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9.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0.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1.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90" r:id="rId3"/>
    <p:sldMasterId id="2147483696" r:id="rId4"/>
    <p:sldMasterId id="2147483702" r:id="rId5"/>
    <p:sldMasterId id="2147483708" r:id="rId6"/>
    <p:sldMasterId id="2147483714" r:id="rId7"/>
    <p:sldMasterId id="2147483720" r:id="rId8"/>
    <p:sldMasterId id="2147483750" r:id="rId9"/>
    <p:sldMasterId id="2147483756" r:id="rId10"/>
    <p:sldMasterId id="2147483768" r:id="rId11"/>
    <p:sldMasterId id="2147483786" r:id="rId12"/>
    <p:sldMasterId id="2147483792" r:id="rId13"/>
  </p:sldMasterIdLst>
  <p:notesMasterIdLst>
    <p:notesMasterId r:id="rId134"/>
  </p:notesMasterIdLst>
  <p:sldIdLst>
    <p:sldId id="291" r:id="rId14"/>
    <p:sldId id="506" r:id="rId15"/>
    <p:sldId id="521" r:id="rId16"/>
    <p:sldId id="635" r:id="rId17"/>
    <p:sldId id="636" r:id="rId18"/>
    <p:sldId id="637" r:id="rId19"/>
    <p:sldId id="640" r:id="rId20"/>
    <p:sldId id="638" r:id="rId21"/>
    <p:sldId id="639" r:id="rId22"/>
    <p:sldId id="508" r:id="rId23"/>
    <p:sldId id="509" r:id="rId24"/>
    <p:sldId id="641" r:id="rId25"/>
    <p:sldId id="691" r:id="rId26"/>
    <p:sldId id="693" r:id="rId27"/>
    <p:sldId id="690" r:id="rId28"/>
    <p:sldId id="692" r:id="rId29"/>
    <p:sldId id="510" r:id="rId30"/>
    <p:sldId id="511" r:id="rId31"/>
    <p:sldId id="512" r:id="rId32"/>
    <p:sldId id="513" r:id="rId33"/>
    <p:sldId id="514" r:id="rId34"/>
    <p:sldId id="688" r:id="rId35"/>
    <p:sldId id="689" r:id="rId36"/>
    <p:sldId id="687" r:id="rId37"/>
    <p:sldId id="686" r:id="rId38"/>
    <p:sldId id="685" r:id="rId39"/>
    <p:sldId id="518" r:id="rId40"/>
    <p:sldId id="684" r:id="rId41"/>
    <p:sldId id="683" r:id="rId42"/>
    <p:sldId id="682" r:id="rId43"/>
    <p:sldId id="681" r:id="rId44"/>
    <p:sldId id="680" r:id="rId45"/>
    <p:sldId id="258" r:id="rId46"/>
    <p:sldId id="359" r:id="rId47"/>
    <p:sldId id="352" r:id="rId48"/>
    <p:sldId id="353" r:id="rId49"/>
    <p:sldId id="679" r:id="rId50"/>
    <p:sldId id="678" r:id="rId51"/>
    <p:sldId id="360" r:id="rId52"/>
    <p:sldId id="677" r:id="rId53"/>
    <p:sldId id="361" r:id="rId54"/>
    <p:sldId id="362" r:id="rId55"/>
    <p:sldId id="358" r:id="rId56"/>
    <p:sldId id="676" r:id="rId57"/>
    <p:sldId id="365" r:id="rId58"/>
    <p:sldId id="366" r:id="rId59"/>
    <p:sldId id="363" r:id="rId60"/>
    <p:sldId id="364" r:id="rId61"/>
    <p:sldId id="675" r:id="rId62"/>
    <p:sldId id="674" r:id="rId63"/>
    <p:sldId id="673" r:id="rId64"/>
    <p:sldId id="415" r:id="rId65"/>
    <p:sldId id="416" r:id="rId66"/>
    <p:sldId id="417" r:id="rId67"/>
    <p:sldId id="418" r:id="rId68"/>
    <p:sldId id="419" r:id="rId69"/>
    <p:sldId id="443" r:id="rId70"/>
    <p:sldId id="421" r:id="rId71"/>
    <p:sldId id="422" r:id="rId72"/>
    <p:sldId id="423" r:id="rId73"/>
    <p:sldId id="424" r:id="rId74"/>
    <p:sldId id="425" r:id="rId75"/>
    <p:sldId id="426" r:id="rId76"/>
    <p:sldId id="427" r:id="rId77"/>
    <p:sldId id="428" r:id="rId78"/>
    <p:sldId id="429" r:id="rId79"/>
    <p:sldId id="430" r:id="rId80"/>
    <p:sldId id="431" r:id="rId81"/>
    <p:sldId id="444" r:id="rId82"/>
    <p:sldId id="452" r:id="rId83"/>
    <p:sldId id="464" r:id="rId84"/>
    <p:sldId id="702" r:id="rId85"/>
    <p:sldId id="672" r:id="rId86"/>
    <p:sldId id="455" r:id="rId87"/>
    <p:sldId id="456" r:id="rId88"/>
    <p:sldId id="457" r:id="rId89"/>
    <p:sldId id="468" r:id="rId90"/>
    <p:sldId id="469" r:id="rId91"/>
    <p:sldId id="465" r:id="rId92"/>
    <p:sldId id="703" r:id="rId93"/>
    <p:sldId id="466" r:id="rId94"/>
    <p:sldId id="467" r:id="rId95"/>
    <p:sldId id="699" r:id="rId96"/>
    <p:sldId id="700" r:id="rId97"/>
    <p:sldId id="701" r:id="rId98"/>
    <p:sldId id="704" r:id="rId99"/>
    <p:sldId id="705" r:id="rId100"/>
    <p:sldId id="706" r:id="rId101"/>
    <p:sldId id="707" r:id="rId102"/>
    <p:sldId id="708" r:id="rId103"/>
    <p:sldId id="709" r:id="rId104"/>
    <p:sldId id="710" r:id="rId105"/>
    <p:sldId id="459" r:id="rId106"/>
    <p:sldId id="460" r:id="rId107"/>
    <p:sldId id="461" r:id="rId108"/>
    <p:sldId id="462" r:id="rId109"/>
    <p:sldId id="463" r:id="rId110"/>
    <p:sldId id="439" r:id="rId111"/>
    <p:sldId id="470" r:id="rId112"/>
    <p:sldId id="441" r:id="rId113"/>
    <p:sldId id="442" r:id="rId114"/>
    <p:sldId id="445" r:id="rId115"/>
    <p:sldId id="446" r:id="rId116"/>
    <p:sldId id="447" r:id="rId117"/>
    <p:sldId id="374" r:id="rId118"/>
    <p:sldId id="671" r:id="rId119"/>
    <p:sldId id="375" r:id="rId120"/>
    <p:sldId id="376" r:id="rId121"/>
    <p:sldId id="371" r:id="rId122"/>
    <p:sldId id="368" r:id="rId123"/>
    <p:sldId id="369" r:id="rId124"/>
    <p:sldId id="370" r:id="rId125"/>
    <p:sldId id="377" r:id="rId126"/>
    <p:sldId id="670" r:id="rId127"/>
    <p:sldId id="669" r:id="rId128"/>
    <p:sldId id="668" r:id="rId129"/>
    <p:sldId id="383" r:id="rId130"/>
    <p:sldId id="667" r:id="rId131"/>
    <p:sldId id="285" r:id="rId132"/>
    <p:sldId id="286" r:id="rId133"/>
  </p:sldIdLst>
  <p:sldSz cx="18288000" cy="10287000"/>
  <p:notesSz cx="18288000" cy="10287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94" autoAdjust="0"/>
    <p:restoredTop sz="94660"/>
  </p:normalViewPr>
  <p:slideViewPr>
    <p:cSldViewPr>
      <p:cViewPr varScale="1">
        <p:scale>
          <a:sx n="47" d="100"/>
          <a:sy n="47" d="100"/>
        </p:scale>
        <p:origin x="60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tableStyles" Target="tableStyles.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28" Type="http://schemas.openxmlformats.org/officeDocument/2006/relationships/slide" Target="slides/slide115.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134" Type="http://schemas.openxmlformats.org/officeDocument/2006/relationships/notesMaster" Target="notesMasters/notesMaster1.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presProps" Target="presProps.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viewProps" Target="viewProps.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theme" Target="theme/theme1.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image" Target="../media/image2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54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37006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41952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24609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3645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3506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45394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3388417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31642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27470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690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6869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22072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57468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6161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512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672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65640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58547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86280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12348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61721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5271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38461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48989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1841708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45623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39348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67623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2871823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2308581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36666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21633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474346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81781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61548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25210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72759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216094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21240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57495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82276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10592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5754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0379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88373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3500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91224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6487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568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599"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685A3-697A-453A-8BC1-5E24E7CCE23A}"/>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FB78858-8F98-48C3-BBA7-A3602D5F6FE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 xmlns:a16="http://schemas.microsoft.com/office/drawing/2014/main" id="{45E75A9B-C16C-42C3-B81C-1FEF49642BE6}"/>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2F21B99-AEDD-48D2-9F4D-550F3DA65CE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 xmlns:a16="http://schemas.microsoft.com/office/drawing/2014/main" id="{A9893EA0-A290-44DC-AE88-DD54EEBEE4E0}"/>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832559B-6964-4671-9980-33F065EBC7E0}"/>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8" name="Footer Placeholder 7">
            <a:extLst>
              <a:ext uri="{FF2B5EF4-FFF2-40B4-BE49-F238E27FC236}">
                <a16:creationId xmlns="" xmlns:a16="http://schemas.microsoft.com/office/drawing/2014/main" id="{8EC444E5-FED4-45D8-81D7-B55BCAAC1A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C1596E9-219E-40AB-9F23-70491CE98197}"/>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70181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D0BC1-F8BE-47C6-88BE-ADA9D80D6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9E43F90-F5CE-4AD9-B126-3DFB9C3E52FE}"/>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4" name="Footer Placeholder 3">
            <a:extLst>
              <a:ext uri="{FF2B5EF4-FFF2-40B4-BE49-F238E27FC236}">
                <a16:creationId xmlns="" xmlns:a16="http://schemas.microsoft.com/office/drawing/2014/main" id="{CA800BA8-27DC-49BB-B3B7-0530BB8ECF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0957D6A-C64E-4115-9AF7-1FD31A96DCC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825479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8F3586F-07C8-4608-85B6-AB62881E787B}"/>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3" name="Footer Placeholder 2">
            <a:extLst>
              <a:ext uri="{FF2B5EF4-FFF2-40B4-BE49-F238E27FC236}">
                <a16:creationId xmlns="" xmlns:a16="http://schemas.microsoft.com/office/drawing/2014/main" id="{9B0182E2-2AA1-4C89-8B03-2088C85087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7BFC639-DCC3-4B33-B0D3-98E52352F8B2}"/>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1858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D9AEA3-13F1-4F66-8487-132F3826A5C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 xmlns:a16="http://schemas.microsoft.com/office/drawing/2014/main" id="{9B2D49E0-A031-45DF-847F-E289623E4AE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7FFFFD0-CA5A-4047-8ACA-77F6FFED601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8B75F570-310B-47EC-A1FB-8BCC27E3A815}"/>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6" name="Footer Placeholder 5">
            <a:extLst>
              <a:ext uri="{FF2B5EF4-FFF2-40B4-BE49-F238E27FC236}">
                <a16:creationId xmlns="" xmlns:a16="http://schemas.microsoft.com/office/drawing/2014/main" id="{49BF62F7-62E7-4D40-9C77-9CD91BB8E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3F95614-A18A-4230-BE54-84FBE60EF08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14170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19F9A9-D0F2-494C-B181-1562DC0BBC9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 xmlns:a16="http://schemas.microsoft.com/office/drawing/2014/main" id="{475A05EF-F455-48EF-AF02-9C64920474B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 xmlns:a16="http://schemas.microsoft.com/office/drawing/2014/main" id="{9D66B690-AB95-4E16-978E-255ABF3AFFF3}"/>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A7AD70A1-805B-4BFB-8554-8A6EF2A3070F}"/>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6" name="Footer Placeholder 5">
            <a:extLst>
              <a:ext uri="{FF2B5EF4-FFF2-40B4-BE49-F238E27FC236}">
                <a16:creationId xmlns="" xmlns:a16="http://schemas.microsoft.com/office/drawing/2014/main" id="{E78361B3-3504-4656-92BD-04F40F4D3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BA4BBF0-7698-46F5-B3DB-62DE39E0C57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91386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862561-5B1D-48A6-B96B-B5532C4BD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616BAE1-B3EC-4E21-B6BA-D78221C23A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BB9AF5-4B1D-4EAE-B53E-9A8711F507D0}"/>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3CB4DDA7-23E7-4726-B535-C163BC9EA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958FD0-12AD-4E2F-9404-7C851EF9E9F4}"/>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596271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71CDCBF-CCD4-4473-92E0-6E8C528157D9}"/>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F99A011-B090-428D-86B5-DE9CC3455813}"/>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14A2896-3BB6-4664-94DB-620D736D6630}"/>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AE85100A-B5AF-4549-B065-D005E8A48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333557-EA4C-453E-835E-712CFCFB61E6}"/>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4033727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smtClean="0">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smtClean="0">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smtClean="0">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smtClean="0">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03362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61311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0964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smtClean="0">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smtClean="0">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smtClean="0">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59090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2013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smtClean="0">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smtClean="0">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smtClean="0">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smtClean="0">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0040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16489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76374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smtClean="0">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smtClean="0">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smtClean="0">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29889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70431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918514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46282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4271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2" cstate="print"/>
            <a:stretch>
              <a:fillRect/>
            </a:stretch>
          </a:blipFill>
        </p:spPr>
        <p:txBody>
          <a:bodyPr wrap="square" lIns="0" tIns="0" rIns="0" bIns="0" rtlCol="0"/>
          <a:lstStyle/>
          <a:p>
            <a:endParaRPr/>
          </a:p>
        </p:txBody>
      </p:sp>
      <p:sp>
        <p:nvSpPr>
          <p:cNvPr id="23" name="bk object 23"/>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p>
        </p:txBody>
      </p:sp>
      <p:sp>
        <p:nvSpPr>
          <p:cNvPr id="24" name="bk object 24"/>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p>
        </p:txBody>
      </p:sp>
      <p:sp>
        <p:nvSpPr>
          <p:cNvPr id="25" name="bk object 25"/>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19"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02848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921657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594535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833754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80616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058870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92546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51584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452729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35992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728979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780599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03079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558087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57883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860419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53731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753546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54799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48441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155371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421468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275714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635898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102356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2858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621972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89536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780223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0704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BDCDD1-0CAC-42BB-9B8A-01F68CA6907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 xmlns:a16="http://schemas.microsoft.com/office/drawing/2014/main" id="{BF9D747F-5247-48FD-AED4-8435185FF49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 xmlns:a16="http://schemas.microsoft.com/office/drawing/2014/main" id="{5B6BD2EE-B89D-44DF-8D63-03457A015591}"/>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B35979F3-D6CD-4B13-8BBD-F30B2EBDE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43C1B9-9CFC-447F-8024-7653A00DFE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934365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177574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989973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48275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143880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42893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493537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551866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264971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867866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91454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93C69-1C2E-40A2-B4F1-A02057418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018F585-2BC0-4D51-BD9D-937C756C52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4AA6322-1540-4DB9-A8AA-5DA3F308FF81}"/>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A148ABBB-ACE5-49F0-B819-B64694611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BA22645-7A7D-44E4-86B6-9F640407E0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263181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111933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56226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CBCD35-52F3-41E5-8941-25560449F74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 xmlns:a16="http://schemas.microsoft.com/office/drawing/2014/main" id="{B1F5A95E-CE6E-4673-8A48-30747D2F59F3}"/>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A7CAEBC-6189-4466-93B2-B86F8E0B29EB}"/>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2322AADF-9D80-4DF0-97FA-9C9429D06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4961927-EE1B-4DCC-BE06-57855281FBB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6179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8A9973-5B66-4545-8318-E3198E4AB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F017B07-64B5-4EBA-9B48-3A3B9A65E906}"/>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4497318-5293-47E4-B541-34B23A8B89B5}"/>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FB4EEFC-2D84-4715-8AED-51AA7761EABD}"/>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6" name="Footer Placeholder 5">
            <a:extLst>
              <a:ext uri="{FF2B5EF4-FFF2-40B4-BE49-F238E27FC236}">
                <a16:creationId xmlns="" xmlns:a16="http://schemas.microsoft.com/office/drawing/2014/main" id="{679C48CF-BE06-4023-8BB9-B443776BC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2950B02-BDA0-4B7D-AF41-6F3EA37BA19D}"/>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850790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7.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10.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image" Target="../media/image7.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11.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12.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13.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7.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7.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9.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937669" y="822088"/>
            <a:ext cx="16412660" cy="737869"/>
          </a:xfrm>
          <a:prstGeom prst="rect">
            <a:avLst/>
          </a:prstGeom>
        </p:spPr>
        <p:txBody>
          <a:bodyPr wrap="square" lIns="0" tIns="0" rIns="0" bIns="0">
            <a:spAutoFit/>
          </a:bodyPr>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a:xfrm>
            <a:off x="927100" y="2173615"/>
            <a:ext cx="16433800" cy="4191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304277" y="9805669"/>
            <a:ext cx="5665469" cy="236220"/>
          </a:xfrm>
          <a:prstGeom prst="rect">
            <a:avLst/>
          </a:prstGeom>
        </p:spPr>
        <p:txBody>
          <a:bodyPr wrap="square" lIns="0" tIns="0" rIns="0" bIns="0">
            <a:spAutoFit/>
          </a:bodyPr>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6" name="Holder 6"/>
          <p:cNvSpPr>
            <a:spLocks noGrp="1"/>
          </p:cNvSpPr>
          <p:nvPr>
            <p:ph type="sldNum" sz="quarter" idx="7"/>
          </p:nvPr>
        </p:nvSpPr>
        <p:spPr>
          <a:xfrm>
            <a:off x="13167360"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027679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835259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40335" y="9795409"/>
            <a:ext cx="573913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8096011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40335" y="9795409"/>
            <a:ext cx="573913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3192253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0AB77DC-3CB5-4153-B201-7E308B56A98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B964A8-3CC6-47D8-9BD3-AAB27447E05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E0DC69B-B29A-4EB1-AA79-FD24961C16A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AF79B8DB-A1D8-4EFB-9F93-D4C48C86117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7A96E013-AC8D-42E6-94E6-A5539698493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CD9CE2A-4182-4EBF-8AD5-701BA0DCADB1}" type="slidenum">
              <a:rPr lang="en-US" smtClean="0"/>
              <a:t>‹#›</a:t>
            </a:fld>
            <a:endParaRPr lang="en-US"/>
          </a:p>
        </p:txBody>
      </p:sp>
    </p:spTree>
    <p:extLst>
      <p:ext uri="{BB962C8B-B14F-4D97-AF65-F5344CB8AC3E}">
        <p14:creationId xmlns:p14="http://schemas.microsoft.com/office/powerpoint/2010/main" val="24592431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3367878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972016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962016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52580983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3125908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764697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52919337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3.png"/><Relationship Id="rId1" Type="http://schemas.openxmlformats.org/officeDocument/2006/relationships/slideLayout" Target="../slideLayouts/slideLayout48.xml"/></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9.xml"/></Relationships>
</file>

<file path=ppt/slides/_rels/slide10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5.xml"/></Relationships>
</file>

<file path=ppt/slides/_rels/slide104.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201.jpe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43.xml"/></Relationships>
</file>

<file path=ppt/slides/_rels/slide10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44.xml"/><Relationship Id="rId4" Type="http://schemas.openxmlformats.org/officeDocument/2006/relationships/image" Target="../media/image205.png"/></Relationships>
</file>

<file path=ppt/slides/_rels/slide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0.xml"/></Relationships>
</file>

<file path=ppt/slides/_rels/slide11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39.xml"/><Relationship Id="rId6" Type="http://schemas.openxmlformats.org/officeDocument/2006/relationships/image" Target="../media/image209.pn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png"/></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1.png"/><Relationship Id="rId7" Type="http://schemas.openxmlformats.org/officeDocument/2006/relationships/image" Target="../media/image216.png"/><Relationship Id="rId2" Type="http://schemas.openxmlformats.org/officeDocument/2006/relationships/image" Target="../media/image3.png"/><Relationship Id="rId1" Type="http://schemas.openxmlformats.org/officeDocument/2006/relationships/slideLayout" Target="../slideLayouts/slideLayout39.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07.png"/><Relationship Id="rId9" Type="http://schemas.openxmlformats.org/officeDocument/2006/relationships/image" Target="../media/image218.png"/></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8.xml"/></Relationships>
</file>

<file path=ppt/slides/_rels/slide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224.png"/><Relationship Id="rId3" Type="http://schemas.openxmlformats.org/officeDocument/2006/relationships/notesSlide" Target="../notesSlides/notesSlide44.xml"/><Relationship Id="rId7" Type="http://schemas.openxmlformats.org/officeDocument/2006/relationships/image" Target="../media/image219.png"/><Relationship Id="rId12" Type="http://schemas.openxmlformats.org/officeDocument/2006/relationships/image" Target="../media/image223.pn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22.png"/><Relationship Id="rId5" Type="http://schemas.openxmlformats.org/officeDocument/2006/relationships/image" Target="../media/image3.png"/><Relationship Id="rId10" Type="http://schemas.openxmlformats.org/officeDocument/2006/relationships/image" Target="../media/image221.png"/><Relationship Id="rId4" Type="http://schemas.openxmlformats.org/officeDocument/2006/relationships/image" Target="../media/image13.png"/><Relationship Id="rId9" Type="http://schemas.openxmlformats.org/officeDocument/2006/relationships/image" Target="../media/image220.png"/></Relationships>
</file>

<file path=ppt/slides/_rels/slide115.xml.rels><?xml version="1.0" encoding="UTF-8" standalone="yes"?>
<Relationships xmlns="http://schemas.openxmlformats.org/package/2006/relationships"><Relationship Id="rId8" Type="http://schemas.openxmlformats.org/officeDocument/2006/relationships/hyperlink" Target="http://counterparty.io/" TargetMode="External"/><Relationship Id="rId3" Type="http://schemas.openxmlformats.org/officeDocument/2006/relationships/image" Target="../media/image13.png"/><Relationship Id="rId7" Type="http://schemas.openxmlformats.org/officeDocument/2006/relationships/hyperlink" Target="http://coloredcoins.org/" TargetMode="External"/><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hyperlink" Target="https://litecoin.org/" TargetMode="External"/><Relationship Id="rId11" Type="http://schemas.openxmlformats.org/officeDocument/2006/relationships/hyperlink" Target="https://www.openchain.org/" TargetMode="External"/><Relationship Id="rId5" Type="http://schemas.openxmlformats.org/officeDocument/2006/relationships/hyperlink" Target="https://www.bitcoin.com/" TargetMode="External"/><Relationship Id="rId10" Type="http://schemas.openxmlformats.org/officeDocument/2006/relationships/hyperlink" Target="http://blog.coinprism.com/2015/05/16/nasdaq-using-openassets/" TargetMode="External"/><Relationship Id="rId4" Type="http://schemas.openxmlformats.org/officeDocument/2006/relationships/image" Target="../media/image3.png"/><Relationship Id="rId9" Type="http://schemas.openxmlformats.org/officeDocument/2006/relationships/hyperlink" Target="http://chain.com/" TargetMode="External"/></Relationships>
</file>

<file path=ppt/slides/_rels/slide116.xml.rels><?xml version="1.0" encoding="UTF-8" standalone="yes"?>
<Relationships xmlns="http://schemas.openxmlformats.org/package/2006/relationships"><Relationship Id="rId8" Type="http://schemas.openxmlformats.org/officeDocument/2006/relationships/hyperlink" Target="https://bitpay.com/" TargetMode="External"/><Relationship Id="rId3" Type="http://schemas.openxmlformats.org/officeDocument/2006/relationships/image" Target="../media/image13.png"/><Relationship Id="rId7" Type="http://schemas.openxmlformats.org/officeDocument/2006/relationships/hyperlink" Target="https://keybase.io/" TargetMode="External"/><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hyperlink" Target="https://onename.com/" TargetMode="External"/><Relationship Id="rId5" Type="http://schemas.openxmlformats.org/officeDocument/2006/relationships/hyperlink" Target="http://cointelegraph.com/news/114273/becoming-a-blockchain-citizen" TargetMode="External"/><Relationship Id="rId4" Type="http://schemas.openxmlformats.org/officeDocument/2006/relationships/image" Target="../media/image3.png"/><Relationship Id="rId9" Type="http://schemas.openxmlformats.org/officeDocument/2006/relationships/hyperlink" Target="https://www.goabra.com/" TargetMode="External"/></Relationships>
</file>

<file path=ppt/slides/_rels/slide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225.pn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226.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8.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41.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hyperlink" Target="https://en.bitcoinwiki.org/wiki/Bitcoin_Cash" TargetMode="External"/><Relationship Id="rId3" Type="http://schemas.openxmlformats.org/officeDocument/2006/relationships/image" Target="../media/image13.png"/><Relationship Id="rId7" Type="http://schemas.openxmlformats.org/officeDocument/2006/relationships/hyperlink" Target="https://en.bitcoinwiki.org/wiki/Ripple"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hyperlink" Target="https://en.bitcoinwiki.org/wiki/Ethereum" TargetMode="External"/><Relationship Id="rId5" Type="http://schemas.openxmlformats.org/officeDocument/2006/relationships/hyperlink" Target="https://en.bitcoinwiki.org/wiki/Bitcoin" TargetMode="Externa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hyperlink" Target="https://en.bitcoinwiki.org/wiki/IOTA" TargetMode="External"/><Relationship Id="rId3" Type="http://schemas.openxmlformats.org/officeDocument/2006/relationships/image" Target="../media/image13.png"/><Relationship Id="rId7" Type="http://schemas.openxmlformats.org/officeDocument/2006/relationships/hyperlink" Target="https://en.bitcoinwiki.org/wiki/Litecoin"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en.bitcoinwiki.org/wiki/Proof-of-work" TargetMode="External"/><Relationship Id="rId5" Type="http://schemas.openxmlformats.org/officeDocument/2006/relationships/hyperlink" Target="https://en.bitcoinwiki.org/wiki/NEM" TargetMode="External"/><Relationship Id="rId4" Type="http://schemas.openxmlformats.org/officeDocument/2006/relationships/image" Target="../media/image3.png"/><Relationship Id="rId9" Type="http://schemas.openxmlformats.org/officeDocument/2006/relationships/hyperlink" Target="https://en.bitcoinwiki.org/wiki/NE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en.bitcoinwiki.org/wiki/Ethereum_Classic"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hyperlink" Target="https://en.bitcoinwiki.org/wiki/Monero" TargetMode="External"/><Relationship Id="rId5" Type="http://schemas.openxmlformats.org/officeDocument/2006/relationships/hyperlink" Target="https://en.bitcoinwiki.org/wiki/Qtum" TargetMode="Externa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7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76.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77.jpe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48.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5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4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3.png"/><Relationship Id="rId1" Type="http://schemas.openxmlformats.org/officeDocument/2006/relationships/slideLayout" Target="../slideLayouts/slideLayout4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3.png"/><Relationship Id="rId1" Type="http://schemas.openxmlformats.org/officeDocument/2006/relationships/slideLayout" Target="../slideLayouts/slideLayout48.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png"/><Relationship Id="rId1" Type="http://schemas.openxmlformats.org/officeDocument/2006/relationships/slideLayout" Target="../slideLayouts/slideLayout50.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jpg"/><Relationship Id="rId7" Type="http://schemas.openxmlformats.org/officeDocument/2006/relationships/image" Target="../media/image117.png"/><Relationship Id="rId2" Type="http://schemas.openxmlformats.org/officeDocument/2006/relationships/image" Target="../media/image3.png"/><Relationship Id="rId1" Type="http://schemas.openxmlformats.org/officeDocument/2006/relationships/slideLayout" Target="../slideLayouts/slideLayout4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51.xml"/><Relationship Id="rId6" Type="http://schemas.openxmlformats.org/officeDocument/2006/relationships/image" Target="../media/image91.png"/><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3.png"/><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image" Target="../media/image3.png"/><Relationship Id="rId1" Type="http://schemas.openxmlformats.org/officeDocument/2006/relationships/slideLayout" Target="../slideLayouts/slideLayout48.xml"/><Relationship Id="rId6" Type="http://schemas.openxmlformats.org/officeDocument/2006/relationships/image" Target="../media/image125.png"/><Relationship Id="rId5" Type="http://schemas.openxmlformats.org/officeDocument/2006/relationships/image" Target="../media/image44.png"/><Relationship Id="rId4" Type="http://schemas.openxmlformats.org/officeDocument/2006/relationships/image" Target="../media/image124.png"/><Relationship Id="rId9"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png"/><Relationship Id="rId1" Type="http://schemas.openxmlformats.org/officeDocument/2006/relationships/slideLayout" Target="../slideLayouts/slideLayout48.xml"/><Relationship Id="rId5" Type="http://schemas.openxmlformats.org/officeDocument/2006/relationships/image" Target="../media/image130.png"/><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image" Target="../media/image3.pn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6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png"/><Relationship Id="rId7"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51.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58.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3.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3.png"/><Relationship Id="rId9" Type="http://schemas.openxmlformats.org/officeDocument/2006/relationships/image" Target="../media/image160.png"/></Relationships>
</file>

<file path=ppt/slides/_rels/slide74.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58.xml"/></Relationships>
</file>

<file path=ppt/slides/_rels/slide7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3.png"/><Relationship Id="rId1" Type="http://schemas.openxmlformats.org/officeDocument/2006/relationships/slideLayout" Target="../slideLayouts/slideLayout58.xml"/><Relationship Id="rId5" Type="http://schemas.openxmlformats.org/officeDocument/2006/relationships/image" Target="../media/image168.png"/><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3.png"/><Relationship Id="rId1" Type="http://schemas.openxmlformats.org/officeDocument/2006/relationships/slideLayout" Target="../slideLayouts/slideLayout59.xml"/><Relationship Id="rId4" Type="http://schemas.openxmlformats.org/officeDocument/2006/relationships/image" Target="../media/image170.png"/></Relationships>
</file>

<file path=ppt/slides/_rels/slide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177.png"/></Relationships>
</file>

<file path=ppt/slides/_rels/slide8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180.png"/><Relationship Id="rId4" Type="http://schemas.openxmlformats.org/officeDocument/2006/relationships/image" Target="../media/image179.png"/></Relationships>
</file>

<file path=ppt/slides/_rels/slide83.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3.png"/><Relationship Id="rId7" Type="http://schemas.openxmlformats.org/officeDocument/2006/relationships/image" Target="../media/image183.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185.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186.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9.jpe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188.jpeg"/><Relationship Id="rId5" Type="http://schemas.openxmlformats.org/officeDocument/2006/relationships/image" Target="../media/image187.jpe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190.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19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192.jpe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193.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19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58.xml"/></Relationships>
</file>

<file path=ppt/slides/_rels/slide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8.xml"/></Relationships>
</file>

<file path=ppt/slides/_rels/slide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0" y="0"/>
            <a:ext cx="18288000" cy="10287000"/>
          </a:xfrm>
          <a:solidFill>
            <a:schemeClr val="accent4"/>
          </a:solidFill>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1980975" y="8233941"/>
            <a:ext cx="13716000" cy="1173955"/>
          </a:xfrm>
        </p:spPr>
        <p:txBody>
          <a:bodyPr>
            <a:normAutofit/>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Delving in </a:t>
            </a:r>
            <a:r>
              <a:rPr lang="en-IN" sz="6600" b="1" spc="-5" dirty="0">
                <a:solidFill>
                  <a:srgbClr val="FFFFFF"/>
                </a:solidFill>
                <a:latin typeface="Trebuchet MS" panose="020B0603020202020204" pitchFamily="34" charset="0"/>
                <a:ea typeface="+mn-ea"/>
                <a:cs typeface="Calibri"/>
              </a:rPr>
              <a:t>to Blockchain</a:t>
            </a: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512" y="-1"/>
            <a:ext cx="18324512" cy="741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13105951" y="-2"/>
            <a:ext cx="5182049" cy="829128"/>
          </a:xfrm>
          <a:prstGeom prst="rect">
            <a:avLst/>
          </a:prstGeom>
        </p:spPr>
      </p:pic>
      <p:sp>
        <p:nvSpPr>
          <p:cNvPr id="6" name="Rectangle 173"/>
          <p:cNvSpPr>
            <a:spLocks noChangeArrowheads="1"/>
          </p:cNvSpPr>
          <p:nvPr/>
        </p:nvSpPr>
        <p:spPr bwMode="auto">
          <a:xfrm>
            <a:off x="-56832" y="6895258"/>
            <a:ext cx="69135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90000"/>
              </a:lnSpc>
              <a:spcBef>
                <a:spcPct val="20000"/>
              </a:spcBef>
              <a:defRPr/>
            </a:pPr>
            <a:r>
              <a:rPr lang="en-IN" sz="3000" b="1" dirty="0">
                <a:solidFill>
                  <a:schemeClr val="accent4">
                    <a:lumMod val="65000"/>
                    <a:lumOff val="35000"/>
                  </a:schemeClr>
                </a:solidFill>
                <a:cs typeface="Arial" charset="0"/>
              </a:rPr>
              <a:t>Technology of Trust</a:t>
            </a:r>
            <a:endParaRPr lang="es-ES" sz="3000" b="1" dirty="0">
              <a:solidFill>
                <a:schemeClr val="accent4">
                  <a:lumMod val="65000"/>
                  <a:lumOff val="35000"/>
                </a:schemeClr>
              </a:solidFill>
              <a:cs typeface="Arial" charset="0"/>
            </a:endParaRPr>
          </a:p>
        </p:txBody>
      </p:sp>
      <p:sp>
        <p:nvSpPr>
          <p:cNvPr id="2" name="Rectangle 1"/>
          <p:cNvSpPr/>
          <p:nvPr/>
        </p:nvSpPr>
        <p:spPr>
          <a:xfrm>
            <a:off x="15727455" y="6292066"/>
            <a:ext cx="2286449" cy="1107996"/>
          </a:xfrm>
          <a:prstGeom prst="rect">
            <a:avLst/>
          </a:prstGeom>
        </p:spPr>
        <p:txBody>
          <a:bodyPr wrap="square">
            <a:spAutoFit/>
          </a:bodyPr>
          <a:lstStyle/>
          <a:p>
            <a:r>
              <a:rPr lang="en-US" sz="6600" b="1" dirty="0">
                <a:ln w="9525" cap="rnd" cmpd="sng" algn="ctr">
                  <a:solidFill>
                    <a:srgbClr val="ED7D31"/>
                  </a:solidFill>
                  <a:prstDash val="solid"/>
                  <a:bevel/>
                </a:ln>
                <a:solidFill>
                  <a:schemeClr val="bg1"/>
                </a:solidFill>
                <a:effectLst>
                  <a:outerShdw blurRad="50800" dist="38100" dir="2700000" algn="tl">
                    <a:srgbClr val="000000">
                      <a:alpha val="40000"/>
                    </a:srgbClr>
                  </a:outerShdw>
                </a:effectLst>
                <a:latin typeface="Brush Script MT" panose="03060802040406070304" pitchFamily="66" charset="0"/>
                <a:ea typeface="Calibri" panose="020F0502020204030204" pitchFamily="34" charset="0"/>
                <a:cs typeface="Times New Roman" panose="02020603050405020304" pitchFamily="18" charset="0"/>
              </a:rPr>
              <a:t>Sriram</a:t>
            </a:r>
            <a:endParaRPr lang="en-IN" sz="6600" dirty="0">
              <a:solidFill>
                <a:schemeClr val="bg1"/>
              </a:solidFill>
            </a:endParaRPr>
          </a:p>
        </p:txBody>
      </p:sp>
      <p:pic>
        <p:nvPicPr>
          <p:cNvPr id="8" name="Picture 7"/>
          <p:cNvPicPr>
            <a:picLocks noChangeAspect="1"/>
          </p:cNvPicPr>
          <p:nvPr/>
        </p:nvPicPr>
        <p:blipFill>
          <a:blip r:embed="rId4"/>
          <a:stretch>
            <a:fillRect/>
          </a:stretch>
        </p:blipFill>
        <p:spPr>
          <a:xfrm>
            <a:off x="15194011" y="8216161"/>
            <a:ext cx="1798476" cy="1798476"/>
          </a:xfrm>
          <a:prstGeom prst="rect">
            <a:avLst/>
          </a:prstGeom>
        </p:spPr>
      </p:pic>
    </p:spTree>
    <p:extLst>
      <p:ext uri="{BB962C8B-B14F-4D97-AF65-F5344CB8AC3E}">
        <p14:creationId xmlns:p14="http://schemas.microsoft.com/office/powerpoint/2010/main" val="3086693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2057400" y="4450354"/>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Cryptocurrency</a:t>
            </a:r>
            <a:endParaRPr sz="6600" dirty="0">
              <a:latin typeface="Trebuchet MS" panose="020B0603020202020204" pitchFamily="34" charset="0"/>
              <a:cs typeface="Calibri"/>
            </a:endParaRPr>
          </a:p>
        </p:txBody>
      </p:sp>
    </p:spTree>
    <p:extLst>
      <p:ext uri="{BB962C8B-B14F-4D97-AF65-F5344CB8AC3E}">
        <p14:creationId xmlns:p14="http://schemas.microsoft.com/office/powerpoint/2010/main" val="1467115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15720" y="574039"/>
            <a:ext cx="7230745" cy="879475"/>
          </a:xfrm>
          <a:prstGeom prst="rect">
            <a:avLst/>
          </a:prstGeom>
        </p:spPr>
        <p:txBody>
          <a:bodyPr vert="horz" wrap="square" lIns="0" tIns="12700" rIns="0" bIns="0" rtlCol="0">
            <a:spAutoFit/>
          </a:bodyPr>
          <a:lstStyle/>
          <a:p>
            <a:pPr marL="12700">
              <a:lnSpc>
                <a:spcPct val="100000"/>
              </a:lnSpc>
              <a:spcBef>
                <a:spcPts val="100"/>
              </a:spcBef>
            </a:pPr>
            <a:r>
              <a:rPr sz="5600" spc="-5" dirty="0">
                <a:solidFill>
                  <a:srgbClr val="095A82"/>
                </a:solidFill>
              </a:rPr>
              <a:t>Public </a:t>
            </a:r>
            <a:r>
              <a:rPr sz="5600" dirty="0">
                <a:solidFill>
                  <a:srgbClr val="095A82"/>
                </a:solidFill>
              </a:rPr>
              <a:t>Key</a:t>
            </a:r>
            <a:r>
              <a:rPr sz="5600" spc="-114" dirty="0">
                <a:solidFill>
                  <a:srgbClr val="095A82"/>
                </a:solidFill>
              </a:rPr>
              <a:t> </a:t>
            </a:r>
            <a:r>
              <a:rPr sz="5600" spc="-5" dirty="0">
                <a:solidFill>
                  <a:srgbClr val="095A82"/>
                </a:solidFill>
              </a:rPr>
              <a:t>Cryptography</a:t>
            </a:r>
            <a:endParaRPr sz="5600"/>
          </a:p>
        </p:txBody>
      </p:sp>
      <p:sp>
        <p:nvSpPr>
          <p:cNvPr id="6" name="object 6"/>
          <p:cNvSpPr/>
          <p:nvPr/>
        </p:nvSpPr>
        <p:spPr>
          <a:xfrm>
            <a:off x="1178052" y="5935979"/>
            <a:ext cx="15931896" cy="269900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1013866" y="1769744"/>
            <a:ext cx="14960600" cy="2474395"/>
          </a:xfrm>
          <a:prstGeom prst="rect">
            <a:avLst/>
          </a:prstGeom>
        </p:spPr>
        <p:txBody>
          <a:bodyPr vert="horz" wrap="square" lIns="0" tIns="12065" rIns="0" bIns="0" rtlCol="0">
            <a:spAutoFit/>
          </a:bodyPr>
          <a:lstStyle/>
          <a:p>
            <a:pPr marL="12700">
              <a:lnSpc>
                <a:spcPct val="200000"/>
              </a:lnSpc>
            </a:pPr>
            <a:r>
              <a:rPr sz="2000" spc="-10" dirty="0">
                <a:latin typeface="Arial Rounded MT Bold" panose="020F0704030504030204" pitchFamily="34" charset="0"/>
                <a:cs typeface="Calibri"/>
              </a:rPr>
              <a:t>This approach </a:t>
            </a:r>
            <a:r>
              <a:rPr sz="2000" spc="-20" dirty="0">
                <a:latin typeface="Arial Rounded MT Bold" panose="020F0704030504030204" pitchFamily="34" charset="0"/>
                <a:cs typeface="Calibri"/>
              </a:rPr>
              <a:t>involves </a:t>
            </a:r>
            <a:r>
              <a:rPr sz="2000" spc="-10" dirty="0">
                <a:latin typeface="Arial Rounded MT Bold" panose="020F0704030504030204" pitchFamily="34" charset="0"/>
                <a:cs typeface="Calibri"/>
              </a:rPr>
              <a:t>two </a:t>
            </a:r>
            <a:r>
              <a:rPr sz="2000" spc="-25" dirty="0">
                <a:latin typeface="Arial Rounded MT Bold" panose="020F0704030504030204" pitchFamily="34" charset="0"/>
                <a:cs typeface="Calibri"/>
              </a:rPr>
              <a:t>different</a:t>
            </a:r>
            <a:r>
              <a:rPr sz="2000" spc="95" dirty="0">
                <a:latin typeface="Arial Rounded MT Bold" panose="020F0704030504030204" pitchFamily="34" charset="0"/>
                <a:cs typeface="Calibri"/>
              </a:rPr>
              <a:t> </a:t>
            </a:r>
            <a:r>
              <a:rPr sz="2000" spc="-35" dirty="0">
                <a:latin typeface="Arial Rounded MT Bold" panose="020F0704030504030204" pitchFamily="34" charset="0"/>
                <a:cs typeface="Calibri"/>
              </a:rPr>
              <a:t>keys</a:t>
            </a:r>
            <a:endParaRPr sz="2000" dirty="0">
              <a:latin typeface="Arial Rounded MT Bold" panose="020F0704030504030204" pitchFamily="34" charset="0"/>
              <a:cs typeface="Calibri"/>
            </a:endParaRPr>
          </a:p>
          <a:p>
            <a:pPr marL="299085" indent="-286385">
              <a:lnSpc>
                <a:spcPct val="200000"/>
              </a:lnSpc>
              <a:buClr>
                <a:srgbClr val="095A82"/>
              </a:buClr>
              <a:buFont typeface="Wingdings"/>
              <a:buChar char=""/>
              <a:tabLst>
                <a:tab pos="299720" algn="l"/>
              </a:tabLst>
            </a:pPr>
            <a:r>
              <a:rPr sz="2000" spc="-10" dirty="0" smtClean="0">
                <a:latin typeface="Arial Rounded MT Bold" panose="020F0704030504030204" pitchFamily="34" charset="0"/>
                <a:cs typeface="Calibri"/>
              </a:rPr>
              <a:t>One </a:t>
            </a:r>
            <a:r>
              <a:rPr sz="2000" spc="-35" dirty="0">
                <a:latin typeface="Arial Rounded MT Bold" panose="020F0704030504030204" pitchFamily="34" charset="0"/>
                <a:cs typeface="Calibri"/>
              </a:rPr>
              <a:t>key </a:t>
            </a:r>
            <a:r>
              <a:rPr sz="2000" spc="-5" dirty="0">
                <a:latin typeface="Arial Rounded MT Bold" panose="020F0704030504030204" pitchFamily="34" charset="0"/>
                <a:cs typeface="Calibri"/>
              </a:rPr>
              <a:t>is </a:t>
            </a:r>
            <a:r>
              <a:rPr sz="2000" spc="-10" dirty="0">
                <a:latin typeface="Arial Rounded MT Bold" panose="020F0704030504030204" pitchFamily="34" charset="0"/>
                <a:cs typeface="Calibri"/>
              </a:rPr>
              <a:t>purposely </a:t>
            </a:r>
            <a:r>
              <a:rPr sz="2000" spc="-30" dirty="0">
                <a:latin typeface="Arial Rounded MT Bold" panose="020F0704030504030204" pitchFamily="34" charset="0"/>
                <a:cs typeface="Calibri"/>
              </a:rPr>
              <a:t>kept </a:t>
            </a:r>
            <a:r>
              <a:rPr sz="2000" spc="-20" dirty="0">
                <a:latin typeface="Arial Rounded MT Bold" panose="020F0704030504030204" pitchFamily="34" charset="0"/>
                <a:cs typeface="Calibri"/>
              </a:rPr>
              <a:t>private, </a:t>
            </a:r>
            <a:r>
              <a:rPr sz="2000" spc="-5" dirty="0">
                <a:latin typeface="Arial Rounded MT Bold" panose="020F0704030504030204" pitchFamily="34" charset="0"/>
                <a:cs typeface="Calibri"/>
              </a:rPr>
              <a:t>the </a:t>
            </a:r>
            <a:r>
              <a:rPr sz="2000" spc="-10" dirty="0">
                <a:latin typeface="Arial Rounded MT Bold" panose="020F0704030504030204" pitchFamily="34" charset="0"/>
                <a:cs typeface="Calibri"/>
              </a:rPr>
              <a:t>other </a:t>
            </a:r>
            <a:r>
              <a:rPr sz="2000" spc="-5" dirty="0">
                <a:latin typeface="Arial Rounded MT Bold" panose="020F0704030504030204" pitchFamily="34" charset="0"/>
                <a:cs typeface="Calibri"/>
              </a:rPr>
              <a:t>is </a:t>
            </a:r>
            <a:r>
              <a:rPr sz="2000" spc="-15" dirty="0">
                <a:latin typeface="Arial Rounded MT Bold" panose="020F0704030504030204" pitchFamily="34" charset="0"/>
                <a:cs typeface="Calibri"/>
              </a:rPr>
              <a:t>provided </a:t>
            </a:r>
            <a:r>
              <a:rPr sz="2000" spc="-20" dirty="0">
                <a:latin typeface="Arial Rounded MT Bold" panose="020F0704030504030204" pitchFamily="34" charset="0"/>
                <a:cs typeface="Calibri"/>
              </a:rPr>
              <a:t>to </a:t>
            </a:r>
            <a:r>
              <a:rPr sz="2000" spc="-5" dirty="0">
                <a:latin typeface="Arial Rounded MT Bold" panose="020F0704030504030204" pitchFamily="34" charset="0"/>
                <a:cs typeface="Calibri"/>
              </a:rPr>
              <a:t>the </a:t>
            </a:r>
            <a:r>
              <a:rPr sz="2000" spc="-10" dirty="0">
                <a:latin typeface="Arial Rounded MT Bold" panose="020F0704030504030204" pitchFamily="34" charset="0"/>
                <a:cs typeface="Calibri"/>
              </a:rPr>
              <a:t>other party </a:t>
            </a:r>
            <a:r>
              <a:rPr sz="2000" spc="-5" dirty="0">
                <a:latin typeface="Arial Rounded MT Bold" panose="020F0704030504030204" pitchFamily="34" charset="0"/>
                <a:cs typeface="Calibri"/>
              </a:rPr>
              <a:t>(or </a:t>
            </a:r>
            <a:r>
              <a:rPr sz="2000" spc="-10" dirty="0">
                <a:latin typeface="Arial Rounded MT Bold" panose="020F0704030504030204" pitchFamily="34" charset="0"/>
                <a:cs typeface="Calibri"/>
              </a:rPr>
              <a:t>often </a:t>
            </a:r>
            <a:r>
              <a:rPr sz="2000" spc="-5" dirty="0">
                <a:latin typeface="Arial Rounded MT Bold" panose="020F0704030504030204" pitchFamily="34" charset="0"/>
                <a:cs typeface="Calibri"/>
              </a:rPr>
              <a:t>the</a:t>
            </a:r>
            <a:r>
              <a:rPr sz="2000" spc="340" dirty="0">
                <a:latin typeface="Arial Rounded MT Bold" panose="020F0704030504030204" pitchFamily="34" charset="0"/>
                <a:cs typeface="Calibri"/>
              </a:rPr>
              <a:t> </a:t>
            </a:r>
            <a:r>
              <a:rPr sz="2000" spc="-10" dirty="0">
                <a:latin typeface="Arial Rounded MT Bold" panose="020F0704030504030204" pitchFamily="34" charset="0"/>
                <a:cs typeface="Calibri"/>
              </a:rPr>
              <a:t>public)</a:t>
            </a:r>
            <a:endParaRPr sz="2000" dirty="0">
              <a:latin typeface="Arial Rounded MT Bold" panose="020F0704030504030204" pitchFamily="34" charset="0"/>
              <a:cs typeface="Calibri"/>
            </a:endParaRPr>
          </a:p>
          <a:p>
            <a:pPr marL="299085" indent="-286385">
              <a:lnSpc>
                <a:spcPct val="200000"/>
              </a:lnSpc>
              <a:buClr>
                <a:srgbClr val="095A82"/>
              </a:buClr>
              <a:buFont typeface="Wingdings"/>
              <a:buChar char=""/>
              <a:tabLst>
                <a:tab pos="299720" algn="l"/>
              </a:tabLst>
            </a:pPr>
            <a:r>
              <a:rPr sz="2000" spc="-5" dirty="0" smtClean="0">
                <a:latin typeface="Arial Rounded MT Bold" panose="020F0704030504030204" pitchFamily="34" charset="0"/>
                <a:cs typeface="Calibri"/>
              </a:rPr>
              <a:t>If </a:t>
            </a:r>
            <a:r>
              <a:rPr sz="2000" spc="-20" dirty="0">
                <a:latin typeface="Arial Rounded MT Bold" panose="020F0704030504030204" pitchFamily="34" charset="0"/>
                <a:cs typeface="Calibri"/>
              </a:rPr>
              <a:t>you </a:t>
            </a:r>
            <a:r>
              <a:rPr sz="2000" spc="-5" dirty="0">
                <a:latin typeface="Arial Rounded MT Bold" panose="020F0704030504030204" pitchFamily="34" charset="0"/>
                <a:cs typeface="Calibri"/>
              </a:rPr>
              <a:t>use </a:t>
            </a:r>
            <a:r>
              <a:rPr sz="2000" spc="-20" dirty="0">
                <a:latin typeface="Arial Rounded MT Bold" panose="020F0704030504030204" pitchFamily="34" charset="0"/>
                <a:cs typeface="Calibri"/>
              </a:rPr>
              <a:t>private </a:t>
            </a:r>
            <a:r>
              <a:rPr sz="2000" spc="-35" dirty="0">
                <a:latin typeface="Arial Rounded MT Bold" panose="020F0704030504030204" pitchFamily="34" charset="0"/>
                <a:cs typeface="Calibri"/>
              </a:rPr>
              <a:t>key </a:t>
            </a:r>
            <a:r>
              <a:rPr sz="2000" spc="-20" dirty="0">
                <a:latin typeface="Arial Rounded MT Bold" panose="020F0704030504030204" pitchFamily="34" charset="0"/>
                <a:cs typeface="Calibri"/>
              </a:rPr>
              <a:t>to </a:t>
            </a:r>
            <a:r>
              <a:rPr sz="2000" spc="-5" dirty="0">
                <a:latin typeface="Arial Rounded MT Bold" panose="020F0704030504030204" pitchFamily="34" charset="0"/>
                <a:cs typeface="Calibri"/>
              </a:rPr>
              <a:t>encrypt, then the </a:t>
            </a:r>
            <a:r>
              <a:rPr sz="2000" spc="-10" dirty="0">
                <a:latin typeface="Arial Rounded MT Bold" panose="020F0704030504030204" pitchFamily="34" charset="0"/>
                <a:cs typeface="Calibri"/>
              </a:rPr>
              <a:t>public </a:t>
            </a:r>
            <a:r>
              <a:rPr sz="2000" spc="-35" dirty="0">
                <a:latin typeface="Arial Rounded MT Bold" panose="020F0704030504030204" pitchFamily="34" charset="0"/>
                <a:cs typeface="Calibri"/>
              </a:rPr>
              <a:t>key </a:t>
            </a:r>
            <a:r>
              <a:rPr sz="2000" spc="-10" dirty="0">
                <a:latin typeface="Arial Rounded MT Bold" panose="020F0704030504030204" pitchFamily="34" charset="0"/>
                <a:cs typeface="Calibri"/>
              </a:rPr>
              <a:t>can</a:t>
            </a:r>
            <a:r>
              <a:rPr sz="2000" spc="195" dirty="0">
                <a:latin typeface="Arial Rounded MT Bold" panose="020F0704030504030204" pitchFamily="34" charset="0"/>
                <a:cs typeface="Calibri"/>
              </a:rPr>
              <a:t> </a:t>
            </a:r>
            <a:r>
              <a:rPr sz="2000" spc="-10" dirty="0">
                <a:latin typeface="Arial Rounded MT Bold" panose="020F0704030504030204" pitchFamily="34" charset="0"/>
                <a:cs typeface="Calibri"/>
              </a:rPr>
              <a:t>decrypt</a:t>
            </a:r>
            <a:endParaRPr sz="2000" dirty="0">
              <a:latin typeface="Arial Rounded MT Bold" panose="020F0704030504030204" pitchFamily="34" charset="0"/>
              <a:cs typeface="Calibri"/>
            </a:endParaRPr>
          </a:p>
          <a:p>
            <a:pPr marL="299085" marR="5080" indent="-286385">
              <a:lnSpc>
                <a:spcPct val="200000"/>
              </a:lnSpc>
              <a:buClr>
                <a:srgbClr val="095A82"/>
              </a:buClr>
              <a:buFont typeface="Wingdings"/>
              <a:buChar char=""/>
              <a:tabLst>
                <a:tab pos="299720" algn="l"/>
              </a:tabLst>
            </a:pPr>
            <a:r>
              <a:rPr sz="2000" spc="-5" dirty="0" smtClean="0">
                <a:latin typeface="Arial Rounded MT Bold" panose="020F0704030504030204" pitchFamily="34" charset="0"/>
                <a:cs typeface="Calibri"/>
              </a:rPr>
              <a:t>If </a:t>
            </a:r>
            <a:r>
              <a:rPr sz="2000" spc="-25" dirty="0">
                <a:latin typeface="Arial Rounded MT Bold" panose="020F0704030504030204" pitchFamily="34" charset="0"/>
                <a:cs typeface="Calibri"/>
              </a:rPr>
              <a:t>you </a:t>
            </a:r>
            <a:r>
              <a:rPr sz="2000" spc="-10" dirty="0">
                <a:latin typeface="Arial Rounded MT Bold" panose="020F0704030504030204" pitchFamily="34" charset="0"/>
                <a:cs typeface="Calibri"/>
              </a:rPr>
              <a:t>use </a:t>
            </a:r>
            <a:r>
              <a:rPr sz="2000" spc="-5" dirty="0">
                <a:latin typeface="Arial Rounded MT Bold" panose="020F0704030504030204" pitchFamily="34" charset="0"/>
                <a:cs typeface="Calibri"/>
              </a:rPr>
              <a:t>the </a:t>
            </a:r>
            <a:r>
              <a:rPr sz="2000" spc="-10" dirty="0">
                <a:latin typeface="Arial Rounded MT Bold" panose="020F0704030504030204" pitchFamily="34" charset="0"/>
                <a:cs typeface="Calibri"/>
              </a:rPr>
              <a:t>public </a:t>
            </a:r>
            <a:r>
              <a:rPr sz="2000" spc="-35" dirty="0">
                <a:latin typeface="Arial Rounded MT Bold" panose="020F0704030504030204" pitchFamily="34" charset="0"/>
                <a:cs typeface="Calibri"/>
              </a:rPr>
              <a:t>key </a:t>
            </a:r>
            <a:r>
              <a:rPr sz="2000" spc="-20" dirty="0">
                <a:latin typeface="Arial Rounded MT Bold" panose="020F0704030504030204" pitchFamily="34" charset="0"/>
                <a:cs typeface="Calibri"/>
              </a:rPr>
              <a:t>to </a:t>
            </a:r>
            <a:r>
              <a:rPr sz="2000" spc="-5" dirty="0">
                <a:latin typeface="Arial Rounded MT Bold" panose="020F0704030504030204" pitchFamily="34" charset="0"/>
                <a:cs typeface="Calibri"/>
              </a:rPr>
              <a:t>encrypt, then </a:t>
            </a:r>
            <a:r>
              <a:rPr sz="2000" spc="-20" dirty="0">
                <a:latin typeface="Arial Rounded MT Bold" panose="020F0704030504030204" pitchFamily="34" charset="0"/>
                <a:cs typeface="Calibri"/>
              </a:rPr>
              <a:t>you </a:t>
            </a:r>
            <a:r>
              <a:rPr sz="2000" spc="-10" dirty="0">
                <a:latin typeface="Arial Rounded MT Bold" panose="020F0704030504030204" pitchFamily="34" charset="0"/>
                <a:cs typeface="Calibri"/>
              </a:rPr>
              <a:t>use </a:t>
            </a:r>
            <a:r>
              <a:rPr sz="2000" spc="-5" dirty="0">
                <a:latin typeface="Arial Rounded MT Bold" panose="020F0704030504030204" pitchFamily="34" charset="0"/>
                <a:cs typeface="Calibri"/>
              </a:rPr>
              <a:t>the </a:t>
            </a:r>
            <a:r>
              <a:rPr sz="2000" spc="-20" dirty="0">
                <a:latin typeface="Arial Rounded MT Bold" panose="020F0704030504030204" pitchFamily="34" charset="0"/>
                <a:cs typeface="Calibri"/>
              </a:rPr>
              <a:t>private </a:t>
            </a:r>
            <a:r>
              <a:rPr sz="2000" spc="-35" dirty="0">
                <a:latin typeface="Arial Rounded MT Bold" panose="020F0704030504030204" pitchFamily="34" charset="0"/>
                <a:cs typeface="Calibri"/>
              </a:rPr>
              <a:t>key </a:t>
            </a:r>
            <a:r>
              <a:rPr sz="2000" spc="-20" dirty="0">
                <a:latin typeface="Arial Rounded MT Bold" panose="020F0704030504030204" pitchFamily="34" charset="0"/>
                <a:cs typeface="Calibri"/>
              </a:rPr>
              <a:t>to </a:t>
            </a:r>
            <a:r>
              <a:rPr sz="2000" spc="-10" dirty="0">
                <a:latin typeface="Arial Rounded MT Bold" panose="020F0704030504030204" pitchFamily="34" charset="0"/>
                <a:cs typeface="Calibri"/>
              </a:rPr>
              <a:t>decrypt. This </a:t>
            </a:r>
            <a:r>
              <a:rPr sz="2000" spc="-5" dirty="0">
                <a:latin typeface="Arial Rounded MT Bold" panose="020F0704030504030204" pitchFamily="34" charset="0"/>
                <a:cs typeface="Calibri"/>
              </a:rPr>
              <a:t>is </a:t>
            </a:r>
            <a:r>
              <a:rPr sz="2000" spc="-10" dirty="0">
                <a:latin typeface="Arial Rounded MT Bold" panose="020F0704030504030204" pitchFamily="34" charset="0"/>
                <a:cs typeface="Calibri"/>
              </a:rPr>
              <a:t>called </a:t>
            </a:r>
            <a:r>
              <a:rPr sz="2000" b="1" spc="-10" dirty="0">
                <a:latin typeface="Arial Rounded MT Bold" panose="020F0704030504030204" pitchFamily="34" charset="0"/>
                <a:cs typeface="Calibri"/>
              </a:rPr>
              <a:t>asymmetric  </a:t>
            </a:r>
            <a:r>
              <a:rPr sz="2000" b="1" spc="-5" dirty="0">
                <a:latin typeface="Arial Rounded MT Bold" panose="020F0704030504030204" pitchFamily="34" charset="0"/>
                <a:cs typeface="Calibri"/>
              </a:rPr>
              <a:t>encryption</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29997616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744029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Cryptography</a:t>
            </a:r>
            <a:r>
              <a:rPr sz="5600" spc="-90" dirty="0">
                <a:solidFill>
                  <a:srgbClr val="095A82"/>
                </a:solidFill>
              </a:rPr>
              <a:t> </a:t>
            </a:r>
            <a:r>
              <a:rPr sz="5600" spc="-5" dirty="0">
                <a:solidFill>
                  <a:srgbClr val="095A82"/>
                </a:solidFill>
              </a:rPr>
              <a:t>Algorithms</a:t>
            </a:r>
            <a:endParaRPr sz="5600"/>
          </a:p>
        </p:txBody>
      </p:sp>
      <p:sp>
        <p:nvSpPr>
          <p:cNvPr id="7" name="object 7"/>
          <p:cNvSpPr/>
          <p:nvPr/>
        </p:nvSpPr>
        <p:spPr>
          <a:xfrm>
            <a:off x="9325356" y="7425817"/>
            <a:ext cx="1339850" cy="2175510"/>
          </a:xfrm>
          <a:custGeom>
            <a:avLst/>
            <a:gdLst/>
            <a:ahLst/>
            <a:cxnLst/>
            <a:rect l="l" t="t" r="r" b="b"/>
            <a:pathLst>
              <a:path w="1339850" h="2175509">
                <a:moveTo>
                  <a:pt x="1339596" y="0"/>
                </a:moveTo>
                <a:lnTo>
                  <a:pt x="763651" y="0"/>
                </a:lnTo>
                <a:lnTo>
                  <a:pt x="715354" y="1502"/>
                </a:lnTo>
                <a:lnTo>
                  <a:pt x="667857" y="5949"/>
                </a:lnTo>
                <a:lnTo>
                  <a:pt x="621247" y="13252"/>
                </a:lnTo>
                <a:lnTo>
                  <a:pt x="575615" y="23321"/>
                </a:lnTo>
                <a:lnTo>
                  <a:pt x="531049" y="36067"/>
                </a:lnTo>
                <a:lnTo>
                  <a:pt x="487640" y="51400"/>
                </a:lnTo>
                <a:lnTo>
                  <a:pt x="445477" y="69231"/>
                </a:lnTo>
                <a:lnTo>
                  <a:pt x="404648" y="89470"/>
                </a:lnTo>
                <a:lnTo>
                  <a:pt x="365244" y="112029"/>
                </a:lnTo>
                <a:lnTo>
                  <a:pt x="327354" y="136816"/>
                </a:lnTo>
                <a:lnTo>
                  <a:pt x="291067" y="163744"/>
                </a:lnTo>
                <a:lnTo>
                  <a:pt x="256474" y="192723"/>
                </a:lnTo>
                <a:lnTo>
                  <a:pt x="223662" y="223662"/>
                </a:lnTo>
                <a:lnTo>
                  <a:pt x="192723" y="256474"/>
                </a:lnTo>
                <a:lnTo>
                  <a:pt x="163638" y="291210"/>
                </a:lnTo>
                <a:lnTo>
                  <a:pt x="136816" y="327354"/>
                </a:lnTo>
                <a:lnTo>
                  <a:pt x="112029" y="365244"/>
                </a:lnTo>
                <a:lnTo>
                  <a:pt x="89470" y="404648"/>
                </a:lnTo>
                <a:lnTo>
                  <a:pt x="69231" y="445477"/>
                </a:lnTo>
                <a:lnTo>
                  <a:pt x="51400" y="487640"/>
                </a:lnTo>
                <a:lnTo>
                  <a:pt x="36067" y="531049"/>
                </a:lnTo>
                <a:lnTo>
                  <a:pt x="23321" y="575615"/>
                </a:lnTo>
                <a:lnTo>
                  <a:pt x="13252" y="621247"/>
                </a:lnTo>
                <a:lnTo>
                  <a:pt x="5949" y="667857"/>
                </a:lnTo>
                <a:lnTo>
                  <a:pt x="1502" y="715354"/>
                </a:lnTo>
                <a:lnTo>
                  <a:pt x="0" y="763650"/>
                </a:lnTo>
                <a:lnTo>
                  <a:pt x="0" y="2175382"/>
                </a:lnTo>
                <a:lnTo>
                  <a:pt x="124333" y="2175382"/>
                </a:lnTo>
                <a:lnTo>
                  <a:pt x="124333" y="763650"/>
                </a:lnTo>
                <a:lnTo>
                  <a:pt x="126086" y="715925"/>
                </a:lnTo>
                <a:lnTo>
                  <a:pt x="131265" y="669154"/>
                </a:lnTo>
                <a:lnTo>
                  <a:pt x="139745" y="623461"/>
                </a:lnTo>
                <a:lnTo>
                  <a:pt x="151403" y="578970"/>
                </a:lnTo>
                <a:lnTo>
                  <a:pt x="166114" y="535804"/>
                </a:lnTo>
                <a:lnTo>
                  <a:pt x="183756" y="494086"/>
                </a:lnTo>
                <a:lnTo>
                  <a:pt x="204205" y="453941"/>
                </a:lnTo>
                <a:lnTo>
                  <a:pt x="227337" y="415490"/>
                </a:lnTo>
                <a:lnTo>
                  <a:pt x="253028" y="378859"/>
                </a:lnTo>
                <a:lnTo>
                  <a:pt x="281155" y="344170"/>
                </a:lnTo>
                <a:lnTo>
                  <a:pt x="311594" y="311546"/>
                </a:lnTo>
                <a:lnTo>
                  <a:pt x="344221" y="281112"/>
                </a:lnTo>
                <a:lnTo>
                  <a:pt x="378913" y="252991"/>
                </a:lnTo>
                <a:lnTo>
                  <a:pt x="415546" y="227305"/>
                </a:lnTo>
                <a:lnTo>
                  <a:pt x="453997" y="204179"/>
                </a:lnTo>
                <a:lnTo>
                  <a:pt x="494141" y="183736"/>
                </a:lnTo>
                <a:lnTo>
                  <a:pt x="535856" y="166099"/>
                </a:lnTo>
                <a:lnTo>
                  <a:pt x="579016" y="151392"/>
                </a:lnTo>
                <a:lnTo>
                  <a:pt x="623500" y="139739"/>
                </a:lnTo>
                <a:lnTo>
                  <a:pt x="669183" y="131262"/>
                </a:lnTo>
                <a:lnTo>
                  <a:pt x="715941" y="126085"/>
                </a:lnTo>
                <a:lnTo>
                  <a:pt x="763651" y="124332"/>
                </a:lnTo>
                <a:lnTo>
                  <a:pt x="1339596" y="124332"/>
                </a:lnTo>
                <a:lnTo>
                  <a:pt x="1339596" y="0"/>
                </a:lnTo>
                <a:close/>
              </a:path>
            </a:pathLst>
          </a:custGeom>
          <a:solidFill>
            <a:srgbClr val="A6A6A6"/>
          </a:solidFill>
        </p:spPr>
        <p:txBody>
          <a:bodyPr wrap="square" lIns="0" tIns="0" rIns="0" bIns="0" rtlCol="0"/>
          <a:lstStyle/>
          <a:p>
            <a:endParaRPr>
              <a:solidFill>
                <a:prstClr val="black"/>
              </a:solidFill>
            </a:endParaRPr>
          </a:p>
        </p:txBody>
      </p:sp>
      <p:sp>
        <p:nvSpPr>
          <p:cNvPr id="8" name="object 8"/>
          <p:cNvSpPr/>
          <p:nvPr/>
        </p:nvSpPr>
        <p:spPr>
          <a:xfrm>
            <a:off x="9090659" y="5310504"/>
            <a:ext cx="1339850" cy="4290695"/>
          </a:xfrm>
          <a:custGeom>
            <a:avLst/>
            <a:gdLst/>
            <a:ahLst/>
            <a:cxnLst/>
            <a:rect l="l" t="t" r="r" b="b"/>
            <a:pathLst>
              <a:path w="1339850" h="4290695">
                <a:moveTo>
                  <a:pt x="1339596" y="0"/>
                </a:moveTo>
                <a:lnTo>
                  <a:pt x="874522" y="0"/>
                </a:lnTo>
                <a:lnTo>
                  <a:pt x="826539" y="1294"/>
                </a:lnTo>
                <a:lnTo>
                  <a:pt x="779233" y="5131"/>
                </a:lnTo>
                <a:lnTo>
                  <a:pt x="732671" y="11446"/>
                </a:lnTo>
                <a:lnTo>
                  <a:pt x="686917" y="20170"/>
                </a:lnTo>
                <a:lnTo>
                  <a:pt x="642040" y="31239"/>
                </a:lnTo>
                <a:lnTo>
                  <a:pt x="598107" y="44584"/>
                </a:lnTo>
                <a:lnTo>
                  <a:pt x="555182" y="60139"/>
                </a:lnTo>
                <a:lnTo>
                  <a:pt x="513335" y="77837"/>
                </a:lnTo>
                <a:lnTo>
                  <a:pt x="472630" y="97613"/>
                </a:lnTo>
                <a:lnTo>
                  <a:pt x="433135" y="119398"/>
                </a:lnTo>
                <a:lnTo>
                  <a:pt x="394917" y="143127"/>
                </a:lnTo>
                <a:lnTo>
                  <a:pt x="358042" y="168733"/>
                </a:lnTo>
                <a:lnTo>
                  <a:pt x="322577" y="196148"/>
                </a:lnTo>
                <a:lnTo>
                  <a:pt x="288588" y="225307"/>
                </a:lnTo>
                <a:lnTo>
                  <a:pt x="256143" y="256143"/>
                </a:lnTo>
                <a:lnTo>
                  <a:pt x="225307" y="288588"/>
                </a:lnTo>
                <a:lnTo>
                  <a:pt x="196148" y="322577"/>
                </a:lnTo>
                <a:lnTo>
                  <a:pt x="168733" y="358042"/>
                </a:lnTo>
                <a:lnTo>
                  <a:pt x="143127" y="394917"/>
                </a:lnTo>
                <a:lnTo>
                  <a:pt x="119398" y="433135"/>
                </a:lnTo>
                <a:lnTo>
                  <a:pt x="97613" y="472630"/>
                </a:lnTo>
                <a:lnTo>
                  <a:pt x="77837" y="513335"/>
                </a:lnTo>
                <a:lnTo>
                  <a:pt x="60139" y="555182"/>
                </a:lnTo>
                <a:lnTo>
                  <a:pt x="44584" y="598107"/>
                </a:lnTo>
                <a:lnTo>
                  <a:pt x="31239" y="642040"/>
                </a:lnTo>
                <a:lnTo>
                  <a:pt x="20170" y="686917"/>
                </a:lnTo>
                <a:lnTo>
                  <a:pt x="11446" y="732671"/>
                </a:lnTo>
                <a:lnTo>
                  <a:pt x="5131" y="779233"/>
                </a:lnTo>
                <a:lnTo>
                  <a:pt x="1294" y="826539"/>
                </a:lnTo>
                <a:lnTo>
                  <a:pt x="0" y="874522"/>
                </a:lnTo>
                <a:lnTo>
                  <a:pt x="0" y="4290695"/>
                </a:lnTo>
                <a:lnTo>
                  <a:pt x="124333" y="4290695"/>
                </a:lnTo>
                <a:lnTo>
                  <a:pt x="124333" y="874522"/>
                </a:lnTo>
                <a:lnTo>
                  <a:pt x="125808" y="827070"/>
                </a:lnTo>
                <a:lnTo>
                  <a:pt x="130176" y="780403"/>
                </a:lnTo>
                <a:lnTo>
                  <a:pt x="137349" y="734610"/>
                </a:lnTo>
                <a:lnTo>
                  <a:pt x="147239" y="689778"/>
                </a:lnTo>
                <a:lnTo>
                  <a:pt x="159758" y="645995"/>
                </a:lnTo>
                <a:lnTo>
                  <a:pt x="174819" y="603349"/>
                </a:lnTo>
                <a:lnTo>
                  <a:pt x="192333" y="561927"/>
                </a:lnTo>
                <a:lnTo>
                  <a:pt x="212213" y="521817"/>
                </a:lnTo>
                <a:lnTo>
                  <a:pt x="234371" y="483108"/>
                </a:lnTo>
                <a:lnTo>
                  <a:pt x="258719" y="445886"/>
                </a:lnTo>
                <a:lnTo>
                  <a:pt x="285169" y="410240"/>
                </a:lnTo>
                <a:lnTo>
                  <a:pt x="313635" y="376258"/>
                </a:lnTo>
                <a:lnTo>
                  <a:pt x="344027" y="344027"/>
                </a:lnTo>
                <a:lnTo>
                  <a:pt x="376258" y="313635"/>
                </a:lnTo>
                <a:lnTo>
                  <a:pt x="410240" y="285169"/>
                </a:lnTo>
                <a:lnTo>
                  <a:pt x="445886" y="258719"/>
                </a:lnTo>
                <a:lnTo>
                  <a:pt x="483108" y="234371"/>
                </a:lnTo>
                <a:lnTo>
                  <a:pt x="521817" y="212213"/>
                </a:lnTo>
                <a:lnTo>
                  <a:pt x="561927" y="192333"/>
                </a:lnTo>
                <a:lnTo>
                  <a:pt x="603349" y="174819"/>
                </a:lnTo>
                <a:lnTo>
                  <a:pt x="645995" y="159758"/>
                </a:lnTo>
                <a:lnTo>
                  <a:pt x="689778" y="147239"/>
                </a:lnTo>
                <a:lnTo>
                  <a:pt x="734610" y="137349"/>
                </a:lnTo>
                <a:lnTo>
                  <a:pt x="780403" y="130176"/>
                </a:lnTo>
                <a:lnTo>
                  <a:pt x="827070" y="125808"/>
                </a:lnTo>
                <a:lnTo>
                  <a:pt x="874522" y="124333"/>
                </a:lnTo>
                <a:lnTo>
                  <a:pt x="1339596" y="124333"/>
                </a:lnTo>
                <a:lnTo>
                  <a:pt x="1339596" y="0"/>
                </a:lnTo>
                <a:close/>
              </a:path>
            </a:pathLst>
          </a:custGeom>
          <a:solidFill>
            <a:srgbClr val="A6A6A6"/>
          </a:solidFill>
        </p:spPr>
        <p:txBody>
          <a:bodyPr wrap="square" lIns="0" tIns="0" rIns="0" bIns="0" rtlCol="0"/>
          <a:lstStyle/>
          <a:p>
            <a:endParaRPr>
              <a:solidFill>
                <a:prstClr val="black"/>
              </a:solidFill>
            </a:endParaRPr>
          </a:p>
        </p:txBody>
      </p:sp>
      <p:sp>
        <p:nvSpPr>
          <p:cNvPr id="9" name="object 9"/>
          <p:cNvSpPr/>
          <p:nvPr/>
        </p:nvSpPr>
        <p:spPr>
          <a:xfrm>
            <a:off x="7089647" y="6802501"/>
            <a:ext cx="1339850" cy="2799080"/>
          </a:xfrm>
          <a:custGeom>
            <a:avLst/>
            <a:gdLst/>
            <a:ahLst/>
            <a:cxnLst/>
            <a:rect l="l" t="t" r="r" b="b"/>
            <a:pathLst>
              <a:path w="1339850" h="2799079">
                <a:moveTo>
                  <a:pt x="575945" y="0"/>
                </a:moveTo>
                <a:lnTo>
                  <a:pt x="0" y="0"/>
                </a:lnTo>
                <a:lnTo>
                  <a:pt x="0" y="124333"/>
                </a:lnTo>
                <a:lnTo>
                  <a:pt x="575945" y="124333"/>
                </a:lnTo>
                <a:lnTo>
                  <a:pt x="623654" y="126086"/>
                </a:lnTo>
                <a:lnTo>
                  <a:pt x="670412" y="131265"/>
                </a:lnTo>
                <a:lnTo>
                  <a:pt x="716095" y="139745"/>
                </a:lnTo>
                <a:lnTo>
                  <a:pt x="760579" y="151403"/>
                </a:lnTo>
                <a:lnTo>
                  <a:pt x="803739" y="166114"/>
                </a:lnTo>
                <a:lnTo>
                  <a:pt x="845454" y="183756"/>
                </a:lnTo>
                <a:lnTo>
                  <a:pt x="885598" y="204205"/>
                </a:lnTo>
                <a:lnTo>
                  <a:pt x="924049" y="227337"/>
                </a:lnTo>
                <a:lnTo>
                  <a:pt x="960682" y="253028"/>
                </a:lnTo>
                <a:lnTo>
                  <a:pt x="995374" y="281155"/>
                </a:lnTo>
                <a:lnTo>
                  <a:pt x="1028001" y="311594"/>
                </a:lnTo>
                <a:lnTo>
                  <a:pt x="1058440" y="344221"/>
                </a:lnTo>
                <a:lnTo>
                  <a:pt x="1086567" y="378913"/>
                </a:lnTo>
                <a:lnTo>
                  <a:pt x="1112258" y="415546"/>
                </a:lnTo>
                <a:lnTo>
                  <a:pt x="1135390" y="453997"/>
                </a:lnTo>
                <a:lnTo>
                  <a:pt x="1155839" y="494141"/>
                </a:lnTo>
                <a:lnTo>
                  <a:pt x="1173481" y="535856"/>
                </a:lnTo>
                <a:lnTo>
                  <a:pt x="1188192" y="579016"/>
                </a:lnTo>
                <a:lnTo>
                  <a:pt x="1199850" y="623500"/>
                </a:lnTo>
                <a:lnTo>
                  <a:pt x="1208330" y="669183"/>
                </a:lnTo>
                <a:lnTo>
                  <a:pt x="1213509" y="715941"/>
                </a:lnTo>
                <a:lnTo>
                  <a:pt x="1215262" y="763651"/>
                </a:lnTo>
                <a:lnTo>
                  <a:pt x="1215262" y="2798699"/>
                </a:lnTo>
                <a:lnTo>
                  <a:pt x="1339596" y="2798699"/>
                </a:lnTo>
                <a:lnTo>
                  <a:pt x="1339596" y="763651"/>
                </a:lnTo>
                <a:lnTo>
                  <a:pt x="1338093" y="715354"/>
                </a:lnTo>
                <a:lnTo>
                  <a:pt x="1333646" y="667857"/>
                </a:lnTo>
                <a:lnTo>
                  <a:pt x="1326343" y="621247"/>
                </a:lnTo>
                <a:lnTo>
                  <a:pt x="1316274" y="575615"/>
                </a:lnTo>
                <a:lnTo>
                  <a:pt x="1303528" y="531049"/>
                </a:lnTo>
                <a:lnTo>
                  <a:pt x="1288195" y="487640"/>
                </a:lnTo>
                <a:lnTo>
                  <a:pt x="1270364" y="445477"/>
                </a:lnTo>
                <a:lnTo>
                  <a:pt x="1250125" y="404648"/>
                </a:lnTo>
                <a:lnTo>
                  <a:pt x="1227566" y="365244"/>
                </a:lnTo>
                <a:lnTo>
                  <a:pt x="1202779" y="327354"/>
                </a:lnTo>
                <a:lnTo>
                  <a:pt x="1175851" y="291067"/>
                </a:lnTo>
                <a:lnTo>
                  <a:pt x="1146872" y="256474"/>
                </a:lnTo>
                <a:lnTo>
                  <a:pt x="1115933" y="223662"/>
                </a:lnTo>
                <a:lnTo>
                  <a:pt x="1083121" y="192723"/>
                </a:lnTo>
                <a:lnTo>
                  <a:pt x="1048528" y="163744"/>
                </a:lnTo>
                <a:lnTo>
                  <a:pt x="1012241" y="136816"/>
                </a:lnTo>
                <a:lnTo>
                  <a:pt x="974351" y="112029"/>
                </a:lnTo>
                <a:lnTo>
                  <a:pt x="934947" y="89470"/>
                </a:lnTo>
                <a:lnTo>
                  <a:pt x="894118" y="69231"/>
                </a:lnTo>
                <a:lnTo>
                  <a:pt x="851955" y="51400"/>
                </a:lnTo>
                <a:lnTo>
                  <a:pt x="808546" y="36067"/>
                </a:lnTo>
                <a:lnTo>
                  <a:pt x="763980" y="23321"/>
                </a:lnTo>
                <a:lnTo>
                  <a:pt x="718348" y="13252"/>
                </a:lnTo>
                <a:lnTo>
                  <a:pt x="671738" y="5949"/>
                </a:lnTo>
                <a:lnTo>
                  <a:pt x="624241" y="1502"/>
                </a:lnTo>
                <a:lnTo>
                  <a:pt x="575945" y="0"/>
                </a:lnTo>
                <a:close/>
              </a:path>
            </a:pathLst>
          </a:custGeom>
          <a:solidFill>
            <a:srgbClr val="A6A6A6"/>
          </a:solidFill>
        </p:spPr>
        <p:txBody>
          <a:bodyPr wrap="square" lIns="0" tIns="0" rIns="0" bIns="0" rtlCol="0"/>
          <a:lstStyle/>
          <a:p>
            <a:endParaRPr>
              <a:solidFill>
                <a:prstClr val="black"/>
              </a:solidFill>
            </a:endParaRPr>
          </a:p>
        </p:txBody>
      </p:sp>
      <p:sp>
        <p:nvSpPr>
          <p:cNvPr id="10" name="object 10"/>
          <p:cNvSpPr/>
          <p:nvPr/>
        </p:nvSpPr>
        <p:spPr>
          <a:xfrm>
            <a:off x="7324343" y="4554601"/>
            <a:ext cx="1339850" cy="5046980"/>
          </a:xfrm>
          <a:custGeom>
            <a:avLst/>
            <a:gdLst/>
            <a:ahLst/>
            <a:cxnLst/>
            <a:rect l="l" t="t" r="r" b="b"/>
            <a:pathLst>
              <a:path w="1339850" h="5046980">
                <a:moveTo>
                  <a:pt x="465074" y="0"/>
                </a:moveTo>
                <a:lnTo>
                  <a:pt x="0" y="0"/>
                </a:lnTo>
                <a:lnTo>
                  <a:pt x="0" y="124333"/>
                </a:lnTo>
                <a:lnTo>
                  <a:pt x="465074" y="124333"/>
                </a:lnTo>
                <a:lnTo>
                  <a:pt x="512512" y="125808"/>
                </a:lnTo>
                <a:lnTo>
                  <a:pt x="559167" y="130176"/>
                </a:lnTo>
                <a:lnTo>
                  <a:pt x="604951" y="137349"/>
                </a:lnTo>
                <a:lnTo>
                  <a:pt x="649775" y="147239"/>
                </a:lnTo>
                <a:lnTo>
                  <a:pt x="693552" y="159758"/>
                </a:lnTo>
                <a:lnTo>
                  <a:pt x="736194" y="174819"/>
                </a:lnTo>
                <a:lnTo>
                  <a:pt x="777614" y="192333"/>
                </a:lnTo>
                <a:lnTo>
                  <a:pt x="817722" y="212213"/>
                </a:lnTo>
                <a:lnTo>
                  <a:pt x="856431" y="234371"/>
                </a:lnTo>
                <a:lnTo>
                  <a:pt x="893653" y="258719"/>
                </a:lnTo>
                <a:lnTo>
                  <a:pt x="929301" y="285169"/>
                </a:lnTo>
                <a:lnTo>
                  <a:pt x="963286" y="313635"/>
                </a:lnTo>
                <a:lnTo>
                  <a:pt x="995521" y="344027"/>
                </a:lnTo>
                <a:lnTo>
                  <a:pt x="1025917" y="376258"/>
                </a:lnTo>
                <a:lnTo>
                  <a:pt x="1054386" y="410240"/>
                </a:lnTo>
                <a:lnTo>
                  <a:pt x="1080842" y="445886"/>
                </a:lnTo>
                <a:lnTo>
                  <a:pt x="1105195" y="483108"/>
                </a:lnTo>
                <a:lnTo>
                  <a:pt x="1127357" y="521817"/>
                </a:lnTo>
                <a:lnTo>
                  <a:pt x="1147242" y="561927"/>
                </a:lnTo>
                <a:lnTo>
                  <a:pt x="1164761" y="603349"/>
                </a:lnTo>
                <a:lnTo>
                  <a:pt x="1179826" y="645995"/>
                </a:lnTo>
                <a:lnTo>
                  <a:pt x="1192348" y="689778"/>
                </a:lnTo>
                <a:lnTo>
                  <a:pt x="1202241" y="734610"/>
                </a:lnTo>
                <a:lnTo>
                  <a:pt x="1209417" y="780403"/>
                </a:lnTo>
                <a:lnTo>
                  <a:pt x="1213786" y="827070"/>
                </a:lnTo>
                <a:lnTo>
                  <a:pt x="1215262" y="874522"/>
                </a:lnTo>
                <a:lnTo>
                  <a:pt x="1215262" y="5046599"/>
                </a:lnTo>
                <a:lnTo>
                  <a:pt x="1339596" y="5046599"/>
                </a:lnTo>
                <a:lnTo>
                  <a:pt x="1339596" y="874522"/>
                </a:lnTo>
                <a:lnTo>
                  <a:pt x="1338301" y="826539"/>
                </a:lnTo>
                <a:lnTo>
                  <a:pt x="1334464" y="779233"/>
                </a:lnTo>
                <a:lnTo>
                  <a:pt x="1328149" y="732671"/>
                </a:lnTo>
                <a:lnTo>
                  <a:pt x="1319425" y="686917"/>
                </a:lnTo>
                <a:lnTo>
                  <a:pt x="1308356" y="642040"/>
                </a:lnTo>
                <a:lnTo>
                  <a:pt x="1295011" y="598107"/>
                </a:lnTo>
                <a:lnTo>
                  <a:pt x="1279456" y="555182"/>
                </a:lnTo>
                <a:lnTo>
                  <a:pt x="1261758" y="513335"/>
                </a:lnTo>
                <a:lnTo>
                  <a:pt x="1241982" y="472630"/>
                </a:lnTo>
                <a:lnTo>
                  <a:pt x="1220197" y="433135"/>
                </a:lnTo>
                <a:lnTo>
                  <a:pt x="1196468" y="394917"/>
                </a:lnTo>
                <a:lnTo>
                  <a:pt x="1170862" y="358042"/>
                </a:lnTo>
                <a:lnTo>
                  <a:pt x="1143447" y="322577"/>
                </a:lnTo>
                <a:lnTo>
                  <a:pt x="1114288" y="288588"/>
                </a:lnTo>
                <a:lnTo>
                  <a:pt x="1083452" y="256143"/>
                </a:lnTo>
                <a:lnTo>
                  <a:pt x="1051007" y="225307"/>
                </a:lnTo>
                <a:lnTo>
                  <a:pt x="1017018" y="196148"/>
                </a:lnTo>
                <a:lnTo>
                  <a:pt x="981553" y="168733"/>
                </a:lnTo>
                <a:lnTo>
                  <a:pt x="944678" y="143127"/>
                </a:lnTo>
                <a:lnTo>
                  <a:pt x="906460" y="119398"/>
                </a:lnTo>
                <a:lnTo>
                  <a:pt x="866965" y="97613"/>
                </a:lnTo>
                <a:lnTo>
                  <a:pt x="826260" y="77837"/>
                </a:lnTo>
                <a:lnTo>
                  <a:pt x="784413" y="60139"/>
                </a:lnTo>
                <a:lnTo>
                  <a:pt x="741488" y="44584"/>
                </a:lnTo>
                <a:lnTo>
                  <a:pt x="697555" y="31239"/>
                </a:lnTo>
                <a:lnTo>
                  <a:pt x="652678" y="20170"/>
                </a:lnTo>
                <a:lnTo>
                  <a:pt x="606924" y="11446"/>
                </a:lnTo>
                <a:lnTo>
                  <a:pt x="560362" y="5131"/>
                </a:lnTo>
                <a:lnTo>
                  <a:pt x="513056" y="1294"/>
                </a:lnTo>
                <a:lnTo>
                  <a:pt x="465074" y="0"/>
                </a:lnTo>
                <a:close/>
              </a:path>
            </a:pathLst>
          </a:custGeom>
          <a:solidFill>
            <a:srgbClr val="A6A6A6"/>
          </a:solidFill>
        </p:spPr>
        <p:txBody>
          <a:bodyPr wrap="square" lIns="0" tIns="0" rIns="0" bIns="0" rtlCol="0"/>
          <a:lstStyle/>
          <a:p>
            <a:endParaRPr>
              <a:solidFill>
                <a:prstClr val="black"/>
              </a:solidFill>
            </a:endParaRPr>
          </a:p>
        </p:txBody>
      </p:sp>
      <p:sp>
        <p:nvSpPr>
          <p:cNvPr id="11" name="object 11"/>
          <p:cNvSpPr/>
          <p:nvPr/>
        </p:nvSpPr>
        <p:spPr>
          <a:xfrm>
            <a:off x="8820911" y="3683508"/>
            <a:ext cx="109855" cy="5918200"/>
          </a:xfrm>
          <a:custGeom>
            <a:avLst/>
            <a:gdLst/>
            <a:ahLst/>
            <a:cxnLst/>
            <a:rect l="l" t="t" r="r" b="b"/>
            <a:pathLst>
              <a:path w="109854" h="5918200">
                <a:moveTo>
                  <a:pt x="0" y="5917692"/>
                </a:moveTo>
                <a:lnTo>
                  <a:pt x="109727" y="5917692"/>
                </a:lnTo>
                <a:lnTo>
                  <a:pt x="109727" y="0"/>
                </a:lnTo>
                <a:lnTo>
                  <a:pt x="0" y="0"/>
                </a:lnTo>
                <a:lnTo>
                  <a:pt x="0" y="5917692"/>
                </a:lnTo>
                <a:close/>
              </a:path>
            </a:pathLst>
          </a:custGeom>
          <a:solidFill>
            <a:srgbClr val="A6A6A6"/>
          </a:solidFill>
        </p:spPr>
        <p:txBody>
          <a:bodyPr wrap="square" lIns="0" tIns="0" rIns="0" bIns="0" rtlCol="0"/>
          <a:lstStyle/>
          <a:p>
            <a:endParaRPr>
              <a:solidFill>
                <a:prstClr val="black"/>
              </a:solidFill>
            </a:endParaRPr>
          </a:p>
        </p:txBody>
      </p:sp>
      <p:sp>
        <p:nvSpPr>
          <p:cNvPr id="12" name="object 12"/>
          <p:cNvSpPr/>
          <p:nvPr/>
        </p:nvSpPr>
        <p:spPr>
          <a:xfrm>
            <a:off x="5474970" y="6046470"/>
            <a:ext cx="1606550" cy="1606550"/>
          </a:xfrm>
          <a:custGeom>
            <a:avLst/>
            <a:gdLst/>
            <a:ahLst/>
            <a:cxnLst/>
            <a:rect l="l" t="t" r="r" b="b"/>
            <a:pathLst>
              <a:path w="1606550" h="1606550">
                <a:moveTo>
                  <a:pt x="0" y="803147"/>
                </a:moveTo>
                <a:lnTo>
                  <a:pt x="1465" y="754217"/>
                </a:lnTo>
                <a:lnTo>
                  <a:pt x="5806" y="706063"/>
                </a:lnTo>
                <a:lnTo>
                  <a:pt x="12938" y="658769"/>
                </a:lnTo>
                <a:lnTo>
                  <a:pt x="22777" y="612418"/>
                </a:lnTo>
                <a:lnTo>
                  <a:pt x="35240" y="567096"/>
                </a:lnTo>
                <a:lnTo>
                  <a:pt x="50241" y="522885"/>
                </a:lnTo>
                <a:lnTo>
                  <a:pt x="67698" y="479870"/>
                </a:lnTo>
                <a:lnTo>
                  <a:pt x="87527" y="438135"/>
                </a:lnTo>
                <a:lnTo>
                  <a:pt x="109643" y="397763"/>
                </a:lnTo>
                <a:lnTo>
                  <a:pt x="133962" y="358840"/>
                </a:lnTo>
                <a:lnTo>
                  <a:pt x="160401" y="321448"/>
                </a:lnTo>
                <a:lnTo>
                  <a:pt x="188875" y="285671"/>
                </a:lnTo>
                <a:lnTo>
                  <a:pt x="219301" y="251594"/>
                </a:lnTo>
                <a:lnTo>
                  <a:pt x="251594" y="219301"/>
                </a:lnTo>
                <a:lnTo>
                  <a:pt x="285671" y="188875"/>
                </a:lnTo>
                <a:lnTo>
                  <a:pt x="321448" y="160401"/>
                </a:lnTo>
                <a:lnTo>
                  <a:pt x="358840" y="133962"/>
                </a:lnTo>
                <a:lnTo>
                  <a:pt x="397763" y="109643"/>
                </a:lnTo>
                <a:lnTo>
                  <a:pt x="438135" y="87527"/>
                </a:lnTo>
                <a:lnTo>
                  <a:pt x="479870" y="67698"/>
                </a:lnTo>
                <a:lnTo>
                  <a:pt x="522885" y="50241"/>
                </a:lnTo>
                <a:lnTo>
                  <a:pt x="567096" y="35240"/>
                </a:lnTo>
                <a:lnTo>
                  <a:pt x="612418" y="22777"/>
                </a:lnTo>
                <a:lnTo>
                  <a:pt x="658769" y="12938"/>
                </a:lnTo>
                <a:lnTo>
                  <a:pt x="706063" y="5806"/>
                </a:lnTo>
                <a:lnTo>
                  <a:pt x="754217" y="1465"/>
                </a:lnTo>
                <a:lnTo>
                  <a:pt x="803147" y="0"/>
                </a:lnTo>
                <a:lnTo>
                  <a:pt x="852078" y="1465"/>
                </a:lnTo>
                <a:lnTo>
                  <a:pt x="900232" y="5806"/>
                </a:lnTo>
                <a:lnTo>
                  <a:pt x="947526" y="12938"/>
                </a:lnTo>
                <a:lnTo>
                  <a:pt x="993877" y="22777"/>
                </a:lnTo>
                <a:lnTo>
                  <a:pt x="1039199" y="35240"/>
                </a:lnTo>
                <a:lnTo>
                  <a:pt x="1083410" y="50241"/>
                </a:lnTo>
                <a:lnTo>
                  <a:pt x="1126425" y="67698"/>
                </a:lnTo>
                <a:lnTo>
                  <a:pt x="1168160" y="87527"/>
                </a:lnTo>
                <a:lnTo>
                  <a:pt x="1208532" y="109643"/>
                </a:lnTo>
                <a:lnTo>
                  <a:pt x="1247455" y="133962"/>
                </a:lnTo>
                <a:lnTo>
                  <a:pt x="1284847" y="160401"/>
                </a:lnTo>
                <a:lnTo>
                  <a:pt x="1320624" y="188875"/>
                </a:lnTo>
                <a:lnTo>
                  <a:pt x="1354701" y="219301"/>
                </a:lnTo>
                <a:lnTo>
                  <a:pt x="1386994" y="251594"/>
                </a:lnTo>
                <a:lnTo>
                  <a:pt x="1417420" y="285671"/>
                </a:lnTo>
                <a:lnTo>
                  <a:pt x="1445894" y="321448"/>
                </a:lnTo>
                <a:lnTo>
                  <a:pt x="1472333" y="358840"/>
                </a:lnTo>
                <a:lnTo>
                  <a:pt x="1496652" y="397763"/>
                </a:lnTo>
                <a:lnTo>
                  <a:pt x="1518768" y="438135"/>
                </a:lnTo>
                <a:lnTo>
                  <a:pt x="1538597" y="479870"/>
                </a:lnTo>
                <a:lnTo>
                  <a:pt x="1556054" y="522885"/>
                </a:lnTo>
                <a:lnTo>
                  <a:pt x="1571055" y="567096"/>
                </a:lnTo>
                <a:lnTo>
                  <a:pt x="1583518" y="612418"/>
                </a:lnTo>
                <a:lnTo>
                  <a:pt x="1593357" y="658769"/>
                </a:lnTo>
                <a:lnTo>
                  <a:pt x="1600489" y="706063"/>
                </a:lnTo>
                <a:lnTo>
                  <a:pt x="1604830" y="754217"/>
                </a:lnTo>
                <a:lnTo>
                  <a:pt x="1606296" y="803147"/>
                </a:lnTo>
                <a:lnTo>
                  <a:pt x="1604830" y="852078"/>
                </a:lnTo>
                <a:lnTo>
                  <a:pt x="1600489" y="900232"/>
                </a:lnTo>
                <a:lnTo>
                  <a:pt x="1593357" y="947526"/>
                </a:lnTo>
                <a:lnTo>
                  <a:pt x="1583518" y="993877"/>
                </a:lnTo>
                <a:lnTo>
                  <a:pt x="1571055" y="1039199"/>
                </a:lnTo>
                <a:lnTo>
                  <a:pt x="1556054" y="1083410"/>
                </a:lnTo>
                <a:lnTo>
                  <a:pt x="1538597" y="1126425"/>
                </a:lnTo>
                <a:lnTo>
                  <a:pt x="1518768" y="1168160"/>
                </a:lnTo>
                <a:lnTo>
                  <a:pt x="1496652" y="1208531"/>
                </a:lnTo>
                <a:lnTo>
                  <a:pt x="1472333" y="1247455"/>
                </a:lnTo>
                <a:lnTo>
                  <a:pt x="1445894" y="1284847"/>
                </a:lnTo>
                <a:lnTo>
                  <a:pt x="1417420" y="1320624"/>
                </a:lnTo>
                <a:lnTo>
                  <a:pt x="1386994" y="1354701"/>
                </a:lnTo>
                <a:lnTo>
                  <a:pt x="1354701" y="1386994"/>
                </a:lnTo>
                <a:lnTo>
                  <a:pt x="1320624" y="1417420"/>
                </a:lnTo>
                <a:lnTo>
                  <a:pt x="1284847" y="1445894"/>
                </a:lnTo>
                <a:lnTo>
                  <a:pt x="1247455" y="1472333"/>
                </a:lnTo>
                <a:lnTo>
                  <a:pt x="1208531" y="1496652"/>
                </a:lnTo>
                <a:lnTo>
                  <a:pt x="1168160" y="1518768"/>
                </a:lnTo>
                <a:lnTo>
                  <a:pt x="1126425" y="1538597"/>
                </a:lnTo>
                <a:lnTo>
                  <a:pt x="1083410" y="1556054"/>
                </a:lnTo>
                <a:lnTo>
                  <a:pt x="1039199" y="1571055"/>
                </a:lnTo>
                <a:lnTo>
                  <a:pt x="993877" y="1583518"/>
                </a:lnTo>
                <a:lnTo>
                  <a:pt x="947526" y="1593357"/>
                </a:lnTo>
                <a:lnTo>
                  <a:pt x="900232" y="1600489"/>
                </a:lnTo>
                <a:lnTo>
                  <a:pt x="852078" y="1604830"/>
                </a:lnTo>
                <a:lnTo>
                  <a:pt x="803147" y="1606295"/>
                </a:lnTo>
                <a:lnTo>
                  <a:pt x="754217" y="1604830"/>
                </a:lnTo>
                <a:lnTo>
                  <a:pt x="706063" y="1600489"/>
                </a:lnTo>
                <a:lnTo>
                  <a:pt x="658769" y="1593357"/>
                </a:lnTo>
                <a:lnTo>
                  <a:pt x="612418" y="1583518"/>
                </a:lnTo>
                <a:lnTo>
                  <a:pt x="567096" y="1571055"/>
                </a:lnTo>
                <a:lnTo>
                  <a:pt x="522885" y="1556054"/>
                </a:lnTo>
                <a:lnTo>
                  <a:pt x="479870" y="1538597"/>
                </a:lnTo>
                <a:lnTo>
                  <a:pt x="438135" y="1518768"/>
                </a:lnTo>
                <a:lnTo>
                  <a:pt x="397763" y="1496652"/>
                </a:lnTo>
                <a:lnTo>
                  <a:pt x="358840" y="1472333"/>
                </a:lnTo>
                <a:lnTo>
                  <a:pt x="321448" y="1445894"/>
                </a:lnTo>
                <a:lnTo>
                  <a:pt x="285671" y="1417420"/>
                </a:lnTo>
                <a:lnTo>
                  <a:pt x="251594" y="1386994"/>
                </a:lnTo>
                <a:lnTo>
                  <a:pt x="219301" y="1354701"/>
                </a:lnTo>
                <a:lnTo>
                  <a:pt x="188875" y="1320624"/>
                </a:lnTo>
                <a:lnTo>
                  <a:pt x="160401" y="1284847"/>
                </a:lnTo>
                <a:lnTo>
                  <a:pt x="133962" y="1247455"/>
                </a:lnTo>
                <a:lnTo>
                  <a:pt x="109643" y="1208531"/>
                </a:lnTo>
                <a:lnTo>
                  <a:pt x="87527" y="1168160"/>
                </a:lnTo>
                <a:lnTo>
                  <a:pt x="67698" y="1126425"/>
                </a:lnTo>
                <a:lnTo>
                  <a:pt x="50241" y="1083410"/>
                </a:lnTo>
                <a:lnTo>
                  <a:pt x="35240" y="1039199"/>
                </a:lnTo>
                <a:lnTo>
                  <a:pt x="22777" y="993877"/>
                </a:lnTo>
                <a:lnTo>
                  <a:pt x="12938" y="947526"/>
                </a:lnTo>
                <a:lnTo>
                  <a:pt x="5806" y="900232"/>
                </a:lnTo>
                <a:lnTo>
                  <a:pt x="1465" y="852078"/>
                </a:lnTo>
                <a:lnTo>
                  <a:pt x="0" y="803147"/>
                </a:lnTo>
                <a:close/>
              </a:path>
            </a:pathLst>
          </a:custGeom>
          <a:ln w="28956">
            <a:solidFill>
              <a:srgbClr val="A6A6A6"/>
            </a:solidFill>
          </a:ln>
        </p:spPr>
        <p:txBody>
          <a:bodyPr wrap="square" lIns="0" tIns="0" rIns="0" bIns="0" rtlCol="0"/>
          <a:lstStyle/>
          <a:p>
            <a:endParaRPr>
              <a:solidFill>
                <a:prstClr val="black"/>
              </a:solidFill>
            </a:endParaRPr>
          </a:p>
        </p:txBody>
      </p:sp>
      <p:sp>
        <p:nvSpPr>
          <p:cNvPr id="13" name="object 13"/>
          <p:cNvSpPr/>
          <p:nvPr/>
        </p:nvSpPr>
        <p:spPr>
          <a:xfrm>
            <a:off x="5673852" y="6245352"/>
            <a:ext cx="1205865" cy="1205865"/>
          </a:xfrm>
          <a:custGeom>
            <a:avLst/>
            <a:gdLst/>
            <a:ahLst/>
            <a:cxnLst/>
            <a:rect l="l" t="t" r="r" b="b"/>
            <a:pathLst>
              <a:path w="1205865" h="1205865">
                <a:moveTo>
                  <a:pt x="602742" y="0"/>
                </a:moveTo>
                <a:lnTo>
                  <a:pt x="555640" y="1813"/>
                </a:lnTo>
                <a:lnTo>
                  <a:pt x="509529" y="7164"/>
                </a:lnTo>
                <a:lnTo>
                  <a:pt x="464544" y="15919"/>
                </a:lnTo>
                <a:lnTo>
                  <a:pt x="420818" y="27944"/>
                </a:lnTo>
                <a:lnTo>
                  <a:pt x="378485" y="43104"/>
                </a:lnTo>
                <a:lnTo>
                  <a:pt x="337679" y="61266"/>
                </a:lnTo>
                <a:lnTo>
                  <a:pt x="298534" y="82296"/>
                </a:lnTo>
                <a:lnTo>
                  <a:pt x="261185" y="106058"/>
                </a:lnTo>
                <a:lnTo>
                  <a:pt x="225765" y="132421"/>
                </a:lnTo>
                <a:lnTo>
                  <a:pt x="192408" y="161249"/>
                </a:lnTo>
                <a:lnTo>
                  <a:pt x="161249" y="192408"/>
                </a:lnTo>
                <a:lnTo>
                  <a:pt x="132421" y="225765"/>
                </a:lnTo>
                <a:lnTo>
                  <a:pt x="106058" y="261185"/>
                </a:lnTo>
                <a:lnTo>
                  <a:pt x="82296" y="298534"/>
                </a:lnTo>
                <a:lnTo>
                  <a:pt x="61266" y="337679"/>
                </a:lnTo>
                <a:lnTo>
                  <a:pt x="43104" y="378485"/>
                </a:lnTo>
                <a:lnTo>
                  <a:pt x="27944" y="420818"/>
                </a:lnTo>
                <a:lnTo>
                  <a:pt x="15919" y="464544"/>
                </a:lnTo>
                <a:lnTo>
                  <a:pt x="7164" y="509529"/>
                </a:lnTo>
                <a:lnTo>
                  <a:pt x="1813" y="555640"/>
                </a:lnTo>
                <a:lnTo>
                  <a:pt x="0" y="602742"/>
                </a:lnTo>
                <a:lnTo>
                  <a:pt x="1813" y="649843"/>
                </a:lnTo>
                <a:lnTo>
                  <a:pt x="7164" y="695954"/>
                </a:lnTo>
                <a:lnTo>
                  <a:pt x="15919" y="740939"/>
                </a:lnTo>
                <a:lnTo>
                  <a:pt x="27944" y="784665"/>
                </a:lnTo>
                <a:lnTo>
                  <a:pt x="43104" y="826998"/>
                </a:lnTo>
                <a:lnTo>
                  <a:pt x="61266" y="867804"/>
                </a:lnTo>
                <a:lnTo>
                  <a:pt x="82296" y="906949"/>
                </a:lnTo>
                <a:lnTo>
                  <a:pt x="106058" y="944298"/>
                </a:lnTo>
                <a:lnTo>
                  <a:pt x="132421" y="979718"/>
                </a:lnTo>
                <a:lnTo>
                  <a:pt x="161249" y="1013075"/>
                </a:lnTo>
                <a:lnTo>
                  <a:pt x="192408" y="1044234"/>
                </a:lnTo>
                <a:lnTo>
                  <a:pt x="225765" y="1073062"/>
                </a:lnTo>
                <a:lnTo>
                  <a:pt x="261185" y="1099425"/>
                </a:lnTo>
                <a:lnTo>
                  <a:pt x="298534" y="1123188"/>
                </a:lnTo>
                <a:lnTo>
                  <a:pt x="337679" y="1144217"/>
                </a:lnTo>
                <a:lnTo>
                  <a:pt x="378485" y="1162379"/>
                </a:lnTo>
                <a:lnTo>
                  <a:pt x="420818" y="1177539"/>
                </a:lnTo>
                <a:lnTo>
                  <a:pt x="464544" y="1189564"/>
                </a:lnTo>
                <a:lnTo>
                  <a:pt x="509529" y="1198319"/>
                </a:lnTo>
                <a:lnTo>
                  <a:pt x="555640" y="1203670"/>
                </a:lnTo>
                <a:lnTo>
                  <a:pt x="602742" y="1205484"/>
                </a:lnTo>
                <a:lnTo>
                  <a:pt x="649843" y="1203670"/>
                </a:lnTo>
                <a:lnTo>
                  <a:pt x="695954" y="1198319"/>
                </a:lnTo>
                <a:lnTo>
                  <a:pt x="740939" y="1189564"/>
                </a:lnTo>
                <a:lnTo>
                  <a:pt x="784665" y="1177539"/>
                </a:lnTo>
                <a:lnTo>
                  <a:pt x="826998" y="1162379"/>
                </a:lnTo>
                <a:lnTo>
                  <a:pt x="867804" y="1144217"/>
                </a:lnTo>
                <a:lnTo>
                  <a:pt x="906949" y="1123188"/>
                </a:lnTo>
                <a:lnTo>
                  <a:pt x="944298" y="1099425"/>
                </a:lnTo>
                <a:lnTo>
                  <a:pt x="979718" y="1073062"/>
                </a:lnTo>
                <a:lnTo>
                  <a:pt x="1013075" y="1044234"/>
                </a:lnTo>
                <a:lnTo>
                  <a:pt x="1044234" y="1013075"/>
                </a:lnTo>
                <a:lnTo>
                  <a:pt x="1073062" y="979718"/>
                </a:lnTo>
                <a:lnTo>
                  <a:pt x="1099425" y="944298"/>
                </a:lnTo>
                <a:lnTo>
                  <a:pt x="1123187" y="906949"/>
                </a:lnTo>
                <a:lnTo>
                  <a:pt x="1144217" y="867804"/>
                </a:lnTo>
                <a:lnTo>
                  <a:pt x="1162379" y="826998"/>
                </a:lnTo>
                <a:lnTo>
                  <a:pt x="1177539" y="784665"/>
                </a:lnTo>
                <a:lnTo>
                  <a:pt x="1189564" y="740939"/>
                </a:lnTo>
                <a:lnTo>
                  <a:pt x="1198319" y="695954"/>
                </a:lnTo>
                <a:lnTo>
                  <a:pt x="1203670" y="649843"/>
                </a:lnTo>
                <a:lnTo>
                  <a:pt x="1205483" y="602742"/>
                </a:lnTo>
                <a:lnTo>
                  <a:pt x="1203670" y="555640"/>
                </a:lnTo>
                <a:lnTo>
                  <a:pt x="1198319" y="509529"/>
                </a:lnTo>
                <a:lnTo>
                  <a:pt x="1189564" y="464544"/>
                </a:lnTo>
                <a:lnTo>
                  <a:pt x="1177539" y="420818"/>
                </a:lnTo>
                <a:lnTo>
                  <a:pt x="1162379" y="378485"/>
                </a:lnTo>
                <a:lnTo>
                  <a:pt x="1144217" y="337679"/>
                </a:lnTo>
                <a:lnTo>
                  <a:pt x="1123188" y="298534"/>
                </a:lnTo>
                <a:lnTo>
                  <a:pt x="1099425" y="261185"/>
                </a:lnTo>
                <a:lnTo>
                  <a:pt x="1073062" y="225765"/>
                </a:lnTo>
                <a:lnTo>
                  <a:pt x="1044234" y="192408"/>
                </a:lnTo>
                <a:lnTo>
                  <a:pt x="1013075" y="161249"/>
                </a:lnTo>
                <a:lnTo>
                  <a:pt x="979718" y="132421"/>
                </a:lnTo>
                <a:lnTo>
                  <a:pt x="944298" y="106058"/>
                </a:lnTo>
                <a:lnTo>
                  <a:pt x="906949" y="82296"/>
                </a:lnTo>
                <a:lnTo>
                  <a:pt x="867804" y="61266"/>
                </a:lnTo>
                <a:lnTo>
                  <a:pt x="826998" y="43104"/>
                </a:lnTo>
                <a:lnTo>
                  <a:pt x="784665" y="27944"/>
                </a:lnTo>
                <a:lnTo>
                  <a:pt x="740939" y="15919"/>
                </a:lnTo>
                <a:lnTo>
                  <a:pt x="695954" y="7164"/>
                </a:lnTo>
                <a:lnTo>
                  <a:pt x="649843" y="1813"/>
                </a:lnTo>
                <a:lnTo>
                  <a:pt x="602742" y="0"/>
                </a:lnTo>
                <a:close/>
              </a:path>
            </a:pathLst>
          </a:custGeom>
          <a:solidFill>
            <a:srgbClr val="095A82"/>
          </a:solidFill>
        </p:spPr>
        <p:txBody>
          <a:bodyPr wrap="square" lIns="0" tIns="0" rIns="0" bIns="0" rtlCol="0"/>
          <a:lstStyle/>
          <a:p>
            <a:endParaRPr>
              <a:solidFill>
                <a:prstClr val="black"/>
              </a:solidFill>
            </a:endParaRPr>
          </a:p>
        </p:txBody>
      </p:sp>
      <p:sp>
        <p:nvSpPr>
          <p:cNvPr id="14" name="object 14"/>
          <p:cNvSpPr txBox="1"/>
          <p:nvPr/>
        </p:nvSpPr>
        <p:spPr>
          <a:xfrm>
            <a:off x="6110478" y="6431102"/>
            <a:ext cx="334645" cy="757555"/>
          </a:xfrm>
          <a:prstGeom prst="rect">
            <a:avLst/>
          </a:prstGeom>
        </p:spPr>
        <p:txBody>
          <a:bodyPr vert="horz" wrap="square" lIns="0" tIns="12700" rIns="0" bIns="0" rtlCol="0">
            <a:spAutoFit/>
          </a:bodyPr>
          <a:lstStyle/>
          <a:p>
            <a:pPr marL="12700">
              <a:spcBef>
                <a:spcPts val="100"/>
              </a:spcBef>
            </a:pPr>
            <a:r>
              <a:rPr sz="4800" b="1" dirty="0">
                <a:solidFill>
                  <a:srgbClr val="FFFFFF"/>
                </a:solidFill>
                <a:cs typeface="Calibri"/>
              </a:rPr>
              <a:t>1</a:t>
            </a:r>
            <a:endParaRPr sz="4800">
              <a:solidFill>
                <a:prstClr val="black"/>
              </a:solidFill>
              <a:cs typeface="Calibri"/>
            </a:endParaRPr>
          </a:p>
        </p:txBody>
      </p:sp>
      <p:sp>
        <p:nvSpPr>
          <p:cNvPr id="15" name="object 15"/>
          <p:cNvSpPr/>
          <p:nvPr/>
        </p:nvSpPr>
        <p:spPr>
          <a:xfrm>
            <a:off x="10642854" y="6598157"/>
            <a:ext cx="1607820" cy="1606550"/>
          </a:xfrm>
          <a:custGeom>
            <a:avLst/>
            <a:gdLst/>
            <a:ahLst/>
            <a:cxnLst/>
            <a:rect l="l" t="t" r="r" b="b"/>
            <a:pathLst>
              <a:path w="1607820" h="1606550">
                <a:moveTo>
                  <a:pt x="0" y="803148"/>
                </a:moveTo>
                <a:lnTo>
                  <a:pt x="1467" y="754217"/>
                </a:lnTo>
                <a:lnTo>
                  <a:pt x="5812" y="706063"/>
                </a:lnTo>
                <a:lnTo>
                  <a:pt x="12951" y="658769"/>
                </a:lnTo>
                <a:lnTo>
                  <a:pt x="22801" y="612418"/>
                </a:lnTo>
                <a:lnTo>
                  <a:pt x="35276" y="567096"/>
                </a:lnTo>
                <a:lnTo>
                  <a:pt x="50294" y="522885"/>
                </a:lnTo>
                <a:lnTo>
                  <a:pt x="67769" y="479870"/>
                </a:lnTo>
                <a:lnTo>
                  <a:pt x="87617" y="438135"/>
                </a:lnTo>
                <a:lnTo>
                  <a:pt x="109756" y="397764"/>
                </a:lnTo>
                <a:lnTo>
                  <a:pt x="134100" y="358840"/>
                </a:lnTo>
                <a:lnTo>
                  <a:pt x="160565" y="321448"/>
                </a:lnTo>
                <a:lnTo>
                  <a:pt x="189067" y="285671"/>
                </a:lnTo>
                <a:lnTo>
                  <a:pt x="219523" y="251594"/>
                </a:lnTo>
                <a:lnTo>
                  <a:pt x="251848" y="219301"/>
                </a:lnTo>
                <a:lnTo>
                  <a:pt x="285959" y="188875"/>
                </a:lnTo>
                <a:lnTo>
                  <a:pt x="321770" y="160401"/>
                </a:lnTo>
                <a:lnTo>
                  <a:pt x="359198" y="133962"/>
                </a:lnTo>
                <a:lnTo>
                  <a:pt x="398159" y="109643"/>
                </a:lnTo>
                <a:lnTo>
                  <a:pt x="438568" y="87527"/>
                </a:lnTo>
                <a:lnTo>
                  <a:pt x="480342" y="67698"/>
                </a:lnTo>
                <a:lnTo>
                  <a:pt x="523397" y="50241"/>
                </a:lnTo>
                <a:lnTo>
                  <a:pt x="567649" y="35240"/>
                </a:lnTo>
                <a:lnTo>
                  <a:pt x="613012" y="22777"/>
                </a:lnTo>
                <a:lnTo>
                  <a:pt x="659404" y="12938"/>
                </a:lnTo>
                <a:lnTo>
                  <a:pt x="706741" y="5806"/>
                </a:lnTo>
                <a:lnTo>
                  <a:pt x="754937" y="1465"/>
                </a:lnTo>
                <a:lnTo>
                  <a:pt x="803910" y="0"/>
                </a:lnTo>
                <a:lnTo>
                  <a:pt x="852882" y="1465"/>
                </a:lnTo>
                <a:lnTo>
                  <a:pt x="901078" y="5806"/>
                </a:lnTo>
                <a:lnTo>
                  <a:pt x="948415" y="12938"/>
                </a:lnTo>
                <a:lnTo>
                  <a:pt x="994807" y="22777"/>
                </a:lnTo>
                <a:lnTo>
                  <a:pt x="1040170" y="35240"/>
                </a:lnTo>
                <a:lnTo>
                  <a:pt x="1084422" y="50241"/>
                </a:lnTo>
                <a:lnTo>
                  <a:pt x="1127477" y="67698"/>
                </a:lnTo>
                <a:lnTo>
                  <a:pt x="1169251" y="87527"/>
                </a:lnTo>
                <a:lnTo>
                  <a:pt x="1209660" y="109643"/>
                </a:lnTo>
                <a:lnTo>
                  <a:pt x="1248621" y="133962"/>
                </a:lnTo>
                <a:lnTo>
                  <a:pt x="1286049" y="160401"/>
                </a:lnTo>
                <a:lnTo>
                  <a:pt x="1321860" y="188875"/>
                </a:lnTo>
                <a:lnTo>
                  <a:pt x="1355971" y="219301"/>
                </a:lnTo>
                <a:lnTo>
                  <a:pt x="1388296" y="251594"/>
                </a:lnTo>
                <a:lnTo>
                  <a:pt x="1418752" y="285671"/>
                </a:lnTo>
                <a:lnTo>
                  <a:pt x="1447254" y="321448"/>
                </a:lnTo>
                <a:lnTo>
                  <a:pt x="1473719" y="358840"/>
                </a:lnTo>
                <a:lnTo>
                  <a:pt x="1498063" y="397763"/>
                </a:lnTo>
                <a:lnTo>
                  <a:pt x="1520202" y="438135"/>
                </a:lnTo>
                <a:lnTo>
                  <a:pt x="1540050" y="479870"/>
                </a:lnTo>
                <a:lnTo>
                  <a:pt x="1557525" y="522885"/>
                </a:lnTo>
                <a:lnTo>
                  <a:pt x="1572543" y="567096"/>
                </a:lnTo>
                <a:lnTo>
                  <a:pt x="1585018" y="612418"/>
                </a:lnTo>
                <a:lnTo>
                  <a:pt x="1594868" y="658769"/>
                </a:lnTo>
                <a:lnTo>
                  <a:pt x="1602007" y="706063"/>
                </a:lnTo>
                <a:lnTo>
                  <a:pt x="1606352" y="754217"/>
                </a:lnTo>
                <a:lnTo>
                  <a:pt x="1607820" y="803148"/>
                </a:lnTo>
                <a:lnTo>
                  <a:pt x="1606352" y="852078"/>
                </a:lnTo>
                <a:lnTo>
                  <a:pt x="1602007" y="900232"/>
                </a:lnTo>
                <a:lnTo>
                  <a:pt x="1594868" y="947526"/>
                </a:lnTo>
                <a:lnTo>
                  <a:pt x="1585018" y="993877"/>
                </a:lnTo>
                <a:lnTo>
                  <a:pt x="1572543" y="1039199"/>
                </a:lnTo>
                <a:lnTo>
                  <a:pt x="1557525" y="1083410"/>
                </a:lnTo>
                <a:lnTo>
                  <a:pt x="1540050" y="1126425"/>
                </a:lnTo>
                <a:lnTo>
                  <a:pt x="1520202" y="1168160"/>
                </a:lnTo>
                <a:lnTo>
                  <a:pt x="1498063" y="1208532"/>
                </a:lnTo>
                <a:lnTo>
                  <a:pt x="1473719" y="1247455"/>
                </a:lnTo>
                <a:lnTo>
                  <a:pt x="1447254" y="1284847"/>
                </a:lnTo>
                <a:lnTo>
                  <a:pt x="1418752" y="1320624"/>
                </a:lnTo>
                <a:lnTo>
                  <a:pt x="1388296" y="1354701"/>
                </a:lnTo>
                <a:lnTo>
                  <a:pt x="1355971" y="1386994"/>
                </a:lnTo>
                <a:lnTo>
                  <a:pt x="1321860" y="1417420"/>
                </a:lnTo>
                <a:lnTo>
                  <a:pt x="1286049" y="1445894"/>
                </a:lnTo>
                <a:lnTo>
                  <a:pt x="1248621" y="1472333"/>
                </a:lnTo>
                <a:lnTo>
                  <a:pt x="1209660" y="1496652"/>
                </a:lnTo>
                <a:lnTo>
                  <a:pt x="1169251" y="1518768"/>
                </a:lnTo>
                <a:lnTo>
                  <a:pt x="1127477" y="1538597"/>
                </a:lnTo>
                <a:lnTo>
                  <a:pt x="1084422" y="1556054"/>
                </a:lnTo>
                <a:lnTo>
                  <a:pt x="1040170" y="1571055"/>
                </a:lnTo>
                <a:lnTo>
                  <a:pt x="994807" y="1583518"/>
                </a:lnTo>
                <a:lnTo>
                  <a:pt x="948415" y="1593357"/>
                </a:lnTo>
                <a:lnTo>
                  <a:pt x="901078" y="1600489"/>
                </a:lnTo>
                <a:lnTo>
                  <a:pt x="852882" y="1604830"/>
                </a:lnTo>
                <a:lnTo>
                  <a:pt x="803910" y="1606296"/>
                </a:lnTo>
                <a:lnTo>
                  <a:pt x="754937" y="1604830"/>
                </a:lnTo>
                <a:lnTo>
                  <a:pt x="706741" y="1600489"/>
                </a:lnTo>
                <a:lnTo>
                  <a:pt x="659404" y="1593357"/>
                </a:lnTo>
                <a:lnTo>
                  <a:pt x="613012" y="1583518"/>
                </a:lnTo>
                <a:lnTo>
                  <a:pt x="567649" y="1571055"/>
                </a:lnTo>
                <a:lnTo>
                  <a:pt x="523397" y="1556054"/>
                </a:lnTo>
                <a:lnTo>
                  <a:pt x="480342" y="1538597"/>
                </a:lnTo>
                <a:lnTo>
                  <a:pt x="438568" y="1518768"/>
                </a:lnTo>
                <a:lnTo>
                  <a:pt x="398159" y="1496652"/>
                </a:lnTo>
                <a:lnTo>
                  <a:pt x="359198" y="1472333"/>
                </a:lnTo>
                <a:lnTo>
                  <a:pt x="321770" y="1445894"/>
                </a:lnTo>
                <a:lnTo>
                  <a:pt x="285959" y="1417420"/>
                </a:lnTo>
                <a:lnTo>
                  <a:pt x="251848" y="1386994"/>
                </a:lnTo>
                <a:lnTo>
                  <a:pt x="219523" y="1354701"/>
                </a:lnTo>
                <a:lnTo>
                  <a:pt x="189067" y="1320624"/>
                </a:lnTo>
                <a:lnTo>
                  <a:pt x="160565" y="1284847"/>
                </a:lnTo>
                <a:lnTo>
                  <a:pt x="134100" y="1247455"/>
                </a:lnTo>
                <a:lnTo>
                  <a:pt x="109756" y="1208532"/>
                </a:lnTo>
                <a:lnTo>
                  <a:pt x="87617" y="1168160"/>
                </a:lnTo>
                <a:lnTo>
                  <a:pt x="67769" y="1126425"/>
                </a:lnTo>
                <a:lnTo>
                  <a:pt x="50294" y="1083410"/>
                </a:lnTo>
                <a:lnTo>
                  <a:pt x="35276" y="1039199"/>
                </a:lnTo>
                <a:lnTo>
                  <a:pt x="22801" y="993877"/>
                </a:lnTo>
                <a:lnTo>
                  <a:pt x="12951" y="947526"/>
                </a:lnTo>
                <a:lnTo>
                  <a:pt x="5812" y="900232"/>
                </a:lnTo>
                <a:lnTo>
                  <a:pt x="1467" y="852078"/>
                </a:lnTo>
                <a:lnTo>
                  <a:pt x="0" y="803148"/>
                </a:lnTo>
                <a:close/>
              </a:path>
            </a:pathLst>
          </a:custGeom>
          <a:ln w="28956">
            <a:solidFill>
              <a:srgbClr val="A6A6A6"/>
            </a:solidFill>
          </a:ln>
        </p:spPr>
        <p:txBody>
          <a:bodyPr wrap="square" lIns="0" tIns="0" rIns="0" bIns="0" rtlCol="0"/>
          <a:lstStyle/>
          <a:p>
            <a:endParaRPr>
              <a:solidFill>
                <a:prstClr val="black"/>
              </a:solidFill>
            </a:endParaRPr>
          </a:p>
        </p:txBody>
      </p:sp>
      <p:sp>
        <p:nvSpPr>
          <p:cNvPr id="16" name="object 16"/>
          <p:cNvSpPr/>
          <p:nvPr/>
        </p:nvSpPr>
        <p:spPr>
          <a:xfrm>
            <a:off x="10864595" y="6819900"/>
            <a:ext cx="1207135" cy="1207135"/>
          </a:xfrm>
          <a:custGeom>
            <a:avLst/>
            <a:gdLst/>
            <a:ahLst/>
            <a:cxnLst/>
            <a:rect l="l" t="t" r="r" b="b"/>
            <a:pathLst>
              <a:path w="1207134" h="1207134">
                <a:moveTo>
                  <a:pt x="603503" y="0"/>
                </a:moveTo>
                <a:lnTo>
                  <a:pt x="556348" y="1816"/>
                </a:lnTo>
                <a:lnTo>
                  <a:pt x="510183" y="7174"/>
                </a:lnTo>
                <a:lnTo>
                  <a:pt x="465144" y="15942"/>
                </a:lnTo>
                <a:lnTo>
                  <a:pt x="421365" y="27983"/>
                </a:lnTo>
                <a:lnTo>
                  <a:pt x="378980" y="43164"/>
                </a:lnTo>
                <a:lnTo>
                  <a:pt x="338123" y="61350"/>
                </a:lnTo>
                <a:lnTo>
                  <a:pt x="298929" y="82408"/>
                </a:lnTo>
                <a:lnTo>
                  <a:pt x="261532" y="106203"/>
                </a:lnTo>
                <a:lnTo>
                  <a:pt x="226067" y="132601"/>
                </a:lnTo>
                <a:lnTo>
                  <a:pt x="192667" y="161467"/>
                </a:lnTo>
                <a:lnTo>
                  <a:pt x="161467" y="192667"/>
                </a:lnTo>
                <a:lnTo>
                  <a:pt x="132601" y="226067"/>
                </a:lnTo>
                <a:lnTo>
                  <a:pt x="106203" y="261532"/>
                </a:lnTo>
                <a:lnTo>
                  <a:pt x="82408" y="298929"/>
                </a:lnTo>
                <a:lnTo>
                  <a:pt x="61350" y="338123"/>
                </a:lnTo>
                <a:lnTo>
                  <a:pt x="43164" y="378980"/>
                </a:lnTo>
                <a:lnTo>
                  <a:pt x="27983" y="421365"/>
                </a:lnTo>
                <a:lnTo>
                  <a:pt x="15942" y="465144"/>
                </a:lnTo>
                <a:lnTo>
                  <a:pt x="7174" y="510183"/>
                </a:lnTo>
                <a:lnTo>
                  <a:pt x="1816" y="556348"/>
                </a:lnTo>
                <a:lnTo>
                  <a:pt x="0" y="603504"/>
                </a:lnTo>
                <a:lnTo>
                  <a:pt x="1816" y="650659"/>
                </a:lnTo>
                <a:lnTo>
                  <a:pt x="7174" y="696824"/>
                </a:lnTo>
                <a:lnTo>
                  <a:pt x="15942" y="741863"/>
                </a:lnTo>
                <a:lnTo>
                  <a:pt x="27983" y="785642"/>
                </a:lnTo>
                <a:lnTo>
                  <a:pt x="43164" y="828027"/>
                </a:lnTo>
                <a:lnTo>
                  <a:pt x="61350" y="868884"/>
                </a:lnTo>
                <a:lnTo>
                  <a:pt x="82408" y="908078"/>
                </a:lnTo>
                <a:lnTo>
                  <a:pt x="106203" y="945475"/>
                </a:lnTo>
                <a:lnTo>
                  <a:pt x="132601" y="980940"/>
                </a:lnTo>
                <a:lnTo>
                  <a:pt x="161467" y="1014340"/>
                </a:lnTo>
                <a:lnTo>
                  <a:pt x="192667" y="1045540"/>
                </a:lnTo>
                <a:lnTo>
                  <a:pt x="226067" y="1074406"/>
                </a:lnTo>
                <a:lnTo>
                  <a:pt x="261532" y="1100804"/>
                </a:lnTo>
                <a:lnTo>
                  <a:pt x="298929" y="1124599"/>
                </a:lnTo>
                <a:lnTo>
                  <a:pt x="338123" y="1145657"/>
                </a:lnTo>
                <a:lnTo>
                  <a:pt x="378980" y="1163843"/>
                </a:lnTo>
                <a:lnTo>
                  <a:pt x="421365" y="1179024"/>
                </a:lnTo>
                <a:lnTo>
                  <a:pt x="465144" y="1191065"/>
                </a:lnTo>
                <a:lnTo>
                  <a:pt x="510183" y="1199833"/>
                </a:lnTo>
                <a:lnTo>
                  <a:pt x="556348" y="1205191"/>
                </a:lnTo>
                <a:lnTo>
                  <a:pt x="603503" y="1207008"/>
                </a:lnTo>
                <a:lnTo>
                  <a:pt x="650659" y="1205191"/>
                </a:lnTo>
                <a:lnTo>
                  <a:pt x="696824" y="1199833"/>
                </a:lnTo>
                <a:lnTo>
                  <a:pt x="741863" y="1191065"/>
                </a:lnTo>
                <a:lnTo>
                  <a:pt x="785642" y="1179024"/>
                </a:lnTo>
                <a:lnTo>
                  <a:pt x="828027" y="1163843"/>
                </a:lnTo>
                <a:lnTo>
                  <a:pt x="868884" y="1145657"/>
                </a:lnTo>
                <a:lnTo>
                  <a:pt x="908078" y="1124599"/>
                </a:lnTo>
                <a:lnTo>
                  <a:pt x="945475" y="1100804"/>
                </a:lnTo>
                <a:lnTo>
                  <a:pt x="980940" y="1074406"/>
                </a:lnTo>
                <a:lnTo>
                  <a:pt x="1014340" y="1045540"/>
                </a:lnTo>
                <a:lnTo>
                  <a:pt x="1045540" y="1014340"/>
                </a:lnTo>
                <a:lnTo>
                  <a:pt x="1074406" y="980940"/>
                </a:lnTo>
                <a:lnTo>
                  <a:pt x="1100804" y="945475"/>
                </a:lnTo>
                <a:lnTo>
                  <a:pt x="1124599" y="908078"/>
                </a:lnTo>
                <a:lnTo>
                  <a:pt x="1145657" y="868884"/>
                </a:lnTo>
                <a:lnTo>
                  <a:pt x="1163843" y="828027"/>
                </a:lnTo>
                <a:lnTo>
                  <a:pt x="1179024" y="785642"/>
                </a:lnTo>
                <a:lnTo>
                  <a:pt x="1191065" y="741863"/>
                </a:lnTo>
                <a:lnTo>
                  <a:pt x="1199833" y="696824"/>
                </a:lnTo>
                <a:lnTo>
                  <a:pt x="1205191" y="650659"/>
                </a:lnTo>
                <a:lnTo>
                  <a:pt x="1207007" y="603504"/>
                </a:lnTo>
                <a:lnTo>
                  <a:pt x="1205191" y="556348"/>
                </a:lnTo>
                <a:lnTo>
                  <a:pt x="1199833" y="510183"/>
                </a:lnTo>
                <a:lnTo>
                  <a:pt x="1191065" y="465144"/>
                </a:lnTo>
                <a:lnTo>
                  <a:pt x="1179024" y="421365"/>
                </a:lnTo>
                <a:lnTo>
                  <a:pt x="1163843" y="378980"/>
                </a:lnTo>
                <a:lnTo>
                  <a:pt x="1145657" y="338123"/>
                </a:lnTo>
                <a:lnTo>
                  <a:pt x="1124599" y="298929"/>
                </a:lnTo>
                <a:lnTo>
                  <a:pt x="1100804" y="261532"/>
                </a:lnTo>
                <a:lnTo>
                  <a:pt x="1074406" y="226067"/>
                </a:lnTo>
                <a:lnTo>
                  <a:pt x="1045540" y="192667"/>
                </a:lnTo>
                <a:lnTo>
                  <a:pt x="1014340" y="161467"/>
                </a:lnTo>
                <a:lnTo>
                  <a:pt x="980940" y="132601"/>
                </a:lnTo>
                <a:lnTo>
                  <a:pt x="945475" y="106203"/>
                </a:lnTo>
                <a:lnTo>
                  <a:pt x="908078" y="82408"/>
                </a:lnTo>
                <a:lnTo>
                  <a:pt x="868884" y="61350"/>
                </a:lnTo>
                <a:lnTo>
                  <a:pt x="828027" y="43164"/>
                </a:lnTo>
                <a:lnTo>
                  <a:pt x="785642" y="27983"/>
                </a:lnTo>
                <a:lnTo>
                  <a:pt x="741863" y="15942"/>
                </a:lnTo>
                <a:lnTo>
                  <a:pt x="696824" y="7174"/>
                </a:lnTo>
                <a:lnTo>
                  <a:pt x="650659" y="1816"/>
                </a:lnTo>
                <a:lnTo>
                  <a:pt x="603503" y="0"/>
                </a:lnTo>
                <a:close/>
              </a:path>
            </a:pathLst>
          </a:custGeom>
          <a:solidFill>
            <a:srgbClr val="16A995"/>
          </a:solidFill>
        </p:spPr>
        <p:txBody>
          <a:bodyPr wrap="square" lIns="0" tIns="0" rIns="0" bIns="0" rtlCol="0"/>
          <a:lstStyle/>
          <a:p>
            <a:endParaRPr>
              <a:solidFill>
                <a:prstClr val="black"/>
              </a:solidFill>
            </a:endParaRPr>
          </a:p>
        </p:txBody>
      </p:sp>
      <p:sp>
        <p:nvSpPr>
          <p:cNvPr id="17" name="object 17"/>
          <p:cNvSpPr txBox="1"/>
          <p:nvPr/>
        </p:nvSpPr>
        <p:spPr>
          <a:xfrm>
            <a:off x="11301476" y="7006208"/>
            <a:ext cx="334645" cy="756920"/>
          </a:xfrm>
          <a:prstGeom prst="rect">
            <a:avLst/>
          </a:prstGeom>
        </p:spPr>
        <p:txBody>
          <a:bodyPr vert="horz" wrap="square" lIns="0" tIns="12700" rIns="0" bIns="0" rtlCol="0">
            <a:spAutoFit/>
          </a:bodyPr>
          <a:lstStyle/>
          <a:p>
            <a:pPr marL="12700">
              <a:spcBef>
                <a:spcPts val="100"/>
              </a:spcBef>
            </a:pPr>
            <a:r>
              <a:rPr sz="4800" b="1" dirty="0">
                <a:solidFill>
                  <a:srgbClr val="FFFFFF"/>
                </a:solidFill>
                <a:cs typeface="Calibri"/>
              </a:rPr>
              <a:t>5</a:t>
            </a:r>
            <a:endParaRPr sz="4800">
              <a:solidFill>
                <a:prstClr val="black"/>
              </a:solidFill>
              <a:cs typeface="Calibri"/>
            </a:endParaRPr>
          </a:p>
        </p:txBody>
      </p:sp>
      <p:sp>
        <p:nvSpPr>
          <p:cNvPr id="18" name="object 18"/>
          <p:cNvSpPr/>
          <p:nvPr/>
        </p:nvSpPr>
        <p:spPr>
          <a:xfrm>
            <a:off x="10424921" y="4511802"/>
            <a:ext cx="1609725" cy="1607820"/>
          </a:xfrm>
          <a:custGeom>
            <a:avLst/>
            <a:gdLst/>
            <a:ahLst/>
            <a:cxnLst/>
            <a:rect l="l" t="t" r="r" b="b"/>
            <a:pathLst>
              <a:path w="1609725" h="1607820">
                <a:moveTo>
                  <a:pt x="0" y="803910"/>
                </a:moveTo>
                <a:lnTo>
                  <a:pt x="1366" y="756673"/>
                </a:lnTo>
                <a:lnTo>
                  <a:pt x="5414" y="710156"/>
                </a:lnTo>
                <a:lnTo>
                  <a:pt x="12068" y="664432"/>
                </a:lnTo>
                <a:lnTo>
                  <a:pt x="21253" y="619579"/>
                </a:lnTo>
                <a:lnTo>
                  <a:pt x="32894" y="575670"/>
                </a:lnTo>
                <a:lnTo>
                  <a:pt x="46915" y="532782"/>
                </a:lnTo>
                <a:lnTo>
                  <a:pt x="63240" y="490989"/>
                </a:lnTo>
                <a:lnTo>
                  <a:pt x="81793" y="450368"/>
                </a:lnTo>
                <a:lnTo>
                  <a:pt x="102501" y="410993"/>
                </a:lnTo>
                <a:lnTo>
                  <a:pt x="125286" y="372941"/>
                </a:lnTo>
                <a:lnTo>
                  <a:pt x="150073" y="336285"/>
                </a:lnTo>
                <a:lnTo>
                  <a:pt x="176788" y="301103"/>
                </a:lnTo>
                <a:lnTo>
                  <a:pt x="205354" y="267468"/>
                </a:lnTo>
                <a:lnTo>
                  <a:pt x="235696" y="235458"/>
                </a:lnTo>
                <a:lnTo>
                  <a:pt x="267738" y="205146"/>
                </a:lnTo>
                <a:lnTo>
                  <a:pt x="301405" y="176608"/>
                </a:lnTo>
                <a:lnTo>
                  <a:pt x="336621" y="149920"/>
                </a:lnTo>
                <a:lnTo>
                  <a:pt x="373312" y="125157"/>
                </a:lnTo>
                <a:lnTo>
                  <a:pt x="411401" y="102395"/>
                </a:lnTo>
                <a:lnTo>
                  <a:pt x="450812" y="81709"/>
                </a:lnTo>
                <a:lnTo>
                  <a:pt x="491472" y="63174"/>
                </a:lnTo>
                <a:lnTo>
                  <a:pt x="533303" y="46866"/>
                </a:lnTo>
                <a:lnTo>
                  <a:pt x="576230" y="32860"/>
                </a:lnTo>
                <a:lnTo>
                  <a:pt x="620179" y="21231"/>
                </a:lnTo>
                <a:lnTo>
                  <a:pt x="665072" y="12055"/>
                </a:lnTo>
                <a:lnTo>
                  <a:pt x="710836" y="5408"/>
                </a:lnTo>
                <a:lnTo>
                  <a:pt x="757394" y="1364"/>
                </a:lnTo>
                <a:lnTo>
                  <a:pt x="804672" y="0"/>
                </a:lnTo>
                <a:lnTo>
                  <a:pt x="851949" y="1364"/>
                </a:lnTo>
                <a:lnTo>
                  <a:pt x="898507" y="5408"/>
                </a:lnTo>
                <a:lnTo>
                  <a:pt x="944271" y="12055"/>
                </a:lnTo>
                <a:lnTo>
                  <a:pt x="989164" y="21231"/>
                </a:lnTo>
                <a:lnTo>
                  <a:pt x="1033113" y="32860"/>
                </a:lnTo>
                <a:lnTo>
                  <a:pt x="1076040" y="46866"/>
                </a:lnTo>
                <a:lnTo>
                  <a:pt x="1117871" y="63174"/>
                </a:lnTo>
                <a:lnTo>
                  <a:pt x="1158531" y="81709"/>
                </a:lnTo>
                <a:lnTo>
                  <a:pt x="1197942" y="102395"/>
                </a:lnTo>
                <a:lnTo>
                  <a:pt x="1236031" y="125157"/>
                </a:lnTo>
                <a:lnTo>
                  <a:pt x="1272722" y="149920"/>
                </a:lnTo>
                <a:lnTo>
                  <a:pt x="1307938" y="176608"/>
                </a:lnTo>
                <a:lnTo>
                  <a:pt x="1341605" y="205146"/>
                </a:lnTo>
                <a:lnTo>
                  <a:pt x="1373647" y="235457"/>
                </a:lnTo>
                <a:lnTo>
                  <a:pt x="1403989" y="267468"/>
                </a:lnTo>
                <a:lnTo>
                  <a:pt x="1432555" y="301103"/>
                </a:lnTo>
                <a:lnTo>
                  <a:pt x="1459270" y="336285"/>
                </a:lnTo>
                <a:lnTo>
                  <a:pt x="1484057" y="372941"/>
                </a:lnTo>
                <a:lnTo>
                  <a:pt x="1506842" y="410993"/>
                </a:lnTo>
                <a:lnTo>
                  <a:pt x="1527550" y="450368"/>
                </a:lnTo>
                <a:lnTo>
                  <a:pt x="1546103" y="490989"/>
                </a:lnTo>
                <a:lnTo>
                  <a:pt x="1562428" y="532782"/>
                </a:lnTo>
                <a:lnTo>
                  <a:pt x="1576449" y="575670"/>
                </a:lnTo>
                <a:lnTo>
                  <a:pt x="1588090" y="619579"/>
                </a:lnTo>
                <a:lnTo>
                  <a:pt x="1597275" y="664432"/>
                </a:lnTo>
                <a:lnTo>
                  <a:pt x="1603929" y="710156"/>
                </a:lnTo>
                <a:lnTo>
                  <a:pt x="1607977" y="756673"/>
                </a:lnTo>
                <a:lnTo>
                  <a:pt x="1609344" y="803910"/>
                </a:lnTo>
                <a:lnTo>
                  <a:pt x="1607977" y="851146"/>
                </a:lnTo>
                <a:lnTo>
                  <a:pt x="1603929" y="897663"/>
                </a:lnTo>
                <a:lnTo>
                  <a:pt x="1597275" y="943387"/>
                </a:lnTo>
                <a:lnTo>
                  <a:pt x="1588090" y="988240"/>
                </a:lnTo>
                <a:lnTo>
                  <a:pt x="1576449" y="1032149"/>
                </a:lnTo>
                <a:lnTo>
                  <a:pt x="1562428" y="1075037"/>
                </a:lnTo>
                <a:lnTo>
                  <a:pt x="1546103" y="1116830"/>
                </a:lnTo>
                <a:lnTo>
                  <a:pt x="1527550" y="1157451"/>
                </a:lnTo>
                <a:lnTo>
                  <a:pt x="1506842" y="1196826"/>
                </a:lnTo>
                <a:lnTo>
                  <a:pt x="1484057" y="1234878"/>
                </a:lnTo>
                <a:lnTo>
                  <a:pt x="1459270" y="1271534"/>
                </a:lnTo>
                <a:lnTo>
                  <a:pt x="1432555" y="1306716"/>
                </a:lnTo>
                <a:lnTo>
                  <a:pt x="1403989" y="1340351"/>
                </a:lnTo>
                <a:lnTo>
                  <a:pt x="1373647" y="1372362"/>
                </a:lnTo>
                <a:lnTo>
                  <a:pt x="1341605" y="1402673"/>
                </a:lnTo>
                <a:lnTo>
                  <a:pt x="1307938" y="1431211"/>
                </a:lnTo>
                <a:lnTo>
                  <a:pt x="1272722" y="1457899"/>
                </a:lnTo>
                <a:lnTo>
                  <a:pt x="1236031" y="1482662"/>
                </a:lnTo>
                <a:lnTo>
                  <a:pt x="1197942" y="1505424"/>
                </a:lnTo>
                <a:lnTo>
                  <a:pt x="1158531" y="1526110"/>
                </a:lnTo>
                <a:lnTo>
                  <a:pt x="1117871" y="1544645"/>
                </a:lnTo>
                <a:lnTo>
                  <a:pt x="1076040" y="1560953"/>
                </a:lnTo>
                <a:lnTo>
                  <a:pt x="1033113" y="1574959"/>
                </a:lnTo>
                <a:lnTo>
                  <a:pt x="989164" y="1586588"/>
                </a:lnTo>
                <a:lnTo>
                  <a:pt x="944271" y="1595764"/>
                </a:lnTo>
                <a:lnTo>
                  <a:pt x="898507" y="1602411"/>
                </a:lnTo>
                <a:lnTo>
                  <a:pt x="851949" y="1606455"/>
                </a:lnTo>
                <a:lnTo>
                  <a:pt x="804672" y="1607820"/>
                </a:lnTo>
                <a:lnTo>
                  <a:pt x="757394" y="1606455"/>
                </a:lnTo>
                <a:lnTo>
                  <a:pt x="710836" y="1602411"/>
                </a:lnTo>
                <a:lnTo>
                  <a:pt x="665072" y="1595764"/>
                </a:lnTo>
                <a:lnTo>
                  <a:pt x="620179" y="1586588"/>
                </a:lnTo>
                <a:lnTo>
                  <a:pt x="576230" y="1574959"/>
                </a:lnTo>
                <a:lnTo>
                  <a:pt x="533303" y="1560953"/>
                </a:lnTo>
                <a:lnTo>
                  <a:pt x="491472" y="1544645"/>
                </a:lnTo>
                <a:lnTo>
                  <a:pt x="450812" y="1526110"/>
                </a:lnTo>
                <a:lnTo>
                  <a:pt x="411401" y="1505424"/>
                </a:lnTo>
                <a:lnTo>
                  <a:pt x="373312" y="1482662"/>
                </a:lnTo>
                <a:lnTo>
                  <a:pt x="336621" y="1457899"/>
                </a:lnTo>
                <a:lnTo>
                  <a:pt x="301405" y="1431211"/>
                </a:lnTo>
                <a:lnTo>
                  <a:pt x="267738" y="1402673"/>
                </a:lnTo>
                <a:lnTo>
                  <a:pt x="235696" y="1372362"/>
                </a:lnTo>
                <a:lnTo>
                  <a:pt x="205354" y="1340351"/>
                </a:lnTo>
                <a:lnTo>
                  <a:pt x="176788" y="1306716"/>
                </a:lnTo>
                <a:lnTo>
                  <a:pt x="150073" y="1271534"/>
                </a:lnTo>
                <a:lnTo>
                  <a:pt x="125286" y="1234878"/>
                </a:lnTo>
                <a:lnTo>
                  <a:pt x="102501" y="1196826"/>
                </a:lnTo>
                <a:lnTo>
                  <a:pt x="81793" y="1157451"/>
                </a:lnTo>
                <a:lnTo>
                  <a:pt x="63240" y="1116830"/>
                </a:lnTo>
                <a:lnTo>
                  <a:pt x="46915" y="1075037"/>
                </a:lnTo>
                <a:lnTo>
                  <a:pt x="32894" y="1032149"/>
                </a:lnTo>
                <a:lnTo>
                  <a:pt x="21253" y="988240"/>
                </a:lnTo>
                <a:lnTo>
                  <a:pt x="12068" y="943387"/>
                </a:lnTo>
                <a:lnTo>
                  <a:pt x="5414" y="897663"/>
                </a:lnTo>
                <a:lnTo>
                  <a:pt x="1366" y="851146"/>
                </a:lnTo>
                <a:lnTo>
                  <a:pt x="0" y="803910"/>
                </a:lnTo>
                <a:close/>
              </a:path>
            </a:pathLst>
          </a:custGeom>
          <a:ln w="28956">
            <a:solidFill>
              <a:srgbClr val="A6A6A6"/>
            </a:solidFill>
          </a:ln>
        </p:spPr>
        <p:txBody>
          <a:bodyPr wrap="square" lIns="0" tIns="0" rIns="0" bIns="0" rtlCol="0"/>
          <a:lstStyle/>
          <a:p>
            <a:endParaRPr>
              <a:solidFill>
                <a:prstClr val="black"/>
              </a:solidFill>
            </a:endParaRPr>
          </a:p>
        </p:txBody>
      </p:sp>
      <p:sp>
        <p:nvSpPr>
          <p:cNvPr id="19" name="object 19"/>
          <p:cNvSpPr/>
          <p:nvPr/>
        </p:nvSpPr>
        <p:spPr>
          <a:xfrm>
            <a:off x="10623804" y="4712208"/>
            <a:ext cx="1210310" cy="1205865"/>
          </a:xfrm>
          <a:custGeom>
            <a:avLst/>
            <a:gdLst/>
            <a:ahLst/>
            <a:cxnLst/>
            <a:rect l="l" t="t" r="r" b="b"/>
            <a:pathLst>
              <a:path w="1210309" h="1205864">
                <a:moveTo>
                  <a:pt x="605027" y="0"/>
                </a:moveTo>
                <a:lnTo>
                  <a:pt x="557746" y="1813"/>
                </a:lnTo>
                <a:lnTo>
                  <a:pt x="511460" y="7164"/>
                </a:lnTo>
                <a:lnTo>
                  <a:pt x="466304" y="15919"/>
                </a:lnTo>
                <a:lnTo>
                  <a:pt x="422411" y="27944"/>
                </a:lnTo>
                <a:lnTo>
                  <a:pt x="379917" y="43104"/>
                </a:lnTo>
                <a:lnTo>
                  <a:pt x="338956" y="61266"/>
                </a:lnTo>
                <a:lnTo>
                  <a:pt x="299663" y="82296"/>
                </a:lnTo>
                <a:lnTo>
                  <a:pt x="262172" y="106058"/>
                </a:lnTo>
                <a:lnTo>
                  <a:pt x="226618" y="132421"/>
                </a:lnTo>
                <a:lnTo>
                  <a:pt x="193135" y="161249"/>
                </a:lnTo>
                <a:lnTo>
                  <a:pt x="161858" y="192408"/>
                </a:lnTo>
                <a:lnTo>
                  <a:pt x="132921" y="225765"/>
                </a:lnTo>
                <a:lnTo>
                  <a:pt x="106459" y="261185"/>
                </a:lnTo>
                <a:lnTo>
                  <a:pt x="82606" y="298534"/>
                </a:lnTo>
                <a:lnTo>
                  <a:pt x="61497" y="337679"/>
                </a:lnTo>
                <a:lnTo>
                  <a:pt x="43267" y="378485"/>
                </a:lnTo>
                <a:lnTo>
                  <a:pt x="28049" y="420818"/>
                </a:lnTo>
                <a:lnTo>
                  <a:pt x="15979" y="464544"/>
                </a:lnTo>
                <a:lnTo>
                  <a:pt x="7191" y="509529"/>
                </a:lnTo>
                <a:lnTo>
                  <a:pt x="1820" y="555640"/>
                </a:lnTo>
                <a:lnTo>
                  <a:pt x="0" y="602741"/>
                </a:lnTo>
                <a:lnTo>
                  <a:pt x="1820" y="649843"/>
                </a:lnTo>
                <a:lnTo>
                  <a:pt x="7191" y="695954"/>
                </a:lnTo>
                <a:lnTo>
                  <a:pt x="15979" y="740939"/>
                </a:lnTo>
                <a:lnTo>
                  <a:pt x="28049" y="784665"/>
                </a:lnTo>
                <a:lnTo>
                  <a:pt x="43267" y="826998"/>
                </a:lnTo>
                <a:lnTo>
                  <a:pt x="61497" y="867804"/>
                </a:lnTo>
                <a:lnTo>
                  <a:pt x="82606" y="906949"/>
                </a:lnTo>
                <a:lnTo>
                  <a:pt x="106459" y="944298"/>
                </a:lnTo>
                <a:lnTo>
                  <a:pt x="132921" y="979718"/>
                </a:lnTo>
                <a:lnTo>
                  <a:pt x="161858" y="1013075"/>
                </a:lnTo>
                <a:lnTo>
                  <a:pt x="193135" y="1044234"/>
                </a:lnTo>
                <a:lnTo>
                  <a:pt x="226618" y="1073062"/>
                </a:lnTo>
                <a:lnTo>
                  <a:pt x="262172" y="1099425"/>
                </a:lnTo>
                <a:lnTo>
                  <a:pt x="299663" y="1123188"/>
                </a:lnTo>
                <a:lnTo>
                  <a:pt x="338956" y="1144217"/>
                </a:lnTo>
                <a:lnTo>
                  <a:pt x="379917" y="1162379"/>
                </a:lnTo>
                <a:lnTo>
                  <a:pt x="422411" y="1177539"/>
                </a:lnTo>
                <a:lnTo>
                  <a:pt x="466304" y="1189564"/>
                </a:lnTo>
                <a:lnTo>
                  <a:pt x="511460" y="1198319"/>
                </a:lnTo>
                <a:lnTo>
                  <a:pt x="557746" y="1203670"/>
                </a:lnTo>
                <a:lnTo>
                  <a:pt x="605027" y="1205483"/>
                </a:lnTo>
                <a:lnTo>
                  <a:pt x="652309" y="1203670"/>
                </a:lnTo>
                <a:lnTo>
                  <a:pt x="698595" y="1198319"/>
                </a:lnTo>
                <a:lnTo>
                  <a:pt x="743751" y="1189564"/>
                </a:lnTo>
                <a:lnTo>
                  <a:pt x="787644" y="1177539"/>
                </a:lnTo>
                <a:lnTo>
                  <a:pt x="830138" y="1162379"/>
                </a:lnTo>
                <a:lnTo>
                  <a:pt x="871099" y="1144217"/>
                </a:lnTo>
                <a:lnTo>
                  <a:pt x="910392" y="1123188"/>
                </a:lnTo>
                <a:lnTo>
                  <a:pt x="947883" y="1099425"/>
                </a:lnTo>
                <a:lnTo>
                  <a:pt x="983437" y="1073062"/>
                </a:lnTo>
                <a:lnTo>
                  <a:pt x="1016920" y="1044234"/>
                </a:lnTo>
                <a:lnTo>
                  <a:pt x="1048197" y="1013075"/>
                </a:lnTo>
                <a:lnTo>
                  <a:pt x="1077134" y="979718"/>
                </a:lnTo>
                <a:lnTo>
                  <a:pt x="1103596" y="944298"/>
                </a:lnTo>
                <a:lnTo>
                  <a:pt x="1127449" y="906949"/>
                </a:lnTo>
                <a:lnTo>
                  <a:pt x="1148558" y="867804"/>
                </a:lnTo>
                <a:lnTo>
                  <a:pt x="1166788" y="826998"/>
                </a:lnTo>
                <a:lnTo>
                  <a:pt x="1182006" y="784665"/>
                </a:lnTo>
                <a:lnTo>
                  <a:pt x="1194076" y="740939"/>
                </a:lnTo>
                <a:lnTo>
                  <a:pt x="1202864" y="695954"/>
                </a:lnTo>
                <a:lnTo>
                  <a:pt x="1208235" y="649843"/>
                </a:lnTo>
                <a:lnTo>
                  <a:pt x="1210055" y="602741"/>
                </a:lnTo>
                <a:lnTo>
                  <a:pt x="1208235" y="555640"/>
                </a:lnTo>
                <a:lnTo>
                  <a:pt x="1202864" y="509529"/>
                </a:lnTo>
                <a:lnTo>
                  <a:pt x="1194076" y="464544"/>
                </a:lnTo>
                <a:lnTo>
                  <a:pt x="1182006" y="420818"/>
                </a:lnTo>
                <a:lnTo>
                  <a:pt x="1166788" y="378485"/>
                </a:lnTo>
                <a:lnTo>
                  <a:pt x="1148558" y="337679"/>
                </a:lnTo>
                <a:lnTo>
                  <a:pt x="1127449" y="298534"/>
                </a:lnTo>
                <a:lnTo>
                  <a:pt x="1103596" y="261185"/>
                </a:lnTo>
                <a:lnTo>
                  <a:pt x="1077134" y="225765"/>
                </a:lnTo>
                <a:lnTo>
                  <a:pt x="1048197" y="192408"/>
                </a:lnTo>
                <a:lnTo>
                  <a:pt x="1016920" y="161249"/>
                </a:lnTo>
                <a:lnTo>
                  <a:pt x="983437" y="132421"/>
                </a:lnTo>
                <a:lnTo>
                  <a:pt x="947883" y="106058"/>
                </a:lnTo>
                <a:lnTo>
                  <a:pt x="910392" y="82296"/>
                </a:lnTo>
                <a:lnTo>
                  <a:pt x="871099" y="61266"/>
                </a:lnTo>
                <a:lnTo>
                  <a:pt x="830138" y="43104"/>
                </a:lnTo>
                <a:lnTo>
                  <a:pt x="787644" y="27944"/>
                </a:lnTo>
                <a:lnTo>
                  <a:pt x="743751" y="15919"/>
                </a:lnTo>
                <a:lnTo>
                  <a:pt x="698595" y="7164"/>
                </a:lnTo>
                <a:lnTo>
                  <a:pt x="652309" y="1813"/>
                </a:lnTo>
                <a:lnTo>
                  <a:pt x="605027" y="0"/>
                </a:lnTo>
                <a:close/>
              </a:path>
            </a:pathLst>
          </a:custGeom>
          <a:solidFill>
            <a:srgbClr val="9CB955"/>
          </a:solidFill>
        </p:spPr>
        <p:txBody>
          <a:bodyPr wrap="square" lIns="0" tIns="0" rIns="0" bIns="0" rtlCol="0"/>
          <a:lstStyle/>
          <a:p>
            <a:endParaRPr>
              <a:solidFill>
                <a:prstClr val="black"/>
              </a:solidFill>
            </a:endParaRPr>
          </a:p>
        </p:txBody>
      </p:sp>
      <p:sp>
        <p:nvSpPr>
          <p:cNvPr id="20" name="object 20"/>
          <p:cNvSpPr txBox="1"/>
          <p:nvPr/>
        </p:nvSpPr>
        <p:spPr>
          <a:xfrm>
            <a:off x="11062207" y="4897323"/>
            <a:ext cx="334645" cy="757555"/>
          </a:xfrm>
          <a:prstGeom prst="rect">
            <a:avLst/>
          </a:prstGeom>
        </p:spPr>
        <p:txBody>
          <a:bodyPr vert="horz" wrap="square" lIns="0" tIns="12700" rIns="0" bIns="0" rtlCol="0">
            <a:spAutoFit/>
          </a:bodyPr>
          <a:lstStyle/>
          <a:p>
            <a:pPr marL="12700">
              <a:spcBef>
                <a:spcPts val="100"/>
              </a:spcBef>
            </a:pPr>
            <a:r>
              <a:rPr sz="4800" b="1" dirty="0">
                <a:solidFill>
                  <a:srgbClr val="FFFFFF"/>
                </a:solidFill>
                <a:cs typeface="Calibri"/>
              </a:rPr>
              <a:t>4</a:t>
            </a:r>
            <a:endParaRPr sz="4800">
              <a:solidFill>
                <a:prstClr val="black"/>
              </a:solidFill>
              <a:cs typeface="Calibri"/>
            </a:endParaRPr>
          </a:p>
        </p:txBody>
      </p:sp>
      <p:sp>
        <p:nvSpPr>
          <p:cNvPr id="21" name="object 21"/>
          <p:cNvSpPr/>
          <p:nvPr/>
        </p:nvSpPr>
        <p:spPr>
          <a:xfrm>
            <a:off x="5700521" y="3819905"/>
            <a:ext cx="1606550" cy="1610995"/>
          </a:xfrm>
          <a:custGeom>
            <a:avLst/>
            <a:gdLst/>
            <a:ahLst/>
            <a:cxnLst/>
            <a:rect l="l" t="t" r="r" b="b"/>
            <a:pathLst>
              <a:path w="1606550" h="1610995">
                <a:moveTo>
                  <a:pt x="0" y="805434"/>
                </a:moveTo>
                <a:lnTo>
                  <a:pt x="1363" y="758103"/>
                </a:lnTo>
                <a:lnTo>
                  <a:pt x="5402" y="711493"/>
                </a:lnTo>
                <a:lnTo>
                  <a:pt x="12043" y="665680"/>
                </a:lnTo>
                <a:lnTo>
                  <a:pt x="21209" y="620738"/>
                </a:lnTo>
                <a:lnTo>
                  <a:pt x="32825" y="576744"/>
                </a:lnTo>
                <a:lnTo>
                  <a:pt x="46817" y="533773"/>
                </a:lnTo>
                <a:lnTo>
                  <a:pt x="63109" y="491900"/>
                </a:lnTo>
                <a:lnTo>
                  <a:pt x="81625" y="451201"/>
                </a:lnTo>
                <a:lnTo>
                  <a:pt x="102290" y="411752"/>
                </a:lnTo>
                <a:lnTo>
                  <a:pt x="125029" y="373627"/>
                </a:lnTo>
                <a:lnTo>
                  <a:pt x="149767" y="336902"/>
                </a:lnTo>
                <a:lnTo>
                  <a:pt x="176428" y="301654"/>
                </a:lnTo>
                <a:lnTo>
                  <a:pt x="204937" y="267957"/>
                </a:lnTo>
                <a:lnTo>
                  <a:pt x="235219" y="235886"/>
                </a:lnTo>
                <a:lnTo>
                  <a:pt x="267199" y="205518"/>
                </a:lnTo>
                <a:lnTo>
                  <a:pt x="300801" y="176928"/>
                </a:lnTo>
                <a:lnTo>
                  <a:pt x="335949" y="150191"/>
                </a:lnTo>
                <a:lnTo>
                  <a:pt x="372570" y="125383"/>
                </a:lnTo>
                <a:lnTo>
                  <a:pt x="410586" y="102579"/>
                </a:lnTo>
                <a:lnTo>
                  <a:pt x="449924" y="81856"/>
                </a:lnTo>
                <a:lnTo>
                  <a:pt x="490507" y="63287"/>
                </a:lnTo>
                <a:lnTo>
                  <a:pt x="532261" y="46950"/>
                </a:lnTo>
                <a:lnTo>
                  <a:pt x="575110" y="32918"/>
                </a:lnTo>
                <a:lnTo>
                  <a:pt x="618979" y="21269"/>
                </a:lnTo>
                <a:lnTo>
                  <a:pt x="663792" y="12077"/>
                </a:lnTo>
                <a:lnTo>
                  <a:pt x="709475" y="5418"/>
                </a:lnTo>
                <a:lnTo>
                  <a:pt x="755952" y="1367"/>
                </a:lnTo>
                <a:lnTo>
                  <a:pt x="803148" y="0"/>
                </a:lnTo>
                <a:lnTo>
                  <a:pt x="850343" y="1367"/>
                </a:lnTo>
                <a:lnTo>
                  <a:pt x="896820" y="5418"/>
                </a:lnTo>
                <a:lnTo>
                  <a:pt x="942503" y="12077"/>
                </a:lnTo>
                <a:lnTo>
                  <a:pt x="987316" y="21269"/>
                </a:lnTo>
                <a:lnTo>
                  <a:pt x="1031185" y="32918"/>
                </a:lnTo>
                <a:lnTo>
                  <a:pt x="1074034" y="46950"/>
                </a:lnTo>
                <a:lnTo>
                  <a:pt x="1115788" y="63287"/>
                </a:lnTo>
                <a:lnTo>
                  <a:pt x="1156371" y="81856"/>
                </a:lnTo>
                <a:lnTo>
                  <a:pt x="1195709" y="102579"/>
                </a:lnTo>
                <a:lnTo>
                  <a:pt x="1233725" y="125383"/>
                </a:lnTo>
                <a:lnTo>
                  <a:pt x="1270346" y="150191"/>
                </a:lnTo>
                <a:lnTo>
                  <a:pt x="1305494" y="176928"/>
                </a:lnTo>
                <a:lnTo>
                  <a:pt x="1339096" y="205518"/>
                </a:lnTo>
                <a:lnTo>
                  <a:pt x="1371076" y="235886"/>
                </a:lnTo>
                <a:lnTo>
                  <a:pt x="1401358" y="267957"/>
                </a:lnTo>
                <a:lnTo>
                  <a:pt x="1429867" y="301654"/>
                </a:lnTo>
                <a:lnTo>
                  <a:pt x="1456528" y="336902"/>
                </a:lnTo>
                <a:lnTo>
                  <a:pt x="1481266" y="373627"/>
                </a:lnTo>
                <a:lnTo>
                  <a:pt x="1504005" y="411752"/>
                </a:lnTo>
                <a:lnTo>
                  <a:pt x="1524670" y="451201"/>
                </a:lnTo>
                <a:lnTo>
                  <a:pt x="1543186" y="491900"/>
                </a:lnTo>
                <a:lnTo>
                  <a:pt x="1559478" y="533773"/>
                </a:lnTo>
                <a:lnTo>
                  <a:pt x="1573470" y="576744"/>
                </a:lnTo>
                <a:lnTo>
                  <a:pt x="1585086" y="620738"/>
                </a:lnTo>
                <a:lnTo>
                  <a:pt x="1594252" y="665680"/>
                </a:lnTo>
                <a:lnTo>
                  <a:pt x="1600893" y="711493"/>
                </a:lnTo>
                <a:lnTo>
                  <a:pt x="1604932" y="758103"/>
                </a:lnTo>
                <a:lnTo>
                  <a:pt x="1606296" y="805434"/>
                </a:lnTo>
                <a:lnTo>
                  <a:pt x="1604932" y="852764"/>
                </a:lnTo>
                <a:lnTo>
                  <a:pt x="1600893" y="899374"/>
                </a:lnTo>
                <a:lnTo>
                  <a:pt x="1594252" y="945187"/>
                </a:lnTo>
                <a:lnTo>
                  <a:pt x="1585086" y="990129"/>
                </a:lnTo>
                <a:lnTo>
                  <a:pt x="1573470" y="1034123"/>
                </a:lnTo>
                <a:lnTo>
                  <a:pt x="1559478" y="1077094"/>
                </a:lnTo>
                <a:lnTo>
                  <a:pt x="1543186" y="1118967"/>
                </a:lnTo>
                <a:lnTo>
                  <a:pt x="1524670" y="1159666"/>
                </a:lnTo>
                <a:lnTo>
                  <a:pt x="1504005" y="1199115"/>
                </a:lnTo>
                <a:lnTo>
                  <a:pt x="1481266" y="1237240"/>
                </a:lnTo>
                <a:lnTo>
                  <a:pt x="1456528" y="1273965"/>
                </a:lnTo>
                <a:lnTo>
                  <a:pt x="1429867" y="1309213"/>
                </a:lnTo>
                <a:lnTo>
                  <a:pt x="1401358" y="1342910"/>
                </a:lnTo>
                <a:lnTo>
                  <a:pt x="1371076" y="1374981"/>
                </a:lnTo>
                <a:lnTo>
                  <a:pt x="1339096" y="1405349"/>
                </a:lnTo>
                <a:lnTo>
                  <a:pt x="1305494" y="1433939"/>
                </a:lnTo>
                <a:lnTo>
                  <a:pt x="1270346" y="1460676"/>
                </a:lnTo>
                <a:lnTo>
                  <a:pt x="1233725" y="1485484"/>
                </a:lnTo>
                <a:lnTo>
                  <a:pt x="1195709" y="1508288"/>
                </a:lnTo>
                <a:lnTo>
                  <a:pt x="1156371" y="1529011"/>
                </a:lnTo>
                <a:lnTo>
                  <a:pt x="1115788" y="1547580"/>
                </a:lnTo>
                <a:lnTo>
                  <a:pt x="1074034" y="1563917"/>
                </a:lnTo>
                <a:lnTo>
                  <a:pt x="1031185" y="1577949"/>
                </a:lnTo>
                <a:lnTo>
                  <a:pt x="987316" y="1589598"/>
                </a:lnTo>
                <a:lnTo>
                  <a:pt x="942503" y="1598790"/>
                </a:lnTo>
                <a:lnTo>
                  <a:pt x="896820" y="1605449"/>
                </a:lnTo>
                <a:lnTo>
                  <a:pt x="850343" y="1609500"/>
                </a:lnTo>
                <a:lnTo>
                  <a:pt x="803148" y="1610868"/>
                </a:lnTo>
                <a:lnTo>
                  <a:pt x="755952" y="1609500"/>
                </a:lnTo>
                <a:lnTo>
                  <a:pt x="709475" y="1605449"/>
                </a:lnTo>
                <a:lnTo>
                  <a:pt x="663792" y="1598790"/>
                </a:lnTo>
                <a:lnTo>
                  <a:pt x="618979" y="1589598"/>
                </a:lnTo>
                <a:lnTo>
                  <a:pt x="575110" y="1577949"/>
                </a:lnTo>
                <a:lnTo>
                  <a:pt x="532261" y="1563917"/>
                </a:lnTo>
                <a:lnTo>
                  <a:pt x="490507" y="1547580"/>
                </a:lnTo>
                <a:lnTo>
                  <a:pt x="449924" y="1529011"/>
                </a:lnTo>
                <a:lnTo>
                  <a:pt x="410586" y="1508288"/>
                </a:lnTo>
                <a:lnTo>
                  <a:pt x="372570" y="1485484"/>
                </a:lnTo>
                <a:lnTo>
                  <a:pt x="335949" y="1460676"/>
                </a:lnTo>
                <a:lnTo>
                  <a:pt x="300801" y="1433939"/>
                </a:lnTo>
                <a:lnTo>
                  <a:pt x="267199" y="1405349"/>
                </a:lnTo>
                <a:lnTo>
                  <a:pt x="235219" y="1374981"/>
                </a:lnTo>
                <a:lnTo>
                  <a:pt x="204937" y="1342910"/>
                </a:lnTo>
                <a:lnTo>
                  <a:pt x="176428" y="1309213"/>
                </a:lnTo>
                <a:lnTo>
                  <a:pt x="149767" y="1273965"/>
                </a:lnTo>
                <a:lnTo>
                  <a:pt x="125029" y="1237240"/>
                </a:lnTo>
                <a:lnTo>
                  <a:pt x="102290" y="1199115"/>
                </a:lnTo>
                <a:lnTo>
                  <a:pt x="81625" y="1159666"/>
                </a:lnTo>
                <a:lnTo>
                  <a:pt x="63109" y="1118967"/>
                </a:lnTo>
                <a:lnTo>
                  <a:pt x="46817" y="1077094"/>
                </a:lnTo>
                <a:lnTo>
                  <a:pt x="32825" y="1034123"/>
                </a:lnTo>
                <a:lnTo>
                  <a:pt x="21209" y="990129"/>
                </a:lnTo>
                <a:lnTo>
                  <a:pt x="12043" y="945187"/>
                </a:lnTo>
                <a:lnTo>
                  <a:pt x="5402" y="899374"/>
                </a:lnTo>
                <a:lnTo>
                  <a:pt x="1363" y="852764"/>
                </a:lnTo>
                <a:lnTo>
                  <a:pt x="0" y="805434"/>
                </a:lnTo>
                <a:close/>
              </a:path>
            </a:pathLst>
          </a:custGeom>
          <a:ln w="28956">
            <a:solidFill>
              <a:srgbClr val="A6A6A6"/>
            </a:solidFill>
          </a:ln>
        </p:spPr>
        <p:txBody>
          <a:bodyPr wrap="square" lIns="0" tIns="0" rIns="0" bIns="0" rtlCol="0"/>
          <a:lstStyle/>
          <a:p>
            <a:endParaRPr>
              <a:solidFill>
                <a:prstClr val="black"/>
              </a:solidFill>
            </a:endParaRPr>
          </a:p>
        </p:txBody>
      </p:sp>
      <p:sp>
        <p:nvSpPr>
          <p:cNvPr id="22" name="object 22"/>
          <p:cNvSpPr/>
          <p:nvPr/>
        </p:nvSpPr>
        <p:spPr>
          <a:xfrm>
            <a:off x="5899403" y="4020311"/>
            <a:ext cx="1205865" cy="1207135"/>
          </a:xfrm>
          <a:custGeom>
            <a:avLst/>
            <a:gdLst/>
            <a:ahLst/>
            <a:cxnLst/>
            <a:rect l="l" t="t" r="r" b="b"/>
            <a:pathLst>
              <a:path w="1205865" h="1207135">
                <a:moveTo>
                  <a:pt x="602742" y="0"/>
                </a:moveTo>
                <a:lnTo>
                  <a:pt x="555640" y="1816"/>
                </a:lnTo>
                <a:lnTo>
                  <a:pt x="509529" y="7174"/>
                </a:lnTo>
                <a:lnTo>
                  <a:pt x="464544" y="15942"/>
                </a:lnTo>
                <a:lnTo>
                  <a:pt x="420818" y="27983"/>
                </a:lnTo>
                <a:lnTo>
                  <a:pt x="378485" y="43164"/>
                </a:lnTo>
                <a:lnTo>
                  <a:pt x="337679" y="61350"/>
                </a:lnTo>
                <a:lnTo>
                  <a:pt x="298534" y="82408"/>
                </a:lnTo>
                <a:lnTo>
                  <a:pt x="261185" y="106203"/>
                </a:lnTo>
                <a:lnTo>
                  <a:pt x="225765" y="132601"/>
                </a:lnTo>
                <a:lnTo>
                  <a:pt x="192408" y="161467"/>
                </a:lnTo>
                <a:lnTo>
                  <a:pt x="161249" y="192667"/>
                </a:lnTo>
                <a:lnTo>
                  <a:pt x="132421" y="226067"/>
                </a:lnTo>
                <a:lnTo>
                  <a:pt x="106058" y="261532"/>
                </a:lnTo>
                <a:lnTo>
                  <a:pt x="82295" y="298929"/>
                </a:lnTo>
                <a:lnTo>
                  <a:pt x="61266" y="338123"/>
                </a:lnTo>
                <a:lnTo>
                  <a:pt x="43104" y="378980"/>
                </a:lnTo>
                <a:lnTo>
                  <a:pt x="27944" y="421365"/>
                </a:lnTo>
                <a:lnTo>
                  <a:pt x="15919" y="465144"/>
                </a:lnTo>
                <a:lnTo>
                  <a:pt x="7164" y="510183"/>
                </a:lnTo>
                <a:lnTo>
                  <a:pt x="1813" y="556348"/>
                </a:lnTo>
                <a:lnTo>
                  <a:pt x="0" y="603503"/>
                </a:lnTo>
                <a:lnTo>
                  <a:pt x="1813" y="650659"/>
                </a:lnTo>
                <a:lnTo>
                  <a:pt x="7164" y="696824"/>
                </a:lnTo>
                <a:lnTo>
                  <a:pt x="15919" y="741863"/>
                </a:lnTo>
                <a:lnTo>
                  <a:pt x="27944" y="785642"/>
                </a:lnTo>
                <a:lnTo>
                  <a:pt x="43104" y="828027"/>
                </a:lnTo>
                <a:lnTo>
                  <a:pt x="61266" y="868884"/>
                </a:lnTo>
                <a:lnTo>
                  <a:pt x="82296" y="908078"/>
                </a:lnTo>
                <a:lnTo>
                  <a:pt x="106058" y="945475"/>
                </a:lnTo>
                <a:lnTo>
                  <a:pt x="132421" y="980940"/>
                </a:lnTo>
                <a:lnTo>
                  <a:pt x="161249" y="1014340"/>
                </a:lnTo>
                <a:lnTo>
                  <a:pt x="192408" y="1045540"/>
                </a:lnTo>
                <a:lnTo>
                  <a:pt x="225765" y="1074406"/>
                </a:lnTo>
                <a:lnTo>
                  <a:pt x="261185" y="1100804"/>
                </a:lnTo>
                <a:lnTo>
                  <a:pt x="298534" y="1124599"/>
                </a:lnTo>
                <a:lnTo>
                  <a:pt x="337679" y="1145657"/>
                </a:lnTo>
                <a:lnTo>
                  <a:pt x="378485" y="1163843"/>
                </a:lnTo>
                <a:lnTo>
                  <a:pt x="420818" y="1179024"/>
                </a:lnTo>
                <a:lnTo>
                  <a:pt x="464544" y="1191065"/>
                </a:lnTo>
                <a:lnTo>
                  <a:pt x="509529" y="1199833"/>
                </a:lnTo>
                <a:lnTo>
                  <a:pt x="555640" y="1205191"/>
                </a:lnTo>
                <a:lnTo>
                  <a:pt x="602742" y="1207008"/>
                </a:lnTo>
                <a:lnTo>
                  <a:pt x="649843" y="1205191"/>
                </a:lnTo>
                <a:lnTo>
                  <a:pt x="695954" y="1199833"/>
                </a:lnTo>
                <a:lnTo>
                  <a:pt x="740939" y="1191065"/>
                </a:lnTo>
                <a:lnTo>
                  <a:pt x="784665" y="1179024"/>
                </a:lnTo>
                <a:lnTo>
                  <a:pt x="826998" y="1163843"/>
                </a:lnTo>
                <a:lnTo>
                  <a:pt x="867804" y="1145657"/>
                </a:lnTo>
                <a:lnTo>
                  <a:pt x="906949" y="1124599"/>
                </a:lnTo>
                <a:lnTo>
                  <a:pt x="944298" y="1100804"/>
                </a:lnTo>
                <a:lnTo>
                  <a:pt x="979718" y="1074406"/>
                </a:lnTo>
                <a:lnTo>
                  <a:pt x="1013075" y="1045540"/>
                </a:lnTo>
                <a:lnTo>
                  <a:pt x="1044234" y="1014340"/>
                </a:lnTo>
                <a:lnTo>
                  <a:pt x="1073062" y="980940"/>
                </a:lnTo>
                <a:lnTo>
                  <a:pt x="1099425" y="945475"/>
                </a:lnTo>
                <a:lnTo>
                  <a:pt x="1123188" y="908078"/>
                </a:lnTo>
                <a:lnTo>
                  <a:pt x="1144217" y="868884"/>
                </a:lnTo>
                <a:lnTo>
                  <a:pt x="1162379" y="828027"/>
                </a:lnTo>
                <a:lnTo>
                  <a:pt x="1177539" y="785642"/>
                </a:lnTo>
                <a:lnTo>
                  <a:pt x="1189564" y="741863"/>
                </a:lnTo>
                <a:lnTo>
                  <a:pt x="1198319" y="696824"/>
                </a:lnTo>
                <a:lnTo>
                  <a:pt x="1203670" y="650659"/>
                </a:lnTo>
                <a:lnTo>
                  <a:pt x="1205484" y="603503"/>
                </a:lnTo>
                <a:lnTo>
                  <a:pt x="1203670" y="556348"/>
                </a:lnTo>
                <a:lnTo>
                  <a:pt x="1198319" y="510183"/>
                </a:lnTo>
                <a:lnTo>
                  <a:pt x="1189564" y="465144"/>
                </a:lnTo>
                <a:lnTo>
                  <a:pt x="1177539" y="421365"/>
                </a:lnTo>
                <a:lnTo>
                  <a:pt x="1162379" y="378980"/>
                </a:lnTo>
                <a:lnTo>
                  <a:pt x="1144217" y="338123"/>
                </a:lnTo>
                <a:lnTo>
                  <a:pt x="1123188" y="298929"/>
                </a:lnTo>
                <a:lnTo>
                  <a:pt x="1099425" y="261532"/>
                </a:lnTo>
                <a:lnTo>
                  <a:pt x="1073062" y="226067"/>
                </a:lnTo>
                <a:lnTo>
                  <a:pt x="1044234" y="192667"/>
                </a:lnTo>
                <a:lnTo>
                  <a:pt x="1013075" y="161467"/>
                </a:lnTo>
                <a:lnTo>
                  <a:pt x="979718" y="132601"/>
                </a:lnTo>
                <a:lnTo>
                  <a:pt x="944298" y="106203"/>
                </a:lnTo>
                <a:lnTo>
                  <a:pt x="906949" y="82408"/>
                </a:lnTo>
                <a:lnTo>
                  <a:pt x="867804" y="61350"/>
                </a:lnTo>
                <a:lnTo>
                  <a:pt x="826998" y="43164"/>
                </a:lnTo>
                <a:lnTo>
                  <a:pt x="784665" y="27983"/>
                </a:lnTo>
                <a:lnTo>
                  <a:pt x="740939" y="15942"/>
                </a:lnTo>
                <a:lnTo>
                  <a:pt x="695954" y="7174"/>
                </a:lnTo>
                <a:lnTo>
                  <a:pt x="649843" y="1816"/>
                </a:lnTo>
                <a:lnTo>
                  <a:pt x="602742" y="0"/>
                </a:lnTo>
                <a:close/>
              </a:path>
            </a:pathLst>
          </a:custGeom>
          <a:solidFill>
            <a:srgbClr val="0D80B8"/>
          </a:solidFill>
        </p:spPr>
        <p:txBody>
          <a:bodyPr wrap="square" lIns="0" tIns="0" rIns="0" bIns="0" rtlCol="0"/>
          <a:lstStyle/>
          <a:p>
            <a:endParaRPr>
              <a:solidFill>
                <a:prstClr val="black"/>
              </a:solidFill>
            </a:endParaRPr>
          </a:p>
        </p:txBody>
      </p:sp>
      <p:sp>
        <p:nvSpPr>
          <p:cNvPr id="23" name="object 23"/>
          <p:cNvSpPr txBox="1"/>
          <p:nvPr/>
        </p:nvSpPr>
        <p:spPr>
          <a:xfrm>
            <a:off x="6336029" y="4206697"/>
            <a:ext cx="334645" cy="757555"/>
          </a:xfrm>
          <a:prstGeom prst="rect">
            <a:avLst/>
          </a:prstGeom>
        </p:spPr>
        <p:txBody>
          <a:bodyPr vert="horz" wrap="square" lIns="0" tIns="12700" rIns="0" bIns="0" rtlCol="0">
            <a:spAutoFit/>
          </a:bodyPr>
          <a:lstStyle/>
          <a:p>
            <a:pPr marL="12700">
              <a:spcBef>
                <a:spcPts val="100"/>
              </a:spcBef>
            </a:pPr>
            <a:r>
              <a:rPr sz="4800" b="1" dirty="0">
                <a:solidFill>
                  <a:srgbClr val="FFFFFF"/>
                </a:solidFill>
                <a:cs typeface="Calibri"/>
              </a:rPr>
              <a:t>2</a:t>
            </a:r>
            <a:endParaRPr sz="4800">
              <a:solidFill>
                <a:prstClr val="black"/>
              </a:solidFill>
              <a:cs typeface="Calibri"/>
            </a:endParaRPr>
          </a:p>
        </p:txBody>
      </p:sp>
      <p:sp>
        <p:nvSpPr>
          <p:cNvPr id="24" name="object 24"/>
          <p:cNvSpPr/>
          <p:nvPr/>
        </p:nvSpPr>
        <p:spPr>
          <a:xfrm>
            <a:off x="8052054" y="2087117"/>
            <a:ext cx="1610995" cy="1606550"/>
          </a:xfrm>
          <a:custGeom>
            <a:avLst/>
            <a:gdLst/>
            <a:ahLst/>
            <a:cxnLst/>
            <a:rect l="l" t="t" r="r" b="b"/>
            <a:pathLst>
              <a:path w="1610995" h="1606550">
                <a:moveTo>
                  <a:pt x="0" y="803148"/>
                </a:moveTo>
                <a:lnTo>
                  <a:pt x="1367" y="755952"/>
                </a:lnTo>
                <a:lnTo>
                  <a:pt x="5418" y="709475"/>
                </a:lnTo>
                <a:lnTo>
                  <a:pt x="12077" y="663792"/>
                </a:lnTo>
                <a:lnTo>
                  <a:pt x="21269" y="618979"/>
                </a:lnTo>
                <a:lnTo>
                  <a:pt x="32918" y="575110"/>
                </a:lnTo>
                <a:lnTo>
                  <a:pt x="46950" y="532261"/>
                </a:lnTo>
                <a:lnTo>
                  <a:pt x="63287" y="490507"/>
                </a:lnTo>
                <a:lnTo>
                  <a:pt x="81856" y="449924"/>
                </a:lnTo>
                <a:lnTo>
                  <a:pt x="102579" y="410586"/>
                </a:lnTo>
                <a:lnTo>
                  <a:pt x="125383" y="372570"/>
                </a:lnTo>
                <a:lnTo>
                  <a:pt x="150191" y="335949"/>
                </a:lnTo>
                <a:lnTo>
                  <a:pt x="176928" y="300801"/>
                </a:lnTo>
                <a:lnTo>
                  <a:pt x="205518" y="267199"/>
                </a:lnTo>
                <a:lnTo>
                  <a:pt x="235886" y="235219"/>
                </a:lnTo>
                <a:lnTo>
                  <a:pt x="267957" y="204937"/>
                </a:lnTo>
                <a:lnTo>
                  <a:pt x="301654" y="176428"/>
                </a:lnTo>
                <a:lnTo>
                  <a:pt x="336902" y="149767"/>
                </a:lnTo>
                <a:lnTo>
                  <a:pt x="373627" y="125029"/>
                </a:lnTo>
                <a:lnTo>
                  <a:pt x="411752" y="102290"/>
                </a:lnTo>
                <a:lnTo>
                  <a:pt x="451201" y="81625"/>
                </a:lnTo>
                <a:lnTo>
                  <a:pt x="491900" y="63109"/>
                </a:lnTo>
                <a:lnTo>
                  <a:pt x="533773" y="46817"/>
                </a:lnTo>
                <a:lnTo>
                  <a:pt x="576744" y="32825"/>
                </a:lnTo>
                <a:lnTo>
                  <a:pt x="620738" y="21209"/>
                </a:lnTo>
                <a:lnTo>
                  <a:pt x="665680" y="12043"/>
                </a:lnTo>
                <a:lnTo>
                  <a:pt x="711493" y="5402"/>
                </a:lnTo>
                <a:lnTo>
                  <a:pt x="758103" y="1363"/>
                </a:lnTo>
                <a:lnTo>
                  <a:pt x="805434" y="0"/>
                </a:lnTo>
                <a:lnTo>
                  <a:pt x="852764" y="1363"/>
                </a:lnTo>
                <a:lnTo>
                  <a:pt x="899374" y="5402"/>
                </a:lnTo>
                <a:lnTo>
                  <a:pt x="945187" y="12043"/>
                </a:lnTo>
                <a:lnTo>
                  <a:pt x="990129" y="21209"/>
                </a:lnTo>
                <a:lnTo>
                  <a:pt x="1034123" y="32825"/>
                </a:lnTo>
                <a:lnTo>
                  <a:pt x="1077094" y="46817"/>
                </a:lnTo>
                <a:lnTo>
                  <a:pt x="1118967" y="63109"/>
                </a:lnTo>
                <a:lnTo>
                  <a:pt x="1159666" y="81625"/>
                </a:lnTo>
                <a:lnTo>
                  <a:pt x="1199115" y="102290"/>
                </a:lnTo>
                <a:lnTo>
                  <a:pt x="1237240" y="125029"/>
                </a:lnTo>
                <a:lnTo>
                  <a:pt x="1273965" y="149767"/>
                </a:lnTo>
                <a:lnTo>
                  <a:pt x="1309213" y="176428"/>
                </a:lnTo>
                <a:lnTo>
                  <a:pt x="1342910" y="204937"/>
                </a:lnTo>
                <a:lnTo>
                  <a:pt x="1374981" y="235219"/>
                </a:lnTo>
                <a:lnTo>
                  <a:pt x="1405349" y="267199"/>
                </a:lnTo>
                <a:lnTo>
                  <a:pt x="1433939" y="300801"/>
                </a:lnTo>
                <a:lnTo>
                  <a:pt x="1460676" y="335949"/>
                </a:lnTo>
                <a:lnTo>
                  <a:pt x="1485484" y="372570"/>
                </a:lnTo>
                <a:lnTo>
                  <a:pt x="1508288" y="410586"/>
                </a:lnTo>
                <a:lnTo>
                  <a:pt x="1529011" y="449924"/>
                </a:lnTo>
                <a:lnTo>
                  <a:pt x="1547580" y="490507"/>
                </a:lnTo>
                <a:lnTo>
                  <a:pt x="1563917" y="532261"/>
                </a:lnTo>
                <a:lnTo>
                  <a:pt x="1577949" y="575110"/>
                </a:lnTo>
                <a:lnTo>
                  <a:pt x="1589598" y="618979"/>
                </a:lnTo>
                <a:lnTo>
                  <a:pt x="1598790" y="663792"/>
                </a:lnTo>
                <a:lnTo>
                  <a:pt x="1605449" y="709475"/>
                </a:lnTo>
                <a:lnTo>
                  <a:pt x="1609500" y="755952"/>
                </a:lnTo>
                <a:lnTo>
                  <a:pt x="1610868" y="803148"/>
                </a:lnTo>
                <a:lnTo>
                  <a:pt x="1609500" y="850343"/>
                </a:lnTo>
                <a:lnTo>
                  <a:pt x="1605449" y="896820"/>
                </a:lnTo>
                <a:lnTo>
                  <a:pt x="1598790" y="942503"/>
                </a:lnTo>
                <a:lnTo>
                  <a:pt x="1589598" y="987316"/>
                </a:lnTo>
                <a:lnTo>
                  <a:pt x="1577949" y="1031185"/>
                </a:lnTo>
                <a:lnTo>
                  <a:pt x="1563917" y="1074034"/>
                </a:lnTo>
                <a:lnTo>
                  <a:pt x="1547580" y="1115788"/>
                </a:lnTo>
                <a:lnTo>
                  <a:pt x="1529011" y="1156371"/>
                </a:lnTo>
                <a:lnTo>
                  <a:pt x="1508288" y="1195709"/>
                </a:lnTo>
                <a:lnTo>
                  <a:pt x="1485484" y="1233725"/>
                </a:lnTo>
                <a:lnTo>
                  <a:pt x="1460676" y="1270346"/>
                </a:lnTo>
                <a:lnTo>
                  <a:pt x="1433939" y="1305494"/>
                </a:lnTo>
                <a:lnTo>
                  <a:pt x="1405349" y="1339096"/>
                </a:lnTo>
                <a:lnTo>
                  <a:pt x="1374981" y="1371076"/>
                </a:lnTo>
                <a:lnTo>
                  <a:pt x="1342910" y="1401358"/>
                </a:lnTo>
                <a:lnTo>
                  <a:pt x="1309213" y="1429867"/>
                </a:lnTo>
                <a:lnTo>
                  <a:pt x="1273965" y="1456528"/>
                </a:lnTo>
                <a:lnTo>
                  <a:pt x="1237240" y="1481266"/>
                </a:lnTo>
                <a:lnTo>
                  <a:pt x="1199115" y="1504005"/>
                </a:lnTo>
                <a:lnTo>
                  <a:pt x="1159666" y="1524670"/>
                </a:lnTo>
                <a:lnTo>
                  <a:pt x="1118967" y="1543186"/>
                </a:lnTo>
                <a:lnTo>
                  <a:pt x="1077094" y="1559478"/>
                </a:lnTo>
                <a:lnTo>
                  <a:pt x="1034123" y="1573470"/>
                </a:lnTo>
                <a:lnTo>
                  <a:pt x="990129" y="1585086"/>
                </a:lnTo>
                <a:lnTo>
                  <a:pt x="945187" y="1594252"/>
                </a:lnTo>
                <a:lnTo>
                  <a:pt x="899374" y="1600893"/>
                </a:lnTo>
                <a:lnTo>
                  <a:pt x="852764" y="1604932"/>
                </a:lnTo>
                <a:lnTo>
                  <a:pt x="805434" y="1606296"/>
                </a:lnTo>
                <a:lnTo>
                  <a:pt x="758103" y="1604932"/>
                </a:lnTo>
                <a:lnTo>
                  <a:pt x="711493" y="1600893"/>
                </a:lnTo>
                <a:lnTo>
                  <a:pt x="665680" y="1594252"/>
                </a:lnTo>
                <a:lnTo>
                  <a:pt x="620738" y="1585086"/>
                </a:lnTo>
                <a:lnTo>
                  <a:pt x="576744" y="1573470"/>
                </a:lnTo>
                <a:lnTo>
                  <a:pt x="533773" y="1559478"/>
                </a:lnTo>
                <a:lnTo>
                  <a:pt x="491900" y="1543186"/>
                </a:lnTo>
                <a:lnTo>
                  <a:pt x="451201" y="1524670"/>
                </a:lnTo>
                <a:lnTo>
                  <a:pt x="411752" y="1504005"/>
                </a:lnTo>
                <a:lnTo>
                  <a:pt x="373627" y="1481266"/>
                </a:lnTo>
                <a:lnTo>
                  <a:pt x="336902" y="1456528"/>
                </a:lnTo>
                <a:lnTo>
                  <a:pt x="301654" y="1429867"/>
                </a:lnTo>
                <a:lnTo>
                  <a:pt x="267957" y="1401358"/>
                </a:lnTo>
                <a:lnTo>
                  <a:pt x="235886" y="1371076"/>
                </a:lnTo>
                <a:lnTo>
                  <a:pt x="205518" y="1339096"/>
                </a:lnTo>
                <a:lnTo>
                  <a:pt x="176928" y="1305494"/>
                </a:lnTo>
                <a:lnTo>
                  <a:pt x="150191" y="1270346"/>
                </a:lnTo>
                <a:lnTo>
                  <a:pt x="125383" y="1233725"/>
                </a:lnTo>
                <a:lnTo>
                  <a:pt x="102579" y="1195709"/>
                </a:lnTo>
                <a:lnTo>
                  <a:pt x="81856" y="1156371"/>
                </a:lnTo>
                <a:lnTo>
                  <a:pt x="63287" y="1115788"/>
                </a:lnTo>
                <a:lnTo>
                  <a:pt x="46950" y="1074034"/>
                </a:lnTo>
                <a:lnTo>
                  <a:pt x="32918" y="1031185"/>
                </a:lnTo>
                <a:lnTo>
                  <a:pt x="21269" y="987316"/>
                </a:lnTo>
                <a:lnTo>
                  <a:pt x="12077" y="942503"/>
                </a:lnTo>
                <a:lnTo>
                  <a:pt x="5418" y="896820"/>
                </a:lnTo>
                <a:lnTo>
                  <a:pt x="1367" y="850343"/>
                </a:lnTo>
                <a:lnTo>
                  <a:pt x="0" y="803148"/>
                </a:lnTo>
                <a:close/>
              </a:path>
            </a:pathLst>
          </a:custGeom>
          <a:ln w="28956">
            <a:solidFill>
              <a:srgbClr val="A6A6A6"/>
            </a:solidFill>
          </a:ln>
        </p:spPr>
        <p:txBody>
          <a:bodyPr wrap="square" lIns="0" tIns="0" rIns="0" bIns="0" rtlCol="0"/>
          <a:lstStyle/>
          <a:p>
            <a:endParaRPr>
              <a:solidFill>
                <a:prstClr val="black"/>
              </a:solidFill>
            </a:endParaRPr>
          </a:p>
        </p:txBody>
      </p:sp>
      <p:sp>
        <p:nvSpPr>
          <p:cNvPr id="25" name="object 25"/>
          <p:cNvSpPr/>
          <p:nvPr/>
        </p:nvSpPr>
        <p:spPr>
          <a:xfrm>
            <a:off x="8252459" y="2286000"/>
            <a:ext cx="1209040" cy="1207135"/>
          </a:xfrm>
          <a:custGeom>
            <a:avLst/>
            <a:gdLst/>
            <a:ahLst/>
            <a:cxnLst/>
            <a:rect l="l" t="t" r="r" b="b"/>
            <a:pathLst>
              <a:path w="1209040" h="1207135">
                <a:moveTo>
                  <a:pt x="604266" y="0"/>
                </a:moveTo>
                <a:lnTo>
                  <a:pt x="557039" y="1816"/>
                </a:lnTo>
                <a:lnTo>
                  <a:pt x="510807" y="7174"/>
                </a:lnTo>
                <a:lnTo>
                  <a:pt x="465704" y="15942"/>
                </a:lnTo>
                <a:lnTo>
                  <a:pt x="421864" y="27983"/>
                </a:lnTo>
                <a:lnTo>
                  <a:pt x="379422" y="43164"/>
                </a:lnTo>
                <a:lnTo>
                  <a:pt x="338512" y="61350"/>
                </a:lnTo>
                <a:lnTo>
                  <a:pt x="299268" y="82408"/>
                </a:lnTo>
                <a:lnTo>
                  <a:pt x="261824" y="106203"/>
                </a:lnTo>
                <a:lnTo>
                  <a:pt x="226316" y="132601"/>
                </a:lnTo>
                <a:lnTo>
                  <a:pt x="192876" y="161467"/>
                </a:lnTo>
                <a:lnTo>
                  <a:pt x="161640" y="192667"/>
                </a:lnTo>
                <a:lnTo>
                  <a:pt x="132741" y="226067"/>
                </a:lnTo>
                <a:lnTo>
                  <a:pt x="106314" y="261532"/>
                </a:lnTo>
                <a:lnTo>
                  <a:pt x="82493" y="298929"/>
                </a:lnTo>
                <a:lnTo>
                  <a:pt x="61413" y="338123"/>
                </a:lnTo>
                <a:lnTo>
                  <a:pt x="43207" y="378980"/>
                </a:lnTo>
                <a:lnTo>
                  <a:pt x="28010" y="421365"/>
                </a:lnTo>
                <a:lnTo>
                  <a:pt x="15957" y="465144"/>
                </a:lnTo>
                <a:lnTo>
                  <a:pt x="7181" y="510183"/>
                </a:lnTo>
                <a:lnTo>
                  <a:pt x="1817" y="556348"/>
                </a:lnTo>
                <a:lnTo>
                  <a:pt x="0" y="603503"/>
                </a:lnTo>
                <a:lnTo>
                  <a:pt x="1817" y="650659"/>
                </a:lnTo>
                <a:lnTo>
                  <a:pt x="7181" y="696824"/>
                </a:lnTo>
                <a:lnTo>
                  <a:pt x="15957" y="741863"/>
                </a:lnTo>
                <a:lnTo>
                  <a:pt x="28010" y="785642"/>
                </a:lnTo>
                <a:lnTo>
                  <a:pt x="43207" y="828027"/>
                </a:lnTo>
                <a:lnTo>
                  <a:pt x="61413" y="868884"/>
                </a:lnTo>
                <a:lnTo>
                  <a:pt x="82493" y="908078"/>
                </a:lnTo>
                <a:lnTo>
                  <a:pt x="106314" y="945475"/>
                </a:lnTo>
                <a:lnTo>
                  <a:pt x="132741" y="980940"/>
                </a:lnTo>
                <a:lnTo>
                  <a:pt x="161640" y="1014340"/>
                </a:lnTo>
                <a:lnTo>
                  <a:pt x="192876" y="1045540"/>
                </a:lnTo>
                <a:lnTo>
                  <a:pt x="226316" y="1074406"/>
                </a:lnTo>
                <a:lnTo>
                  <a:pt x="261824" y="1100804"/>
                </a:lnTo>
                <a:lnTo>
                  <a:pt x="299268" y="1124599"/>
                </a:lnTo>
                <a:lnTo>
                  <a:pt x="338512" y="1145657"/>
                </a:lnTo>
                <a:lnTo>
                  <a:pt x="379422" y="1163843"/>
                </a:lnTo>
                <a:lnTo>
                  <a:pt x="421864" y="1179024"/>
                </a:lnTo>
                <a:lnTo>
                  <a:pt x="465704" y="1191065"/>
                </a:lnTo>
                <a:lnTo>
                  <a:pt x="510807" y="1199833"/>
                </a:lnTo>
                <a:lnTo>
                  <a:pt x="557039" y="1205191"/>
                </a:lnTo>
                <a:lnTo>
                  <a:pt x="604266" y="1207007"/>
                </a:lnTo>
                <a:lnTo>
                  <a:pt x="651492" y="1205191"/>
                </a:lnTo>
                <a:lnTo>
                  <a:pt x="697724" y="1199833"/>
                </a:lnTo>
                <a:lnTo>
                  <a:pt x="742827" y="1191065"/>
                </a:lnTo>
                <a:lnTo>
                  <a:pt x="786667" y="1179024"/>
                </a:lnTo>
                <a:lnTo>
                  <a:pt x="829109" y="1163843"/>
                </a:lnTo>
                <a:lnTo>
                  <a:pt x="870019" y="1145657"/>
                </a:lnTo>
                <a:lnTo>
                  <a:pt x="909263" y="1124599"/>
                </a:lnTo>
                <a:lnTo>
                  <a:pt x="946707" y="1100804"/>
                </a:lnTo>
                <a:lnTo>
                  <a:pt x="982215" y="1074406"/>
                </a:lnTo>
                <a:lnTo>
                  <a:pt x="1015655" y="1045540"/>
                </a:lnTo>
                <a:lnTo>
                  <a:pt x="1046891" y="1014340"/>
                </a:lnTo>
                <a:lnTo>
                  <a:pt x="1075790" y="980940"/>
                </a:lnTo>
                <a:lnTo>
                  <a:pt x="1102217" y="945475"/>
                </a:lnTo>
                <a:lnTo>
                  <a:pt x="1126038" y="908078"/>
                </a:lnTo>
                <a:lnTo>
                  <a:pt x="1147118" y="868884"/>
                </a:lnTo>
                <a:lnTo>
                  <a:pt x="1165324" y="828027"/>
                </a:lnTo>
                <a:lnTo>
                  <a:pt x="1180521" y="785642"/>
                </a:lnTo>
                <a:lnTo>
                  <a:pt x="1192574" y="741863"/>
                </a:lnTo>
                <a:lnTo>
                  <a:pt x="1201350" y="696824"/>
                </a:lnTo>
                <a:lnTo>
                  <a:pt x="1206714" y="650659"/>
                </a:lnTo>
                <a:lnTo>
                  <a:pt x="1208532" y="603503"/>
                </a:lnTo>
                <a:lnTo>
                  <a:pt x="1206714" y="556348"/>
                </a:lnTo>
                <a:lnTo>
                  <a:pt x="1201350" y="510183"/>
                </a:lnTo>
                <a:lnTo>
                  <a:pt x="1192574" y="465144"/>
                </a:lnTo>
                <a:lnTo>
                  <a:pt x="1180521" y="421365"/>
                </a:lnTo>
                <a:lnTo>
                  <a:pt x="1165324" y="378980"/>
                </a:lnTo>
                <a:lnTo>
                  <a:pt x="1147118" y="338123"/>
                </a:lnTo>
                <a:lnTo>
                  <a:pt x="1126038" y="298929"/>
                </a:lnTo>
                <a:lnTo>
                  <a:pt x="1102217" y="261532"/>
                </a:lnTo>
                <a:lnTo>
                  <a:pt x="1075790" y="226067"/>
                </a:lnTo>
                <a:lnTo>
                  <a:pt x="1046891" y="192667"/>
                </a:lnTo>
                <a:lnTo>
                  <a:pt x="1015655" y="161467"/>
                </a:lnTo>
                <a:lnTo>
                  <a:pt x="982215" y="132601"/>
                </a:lnTo>
                <a:lnTo>
                  <a:pt x="946707" y="106203"/>
                </a:lnTo>
                <a:lnTo>
                  <a:pt x="909263" y="82408"/>
                </a:lnTo>
                <a:lnTo>
                  <a:pt x="870019" y="61350"/>
                </a:lnTo>
                <a:lnTo>
                  <a:pt x="829109" y="43164"/>
                </a:lnTo>
                <a:lnTo>
                  <a:pt x="786667" y="27983"/>
                </a:lnTo>
                <a:lnTo>
                  <a:pt x="742827" y="15942"/>
                </a:lnTo>
                <a:lnTo>
                  <a:pt x="697724" y="7174"/>
                </a:lnTo>
                <a:lnTo>
                  <a:pt x="651492" y="1816"/>
                </a:lnTo>
                <a:lnTo>
                  <a:pt x="604266" y="0"/>
                </a:lnTo>
                <a:close/>
              </a:path>
            </a:pathLst>
          </a:custGeom>
          <a:solidFill>
            <a:srgbClr val="F19C13"/>
          </a:solidFill>
        </p:spPr>
        <p:txBody>
          <a:bodyPr wrap="square" lIns="0" tIns="0" rIns="0" bIns="0" rtlCol="0"/>
          <a:lstStyle/>
          <a:p>
            <a:endParaRPr>
              <a:solidFill>
                <a:prstClr val="black"/>
              </a:solidFill>
            </a:endParaRPr>
          </a:p>
        </p:txBody>
      </p:sp>
      <p:sp>
        <p:nvSpPr>
          <p:cNvPr id="26" name="object 26"/>
          <p:cNvSpPr txBox="1"/>
          <p:nvPr/>
        </p:nvSpPr>
        <p:spPr>
          <a:xfrm>
            <a:off x="8690229" y="2471673"/>
            <a:ext cx="334645" cy="756920"/>
          </a:xfrm>
          <a:prstGeom prst="rect">
            <a:avLst/>
          </a:prstGeom>
        </p:spPr>
        <p:txBody>
          <a:bodyPr vert="horz" wrap="square" lIns="0" tIns="12700" rIns="0" bIns="0" rtlCol="0">
            <a:spAutoFit/>
          </a:bodyPr>
          <a:lstStyle/>
          <a:p>
            <a:pPr marL="12700">
              <a:spcBef>
                <a:spcPts val="100"/>
              </a:spcBef>
            </a:pPr>
            <a:r>
              <a:rPr sz="4800" b="1" dirty="0">
                <a:solidFill>
                  <a:srgbClr val="FFFFFF"/>
                </a:solidFill>
                <a:cs typeface="Calibri"/>
              </a:rPr>
              <a:t>3</a:t>
            </a:r>
            <a:endParaRPr sz="4800">
              <a:solidFill>
                <a:prstClr val="black"/>
              </a:solidFill>
              <a:cs typeface="Calibri"/>
            </a:endParaRPr>
          </a:p>
        </p:txBody>
      </p:sp>
      <p:sp>
        <p:nvSpPr>
          <p:cNvPr id="27" name="object 27"/>
          <p:cNvSpPr/>
          <p:nvPr/>
        </p:nvSpPr>
        <p:spPr>
          <a:xfrm>
            <a:off x="12376404" y="4786884"/>
            <a:ext cx="1149350" cy="434340"/>
          </a:xfrm>
          <a:custGeom>
            <a:avLst/>
            <a:gdLst/>
            <a:ahLst/>
            <a:cxnLst/>
            <a:rect l="l" t="t" r="r" b="b"/>
            <a:pathLst>
              <a:path w="1149350" h="434339">
                <a:moveTo>
                  <a:pt x="1076705" y="0"/>
                </a:moveTo>
                <a:lnTo>
                  <a:pt x="72390" y="0"/>
                </a:lnTo>
                <a:lnTo>
                  <a:pt x="44201" y="5685"/>
                </a:lnTo>
                <a:lnTo>
                  <a:pt x="21193" y="21193"/>
                </a:lnTo>
                <a:lnTo>
                  <a:pt x="5685" y="44201"/>
                </a:lnTo>
                <a:lnTo>
                  <a:pt x="0" y="72389"/>
                </a:lnTo>
                <a:lnTo>
                  <a:pt x="0" y="361950"/>
                </a:lnTo>
                <a:lnTo>
                  <a:pt x="5685" y="390138"/>
                </a:lnTo>
                <a:lnTo>
                  <a:pt x="21193" y="413146"/>
                </a:lnTo>
                <a:lnTo>
                  <a:pt x="44201" y="428654"/>
                </a:lnTo>
                <a:lnTo>
                  <a:pt x="72390" y="434339"/>
                </a:lnTo>
                <a:lnTo>
                  <a:pt x="1076705" y="434339"/>
                </a:lnTo>
                <a:lnTo>
                  <a:pt x="1104894" y="428654"/>
                </a:lnTo>
                <a:lnTo>
                  <a:pt x="1127902" y="413146"/>
                </a:lnTo>
                <a:lnTo>
                  <a:pt x="1143410" y="390138"/>
                </a:lnTo>
                <a:lnTo>
                  <a:pt x="1149096" y="361950"/>
                </a:lnTo>
                <a:lnTo>
                  <a:pt x="1149096" y="72389"/>
                </a:lnTo>
                <a:lnTo>
                  <a:pt x="1143410" y="44201"/>
                </a:lnTo>
                <a:lnTo>
                  <a:pt x="1127902" y="21193"/>
                </a:lnTo>
                <a:lnTo>
                  <a:pt x="1104894" y="5685"/>
                </a:lnTo>
                <a:lnTo>
                  <a:pt x="1076705" y="0"/>
                </a:lnTo>
                <a:close/>
              </a:path>
            </a:pathLst>
          </a:custGeom>
          <a:solidFill>
            <a:srgbClr val="9CB955"/>
          </a:solidFill>
        </p:spPr>
        <p:txBody>
          <a:bodyPr wrap="square" lIns="0" tIns="0" rIns="0" bIns="0" rtlCol="0"/>
          <a:lstStyle/>
          <a:p>
            <a:endParaRPr>
              <a:solidFill>
                <a:prstClr val="black"/>
              </a:solidFill>
            </a:endParaRPr>
          </a:p>
        </p:txBody>
      </p:sp>
      <p:sp>
        <p:nvSpPr>
          <p:cNvPr id="28" name="object 28"/>
          <p:cNvSpPr txBox="1"/>
          <p:nvPr/>
        </p:nvSpPr>
        <p:spPr>
          <a:xfrm>
            <a:off x="12414631" y="4638721"/>
            <a:ext cx="4491355" cy="1958339"/>
          </a:xfrm>
          <a:prstGeom prst="rect">
            <a:avLst/>
          </a:prstGeom>
        </p:spPr>
        <p:txBody>
          <a:bodyPr vert="horz" wrap="square" lIns="0" tIns="145415" rIns="0" bIns="0" rtlCol="0">
            <a:spAutoFit/>
          </a:bodyPr>
          <a:lstStyle/>
          <a:p>
            <a:pPr marL="64135">
              <a:spcBef>
                <a:spcPts val="1145"/>
              </a:spcBef>
            </a:pPr>
            <a:r>
              <a:rPr sz="2400" b="1" spc="-15" dirty="0">
                <a:solidFill>
                  <a:srgbClr val="FFFFFF"/>
                </a:solidFill>
                <a:cs typeface="Calibri"/>
              </a:rPr>
              <a:t>Twofish</a:t>
            </a:r>
            <a:endParaRPr sz="2400">
              <a:solidFill>
                <a:prstClr val="black"/>
              </a:solidFill>
              <a:cs typeface="Calibri"/>
            </a:endParaRPr>
          </a:p>
          <a:p>
            <a:pPr marL="12700" marR="5080">
              <a:spcBef>
                <a:spcPts val="1210"/>
              </a:spcBef>
            </a:pPr>
            <a:r>
              <a:rPr sz="2800" spc="-30" dirty="0">
                <a:solidFill>
                  <a:srgbClr val="2F2F2F"/>
                </a:solidFill>
                <a:cs typeface="Calibri"/>
              </a:rPr>
              <a:t>Like </a:t>
            </a:r>
            <a:r>
              <a:rPr sz="2800" spc="-10" dirty="0">
                <a:solidFill>
                  <a:srgbClr val="2F2F2F"/>
                </a:solidFill>
                <a:cs typeface="Calibri"/>
              </a:rPr>
              <a:t>blowfish, twofish </a:t>
            </a:r>
            <a:r>
              <a:rPr sz="2800" spc="-5" dirty="0">
                <a:solidFill>
                  <a:srgbClr val="2F2F2F"/>
                </a:solidFill>
                <a:cs typeface="Calibri"/>
              </a:rPr>
              <a:t>is also a  </a:t>
            </a:r>
            <a:r>
              <a:rPr sz="2800" spc="-15" dirty="0">
                <a:solidFill>
                  <a:srgbClr val="2F2F2F"/>
                </a:solidFill>
                <a:cs typeface="Calibri"/>
              </a:rPr>
              <a:t>symmetric </a:t>
            </a:r>
            <a:r>
              <a:rPr sz="2800" spc="-10" dirty="0">
                <a:solidFill>
                  <a:srgbClr val="2F2F2F"/>
                </a:solidFill>
                <a:cs typeface="Calibri"/>
              </a:rPr>
              <a:t>technique </a:t>
            </a:r>
            <a:r>
              <a:rPr sz="2800" spc="-5" dirty="0">
                <a:solidFill>
                  <a:srgbClr val="2F2F2F"/>
                </a:solidFill>
                <a:cs typeface="Calibri"/>
              </a:rPr>
              <a:t>with </a:t>
            </a:r>
            <a:r>
              <a:rPr sz="2800" spc="-35" dirty="0">
                <a:solidFill>
                  <a:srgbClr val="2F2F2F"/>
                </a:solidFill>
                <a:cs typeface="Calibri"/>
              </a:rPr>
              <a:t>keys  </a:t>
            </a:r>
            <a:r>
              <a:rPr sz="2800" spc="-5" dirty="0">
                <a:solidFill>
                  <a:srgbClr val="2F2F2F"/>
                </a:solidFill>
                <a:cs typeface="Calibri"/>
              </a:rPr>
              <a:t>of </a:t>
            </a:r>
            <a:r>
              <a:rPr sz="2800" spc="-15" dirty="0">
                <a:solidFill>
                  <a:srgbClr val="2F2F2F"/>
                </a:solidFill>
                <a:cs typeface="Calibri"/>
              </a:rPr>
              <a:t>length </a:t>
            </a:r>
            <a:r>
              <a:rPr sz="2800" spc="-5" dirty="0">
                <a:solidFill>
                  <a:srgbClr val="2F2F2F"/>
                </a:solidFill>
                <a:cs typeface="Calibri"/>
              </a:rPr>
              <a:t>256</a:t>
            </a:r>
            <a:r>
              <a:rPr sz="2800" spc="35" dirty="0">
                <a:solidFill>
                  <a:srgbClr val="2F2F2F"/>
                </a:solidFill>
                <a:cs typeface="Calibri"/>
              </a:rPr>
              <a:t> </a:t>
            </a:r>
            <a:r>
              <a:rPr sz="2800" spc="-10" dirty="0">
                <a:solidFill>
                  <a:srgbClr val="2F2F2F"/>
                </a:solidFill>
                <a:cs typeface="Calibri"/>
              </a:rPr>
              <a:t>bits</a:t>
            </a:r>
            <a:endParaRPr sz="2800">
              <a:solidFill>
                <a:prstClr val="black"/>
              </a:solidFill>
              <a:cs typeface="Calibri"/>
            </a:endParaRPr>
          </a:p>
        </p:txBody>
      </p:sp>
      <p:sp>
        <p:nvSpPr>
          <p:cNvPr id="29" name="object 29"/>
          <p:cNvSpPr txBox="1"/>
          <p:nvPr/>
        </p:nvSpPr>
        <p:spPr>
          <a:xfrm>
            <a:off x="1033373" y="4159961"/>
            <a:ext cx="4455160" cy="1732914"/>
          </a:xfrm>
          <a:prstGeom prst="rect">
            <a:avLst/>
          </a:prstGeom>
        </p:spPr>
        <p:txBody>
          <a:bodyPr vert="horz" wrap="square" lIns="0" tIns="12065" rIns="0" bIns="0" rtlCol="0">
            <a:spAutoFit/>
          </a:bodyPr>
          <a:lstStyle/>
          <a:p>
            <a:pPr marL="12700" marR="5080">
              <a:spcBef>
                <a:spcPts val="95"/>
              </a:spcBef>
            </a:pPr>
            <a:r>
              <a:rPr sz="2800" spc="-25" dirty="0">
                <a:solidFill>
                  <a:srgbClr val="2F2F2F"/>
                </a:solidFill>
                <a:cs typeface="Calibri"/>
              </a:rPr>
              <a:t>RSA </a:t>
            </a:r>
            <a:r>
              <a:rPr sz="2800" spc="-5" dirty="0">
                <a:solidFill>
                  <a:srgbClr val="2F2F2F"/>
                </a:solidFill>
                <a:cs typeface="Calibri"/>
              </a:rPr>
              <a:t>is a </a:t>
            </a:r>
            <a:r>
              <a:rPr sz="2800" spc="-15" dirty="0">
                <a:solidFill>
                  <a:srgbClr val="2F2F2F"/>
                </a:solidFill>
                <a:cs typeface="Calibri"/>
              </a:rPr>
              <a:t>public-key </a:t>
            </a:r>
            <a:r>
              <a:rPr sz="2800" spc="-5" dirty="0">
                <a:solidFill>
                  <a:srgbClr val="2F2F2F"/>
                </a:solidFill>
                <a:cs typeface="Calibri"/>
              </a:rPr>
              <a:t>encryption  </a:t>
            </a:r>
            <a:r>
              <a:rPr sz="2800" spc="-10" dirty="0">
                <a:solidFill>
                  <a:srgbClr val="2F2F2F"/>
                </a:solidFill>
                <a:cs typeface="Calibri"/>
              </a:rPr>
              <a:t>algorithm </a:t>
            </a:r>
            <a:r>
              <a:rPr sz="2800" spc="-5" dirty="0">
                <a:solidFill>
                  <a:srgbClr val="2F2F2F"/>
                </a:solidFill>
                <a:cs typeface="Calibri"/>
              </a:rPr>
              <a:t>and the </a:t>
            </a:r>
            <a:r>
              <a:rPr sz="2800" spc="-20" dirty="0">
                <a:solidFill>
                  <a:srgbClr val="2F2F2F"/>
                </a:solidFill>
                <a:cs typeface="Calibri"/>
              </a:rPr>
              <a:t>standard </a:t>
            </a:r>
            <a:r>
              <a:rPr sz="2800" spc="-30" dirty="0">
                <a:solidFill>
                  <a:srgbClr val="2F2F2F"/>
                </a:solidFill>
                <a:cs typeface="Calibri"/>
              </a:rPr>
              <a:t>for  </a:t>
            </a:r>
            <a:r>
              <a:rPr sz="2800" spc="-10" dirty="0">
                <a:solidFill>
                  <a:srgbClr val="2F2F2F"/>
                </a:solidFill>
                <a:cs typeface="Calibri"/>
              </a:rPr>
              <a:t>encrypting </a:t>
            </a:r>
            <a:r>
              <a:rPr sz="2800" spc="-20" dirty="0">
                <a:solidFill>
                  <a:srgbClr val="2F2F2F"/>
                </a:solidFill>
                <a:cs typeface="Calibri"/>
              </a:rPr>
              <a:t>data </a:t>
            </a:r>
            <a:r>
              <a:rPr sz="2800" spc="-15" dirty="0">
                <a:solidFill>
                  <a:srgbClr val="2F2F2F"/>
                </a:solidFill>
                <a:cs typeface="Calibri"/>
              </a:rPr>
              <a:t>sent over </a:t>
            </a:r>
            <a:r>
              <a:rPr sz="2800" spc="-5" dirty="0">
                <a:solidFill>
                  <a:srgbClr val="2F2F2F"/>
                </a:solidFill>
                <a:cs typeface="Calibri"/>
              </a:rPr>
              <a:t>the  </a:t>
            </a:r>
            <a:r>
              <a:rPr sz="2800" spc="-15" dirty="0">
                <a:solidFill>
                  <a:srgbClr val="2F2F2F"/>
                </a:solidFill>
                <a:cs typeface="Calibri"/>
              </a:rPr>
              <a:t>internet</a:t>
            </a:r>
            <a:endParaRPr sz="2800">
              <a:solidFill>
                <a:prstClr val="black"/>
              </a:solidFill>
              <a:cs typeface="Calibri"/>
            </a:endParaRPr>
          </a:p>
        </p:txBody>
      </p:sp>
      <p:sp>
        <p:nvSpPr>
          <p:cNvPr id="30" name="object 30"/>
          <p:cNvSpPr/>
          <p:nvPr/>
        </p:nvSpPr>
        <p:spPr>
          <a:xfrm>
            <a:off x="4629911" y="3633215"/>
            <a:ext cx="859790" cy="460375"/>
          </a:xfrm>
          <a:custGeom>
            <a:avLst/>
            <a:gdLst/>
            <a:ahLst/>
            <a:cxnLst/>
            <a:rect l="l" t="t" r="r" b="b"/>
            <a:pathLst>
              <a:path w="859789" h="460375">
                <a:moveTo>
                  <a:pt x="782827" y="0"/>
                </a:moveTo>
                <a:lnTo>
                  <a:pt x="76708" y="0"/>
                </a:lnTo>
                <a:lnTo>
                  <a:pt x="46827" y="6020"/>
                </a:lnTo>
                <a:lnTo>
                  <a:pt x="22447" y="22447"/>
                </a:lnTo>
                <a:lnTo>
                  <a:pt x="6020" y="46827"/>
                </a:lnTo>
                <a:lnTo>
                  <a:pt x="0" y="76707"/>
                </a:lnTo>
                <a:lnTo>
                  <a:pt x="0" y="383539"/>
                </a:lnTo>
                <a:lnTo>
                  <a:pt x="6020" y="413420"/>
                </a:lnTo>
                <a:lnTo>
                  <a:pt x="22447" y="437800"/>
                </a:lnTo>
                <a:lnTo>
                  <a:pt x="46827" y="454227"/>
                </a:lnTo>
                <a:lnTo>
                  <a:pt x="76708" y="460247"/>
                </a:lnTo>
                <a:lnTo>
                  <a:pt x="782827" y="460247"/>
                </a:lnTo>
                <a:lnTo>
                  <a:pt x="812708" y="454227"/>
                </a:lnTo>
                <a:lnTo>
                  <a:pt x="837088" y="437800"/>
                </a:lnTo>
                <a:lnTo>
                  <a:pt x="853515" y="413420"/>
                </a:lnTo>
                <a:lnTo>
                  <a:pt x="859536" y="383539"/>
                </a:lnTo>
                <a:lnTo>
                  <a:pt x="859536" y="76707"/>
                </a:lnTo>
                <a:lnTo>
                  <a:pt x="853515" y="46827"/>
                </a:lnTo>
                <a:lnTo>
                  <a:pt x="837088" y="22447"/>
                </a:lnTo>
                <a:lnTo>
                  <a:pt x="812708" y="6020"/>
                </a:lnTo>
                <a:lnTo>
                  <a:pt x="782827" y="0"/>
                </a:lnTo>
                <a:close/>
              </a:path>
            </a:pathLst>
          </a:custGeom>
          <a:solidFill>
            <a:srgbClr val="0D80B8"/>
          </a:solidFill>
        </p:spPr>
        <p:txBody>
          <a:bodyPr wrap="square" lIns="0" tIns="0" rIns="0" bIns="0" rtlCol="0"/>
          <a:lstStyle/>
          <a:p>
            <a:endParaRPr>
              <a:solidFill>
                <a:prstClr val="black"/>
              </a:solidFill>
            </a:endParaRPr>
          </a:p>
        </p:txBody>
      </p:sp>
      <p:sp>
        <p:nvSpPr>
          <p:cNvPr id="31" name="object 31"/>
          <p:cNvSpPr txBox="1"/>
          <p:nvPr/>
        </p:nvSpPr>
        <p:spPr>
          <a:xfrm>
            <a:off x="4788534" y="3642817"/>
            <a:ext cx="518795" cy="391795"/>
          </a:xfrm>
          <a:prstGeom prst="rect">
            <a:avLst/>
          </a:prstGeom>
        </p:spPr>
        <p:txBody>
          <a:bodyPr vert="horz" wrap="square" lIns="0" tIns="12700" rIns="0" bIns="0" rtlCol="0">
            <a:spAutoFit/>
          </a:bodyPr>
          <a:lstStyle/>
          <a:p>
            <a:pPr marL="12700">
              <a:spcBef>
                <a:spcPts val="100"/>
              </a:spcBef>
            </a:pPr>
            <a:r>
              <a:rPr sz="2400" b="1" spc="-25" dirty="0">
                <a:solidFill>
                  <a:srgbClr val="FFFFFF"/>
                </a:solidFill>
                <a:cs typeface="Calibri"/>
              </a:rPr>
              <a:t>RSA</a:t>
            </a:r>
            <a:endParaRPr sz="2400">
              <a:solidFill>
                <a:prstClr val="black"/>
              </a:solidFill>
              <a:cs typeface="Calibri"/>
            </a:endParaRPr>
          </a:p>
        </p:txBody>
      </p:sp>
      <p:sp>
        <p:nvSpPr>
          <p:cNvPr id="32" name="object 32"/>
          <p:cNvSpPr/>
          <p:nvPr/>
        </p:nvSpPr>
        <p:spPr>
          <a:xfrm>
            <a:off x="12600431" y="7219188"/>
            <a:ext cx="795655" cy="401320"/>
          </a:xfrm>
          <a:custGeom>
            <a:avLst/>
            <a:gdLst/>
            <a:ahLst/>
            <a:cxnLst/>
            <a:rect l="l" t="t" r="r" b="b"/>
            <a:pathLst>
              <a:path w="795655" h="401320">
                <a:moveTo>
                  <a:pt x="728726" y="0"/>
                </a:moveTo>
                <a:lnTo>
                  <a:pt x="66801" y="0"/>
                </a:lnTo>
                <a:lnTo>
                  <a:pt x="40826" y="5240"/>
                </a:lnTo>
                <a:lnTo>
                  <a:pt x="19589" y="19542"/>
                </a:lnTo>
                <a:lnTo>
                  <a:pt x="5258" y="40772"/>
                </a:lnTo>
                <a:lnTo>
                  <a:pt x="0" y="66801"/>
                </a:lnTo>
                <a:lnTo>
                  <a:pt x="0" y="334009"/>
                </a:lnTo>
                <a:lnTo>
                  <a:pt x="5258" y="359985"/>
                </a:lnTo>
                <a:lnTo>
                  <a:pt x="19589" y="381222"/>
                </a:lnTo>
                <a:lnTo>
                  <a:pt x="40826" y="395553"/>
                </a:lnTo>
                <a:lnTo>
                  <a:pt x="66801" y="400811"/>
                </a:lnTo>
                <a:lnTo>
                  <a:pt x="728726" y="400811"/>
                </a:lnTo>
                <a:lnTo>
                  <a:pt x="754701" y="395553"/>
                </a:lnTo>
                <a:lnTo>
                  <a:pt x="775938" y="381222"/>
                </a:lnTo>
                <a:lnTo>
                  <a:pt x="790269" y="359985"/>
                </a:lnTo>
                <a:lnTo>
                  <a:pt x="795527" y="334009"/>
                </a:lnTo>
                <a:lnTo>
                  <a:pt x="795527" y="66801"/>
                </a:lnTo>
                <a:lnTo>
                  <a:pt x="790269" y="40772"/>
                </a:lnTo>
                <a:lnTo>
                  <a:pt x="775938" y="19542"/>
                </a:lnTo>
                <a:lnTo>
                  <a:pt x="754701" y="5240"/>
                </a:lnTo>
                <a:lnTo>
                  <a:pt x="728726" y="0"/>
                </a:lnTo>
                <a:close/>
              </a:path>
            </a:pathLst>
          </a:custGeom>
          <a:solidFill>
            <a:srgbClr val="16A995"/>
          </a:solidFill>
        </p:spPr>
        <p:txBody>
          <a:bodyPr wrap="square" lIns="0" tIns="0" rIns="0" bIns="0" rtlCol="0"/>
          <a:lstStyle/>
          <a:p>
            <a:endParaRPr>
              <a:solidFill>
                <a:prstClr val="black"/>
              </a:solidFill>
            </a:endParaRPr>
          </a:p>
        </p:txBody>
      </p:sp>
      <p:sp>
        <p:nvSpPr>
          <p:cNvPr id="33" name="object 33"/>
          <p:cNvSpPr txBox="1"/>
          <p:nvPr/>
        </p:nvSpPr>
        <p:spPr>
          <a:xfrm>
            <a:off x="12624054" y="7046791"/>
            <a:ext cx="4848225" cy="2299970"/>
          </a:xfrm>
          <a:prstGeom prst="rect">
            <a:avLst/>
          </a:prstGeom>
        </p:spPr>
        <p:txBody>
          <a:bodyPr vert="horz" wrap="square" lIns="0" tIns="135890" rIns="0" bIns="0" rtlCol="0">
            <a:spAutoFit/>
          </a:bodyPr>
          <a:lstStyle/>
          <a:p>
            <a:pPr marL="160020">
              <a:spcBef>
                <a:spcPts val="1070"/>
              </a:spcBef>
            </a:pPr>
            <a:r>
              <a:rPr sz="2400" b="1" spc="-10" dirty="0">
                <a:solidFill>
                  <a:srgbClr val="FFFFFF"/>
                </a:solidFill>
                <a:cs typeface="Calibri"/>
              </a:rPr>
              <a:t>AES</a:t>
            </a:r>
            <a:endParaRPr sz="2400">
              <a:solidFill>
                <a:prstClr val="black"/>
              </a:solidFill>
              <a:cs typeface="Calibri"/>
            </a:endParaRPr>
          </a:p>
          <a:p>
            <a:pPr marL="12700" marR="5080">
              <a:spcBef>
                <a:spcPts val="1090"/>
              </a:spcBef>
            </a:pPr>
            <a:r>
              <a:rPr sz="2700" spc="-5" dirty="0">
                <a:solidFill>
                  <a:srgbClr val="2F2F2F"/>
                </a:solidFill>
                <a:cs typeface="Calibri"/>
              </a:rPr>
              <a:t>Uses </a:t>
            </a:r>
            <a:r>
              <a:rPr sz="2700" spc="-35" dirty="0">
                <a:solidFill>
                  <a:srgbClr val="2F2F2F"/>
                </a:solidFill>
                <a:cs typeface="Calibri"/>
              </a:rPr>
              <a:t>keys </a:t>
            </a:r>
            <a:r>
              <a:rPr sz="2700" spc="-5" dirty="0">
                <a:solidFill>
                  <a:srgbClr val="2F2F2F"/>
                </a:solidFill>
                <a:cs typeface="Calibri"/>
              </a:rPr>
              <a:t>of </a:t>
            </a:r>
            <a:r>
              <a:rPr sz="2700" dirty="0">
                <a:solidFill>
                  <a:srgbClr val="2F2F2F"/>
                </a:solidFill>
                <a:cs typeface="Calibri"/>
              </a:rPr>
              <a:t>192 and 256 </a:t>
            </a:r>
            <a:r>
              <a:rPr sz="2700" spc="-5" dirty="0">
                <a:solidFill>
                  <a:srgbClr val="2F2F2F"/>
                </a:solidFill>
                <a:cs typeface="Calibri"/>
              </a:rPr>
              <a:t>bits </a:t>
            </a:r>
            <a:r>
              <a:rPr sz="2700" spc="-25" dirty="0">
                <a:solidFill>
                  <a:srgbClr val="2F2F2F"/>
                </a:solidFill>
                <a:cs typeface="Calibri"/>
              </a:rPr>
              <a:t>for  </a:t>
            </a:r>
            <a:r>
              <a:rPr sz="2700" spc="-10" dirty="0">
                <a:solidFill>
                  <a:srgbClr val="2F2F2F"/>
                </a:solidFill>
                <a:cs typeface="Calibri"/>
              </a:rPr>
              <a:t>heavy </a:t>
            </a:r>
            <a:r>
              <a:rPr sz="2700" spc="-5" dirty="0">
                <a:solidFill>
                  <a:srgbClr val="2F2F2F"/>
                </a:solidFill>
                <a:cs typeface="Calibri"/>
              </a:rPr>
              <a:t>duty encryption purposes.</a:t>
            </a:r>
            <a:r>
              <a:rPr sz="2700" spc="-105" dirty="0">
                <a:solidFill>
                  <a:srgbClr val="2F2F2F"/>
                </a:solidFill>
                <a:cs typeface="Calibri"/>
              </a:rPr>
              <a:t> </a:t>
            </a:r>
            <a:r>
              <a:rPr sz="2700" dirty="0">
                <a:solidFill>
                  <a:srgbClr val="2F2F2F"/>
                </a:solidFill>
                <a:cs typeface="Calibri"/>
              </a:rPr>
              <a:t>It  is </a:t>
            </a:r>
            <a:r>
              <a:rPr sz="2700" spc="-10" dirty="0">
                <a:solidFill>
                  <a:srgbClr val="2F2F2F"/>
                </a:solidFill>
                <a:cs typeface="Calibri"/>
              </a:rPr>
              <a:t>largely </a:t>
            </a:r>
            <a:r>
              <a:rPr sz="2700" spc="-15" dirty="0">
                <a:solidFill>
                  <a:srgbClr val="2F2F2F"/>
                </a:solidFill>
                <a:cs typeface="Calibri"/>
              </a:rPr>
              <a:t>considered </a:t>
            </a:r>
            <a:r>
              <a:rPr sz="2700" dirty="0">
                <a:solidFill>
                  <a:srgbClr val="2F2F2F"/>
                </a:solidFill>
                <a:cs typeface="Calibri"/>
              </a:rPr>
              <a:t>impervious </a:t>
            </a:r>
            <a:r>
              <a:rPr sz="2700" spc="-15" dirty="0">
                <a:solidFill>
                  <a:srgbClr val="2F2F2F"/>
                </a:solidFill>
                <a:cs typeface="Calibri"/>
              </a:rPr>
              <a:t>to  </a:t>
            </a:r>
            <a:r>
              <a:rPr sz="2700" dirty="0">
                <a:solidFill>
                  <a:srgbClr val="2F2F2F"/>
                </a:solidFill>
                <a:cs typeface="Calibri"/>
              </a:rPr>
              <a:t>all</a:t>
            </a:r>
            <a:r>
              <a:rPr sz="2700" spc="-15" dirty="0">
                <a:solidFill>
                  <a:srgbClr val="2F2F2F"/>
                </a:solidFill>
                <a:cs typeface="Calibri"/>
              </a:rPr>
              <a:t> </a:t>
            </a:r>
            <a:r>
              <a:rPr sz="2700" spc="-25" dirty="0">
                <a:solidFill>
                  <a:srgbClr val="2F2F2F"/>
                </a:solidFill>
                <a:cs typeface="Calibri"/>
              </a:rPr>
              <a:t>attacks</a:t>
            </a:r>
            <a:endParaRPr sz="2700">
              <a:solidFill>
                <a:prstClr val="black"/>
              </a:solidFill>
              <a:cs typeface="Calibri"/>
            </a:endParaRPr>
          </a:p>
        </p:txBody>
      </p:sp>
      <p:sp>
        <p:nvSpPr>
          <p:cNvPr id="34" name="object 34"/>
          <p:cNvSpPr/>
          <p:nvPr/>
        </p:nvSpPr>
        <p:spPr>
          <a:xfrm>
            <a:off x="10008107" y="2042160"/>
            <a:ext cx="1440180" cy="515620"/>
          </a:xfrm>
          <a:custGeom>
            <a:avLst/>
            <a:gdLst/>
            <a:ahLst/>
            <a:cxnLst/>
            <a:rect l="l" t="t" r="r" b="b"/>
            <a:pathLst>
              <a:path w="1440179" h="515619">
                <a:moveTo>
                  <a:pt x="1354327" y="0"/>
                </a:moveTo>
                <a:lnTo>
                  <a:pt x="85851" y="0"/>
                </a:lnTo>
                <a:lnTo>
                  <a:pt x="52452" y="6752"/>
                </a:lnTo>
                <a:lnTo>
                  <a:pt x="25161" y="25161"/>
                </a:lnTo>
                <a:lnTo>
                  <a:pt x="6752" y="52452"/>
                </a:lnTo>
                <a:lnTo>
                  <a:pt x="0" y="85851"/>
                </a:lnTo>
                <a:lnTo>
                  <a:pt x="0" y="429260"/>
                </a:lnTo>
                <a:lnTo>
                  <a:pt x="6752" y="462659"/>
                </a:lnTo>
                <a:lnTo>
                  <a:pt x="25161" y="489950"/>
                </a:lnTo>
                <a:lnTo>
                  <a:pt x="52452" y="508359"/>
                </a:lnTo>
                <a:lnTo>
                  <a:pt x="85851" y="515112"/>
                </a:lnTo>
                <a:lnTo>
                  <a:pt x="1354327" y="515112"/>
                </a:lnTo>
                <a:lnTo>
                  <a:pt x="1387727" y="508359"/>
                </a:lnTo>
                <a:lnTo>
                  <a:pt x="1415018" y="489950"/>
                </a:lnTo>
                <a:lnTo>
                  <a:pt x="1433427" y="462659"/>
                </a:lnTo>
                <a:lnTo>
                  <a:pt x="1440180" y="429260"/>
                </a:lnTo>
                <a:lnTo>
                  <a:pt x="1440180" y="85851"/>
                </a:lnTo>
                <a:lnTo>
                  <a:pt x="1433427" y="52452"/>
                </a:lnTo>
                <a:lnTo>
                  <a:pt x="1415018" y="25161"/>
                </a:lnTo>
                <a:lnTo>
                  <a:pt x="1387727" y="6752"/>
                </a:lnTo>
                <a:lnTo>
                  <a:pt x="1354327" y="0"/>
                </a:lnTo>
                <a:close/>
              </a:path>
            </a:pathLst>
          </a:custGeom>
          <a:solidFill>
            <a:srgbClr val="F19C13"/>
          </a:solidFill>
        </p:spPr>
        <p:txBody>
          <a:bodyPr wrap="square" lIns="0" tIns="0" rIns="0" bIns="0" rtlCol="0"/>
          <a:lstStyle/>
          <a:p>
            <a:endParaRPr>
              <a:solidFill>
                <a:prstClr val="black"/>
              </a:solidFill>
            </a:endParaRPr>
          </a:p>
        </p:txBody>
      </p:sp>
      <p:sp>
        <p:nvSpPr>
          <p:cNvPr id="35" name="object 35"/>
          <p:cNvSpPr txBox="1"/>
          <p:nvPr/>
        </p:nvSpPr>
        <p:spPr>
          <a:xfrm>
            <a:off x="10035285" y="3847922"/>
            <a:ext cx="5071745" cy="452120"/>
          </a:xfrm>
          <a:prstGeom prst="rect">
            <a:avLst/>
          </a:prstGeom>
        </p:spPr>
        <p:txBody>
          <a:bodyPr vert="horz" wrap="square" lIns="0" tIns="12065" rIns="0" bIns="0" rtlCol="0">
            <a:spAutoFit/>
          </a:bodyPr>
          <a:lstStyle/>
          <a:p>
            <a:pPr marL="12700">
              <a:spcBef>
                <a:spcPts val="95"/>
              </a:spcBef>
            </a:pPr>
            <a:r>
              <a:rPr sz="2800" spc="-10" dirty="0">
                <a:solidFill>
                  <a:srgbClr val="2F2F2F"/>
                </a:solidFill>
                <a:cs typeface="Calibri"/>
              </a:rPr>
              <a:t>bits </a:t>
            </a:r>
            <a:r>
              <a:rPr sz="2800" spc="-5" dirty="0">
                <a:solidFill>
                  <a:srgbClr val="2F2F2F"/>
                </a:solidFill>
                <a:cs typeface="Calibri"/>
              </a:rPr>
              <a:t>and encrypts them</a:t>
            </a:r>
            <a:r>
              <a:rPr sz="2800" spc="65" dirty="0">
                <a:solidFill>
                  <a:srgbClr val="2F2F2F"/>
                </a:solidFill>
                <a:cs typeface="Calibri"/>
              </a:rPr>
              <a:t> </a:t>
            </a:r>
            <a:r>
              <a:rPr sz="2800" spc="-10" dirty="0">
                <a:solidFill>
                  <a:srgbClr val="2F2F2F"/>
                </a:solidFill>
                <a:cs typeface="Calibri"/>
              </a:rPr>
              <a:t>individually</a:t>
            </a:r>
            <a:endParaRPr sz="2800">
              <a:solidFill>
                <a:prstClr val="black"/>
              </a:solidFill>
              <a:cs typeface="Calibri"/>
            </a:endParaRPr>
          </a:p>
        </p:txBody>
      </p:sp>
      <p:sp>
        <p:nvSpPr>
          <p:cNvPr id="36" name="object 36"/>
          <p:cNvSpPr txBox="1"/>
          <p:nvPr/>
        </p:nvSpPr>
        <p:spPr>
          <a:xfrm>
            <a:off x="10035285" y="1943873"/>
            <a:ext cx="4693920" cy="1929764"/>
          </a:xfrm>
          <a:prstGeom prst="rect">
            <a:avLst/>
          </a:prstGeom>
        </p:spPr>
        <p:txBody>
          <a:bodyPr vert="horz" wrap="square" lIns="0" tIns="132080" rIns="0" bIns="0" rtlCol="0">
            <a:spAutoFit/>
          </a:bodyPr>
          <a:lstStyle/>
          <a:p>
            <a:pPr marL="121285">
              <a:spcBef>
                <a:spcPts val="1040"/>
              </a:spcBef>
            </a:pPr>
            <a:r>
              <a:rPr sz="2400" b="1" spc="-5" dirty="0">
                <a:solidFill>
                  <a:srgbClr val="FFFFFF"/>
                </a:solidFill>
                <a:cs typeface="Calibri"/>
              </a:rPr>
              <a:t>Blowfish</a:t>
            </a:r>
            <a:endParaRPr sz="2400">
              <a:solidFill>
                <a:prstClr val="black"/>
              </a:solidFill>
              <a:cs typeface="Calibri"/>
            </a:endParaRPr>
          </a:p>
          <a:p>
            <a:pPr marL="12700" marR="5080">
              <a:spcBef>
                <a:spcPts val="1090"/>
              </a:spcBef>
            </a:pPr>
            <a:r>
              <a:rPr sz="2800" spc="-20" dirty="0">
                <a:solidFill>
                  <a:srgbClr val="2F2F2F"/>
                </a:solidFill>
                <a:cs typeface="Calibri"/>
              </a:rPr>
              <a:t>Known </a:t>
            </a:r>
            <a:r>
              <a:rPr sz="2800" spc="-25" dirty="0">
                <a:solidFill>
                  <a:srgbClr val="2F2F2F"/>
                </a:solidFill>
                <a:cs typeface="Calibri"/>
              </a:rPr>
              <a:t>for </a:t>
            </a:r>
            <a:r>
              <a:rPr sz="2800" spc="-5" dirty="0">
                <a:solidFill>
                  <a:srgbClr val="2F2F2F"/>
                </a:solidFill>
                <a:cs typeface="Calibri"/>
              </a:rPr>
              <a:t>its </a:t>
            </a:r>
            <a:r>
              <a:rPr sz="2800" spc="-10" dirty="0">
                <a:solidFill>
                  <a:srgbClr val="2F2F2F"/>
                </a:solidFill>
                <a:cs typeface="Calibri"/>
              </a:rPr>
              <a:t>speed </a:t>
            </a:r>
            <a:r>
              <a:rPr sz="2800" spc="-5" dirty="0">
                <a:solidFill>
                  <a:srgbClr val="2F2F2F"/>
                </a:solidFill>
                <a:cs typeface="Calibri"/>
              </a:rPr>
              <a:t>and  </a:t>
            </a:r>
            <a:r>
              <a:rPr sz="2800" spc="-15" dirty="0">
                <a:solidFill>
                  <a:srgbClr val="2F2F2F"/>
                </a:solidFill>
                <a:cs typeface="Calibri"/>
              </a:rPr>
              <a:t>effectiveness symmetaric </a:t>
            </a:r>
            <a:r>
              <a:rPr sz="2800" spc="-5" dirty="0">
                <a:solidFill>
                  <a:srgbClr val="2F2F2F"/>
                </a:solidFill>
                <a:cs typeface="Calibri"/>
              </a:rPr>
              <a:t>cipher  </a:t>
            </a:r>
            <a:r>
              <a:rPr sz="2800" spc="-10" dirty="0">
                <a:solidFill>
                  <a:srgbClr val="2F2F2F"/>
                </a:solidFill>
                <a:cs typeface="Calibri"/>
              </a:rPr>
              <a:t>splits messages </a:t>
            </a:r>
            <a:r>
              <a:rPr sz="2800" spc="-20" dirty="0">
                <a:solidFill>
                  <a:srgbClr val="2F2F2F"/>
                </a:solidFill>
                <a:cs typeface="Calibri"/>
              </a:rPr>
              <a:t>into </a:t>
            </a:r>
            <a:r>
              <a:rPr sz="2800" spc="-10" dirty="0">
                <a:solidFill>
                  <a:srgbClr val="2F2F2F"/>
                </a:solidFill>
                <a:cs typeface="Calibri"/>
              </a:rPr>
              <a:t>blocks </a:t>
            </a:r>
            <a:r>
              <a:rPr sz="2800" spc="-5" dirty="0">
                <a:solidFill>
                  <a:srgbClr val="2F2F2F"/>
                </a:solidFill>
                <a:cs typeface="Calibri"/>
              </a:rPr>
              <a:t>of</a:t>
            </a:r>
            <a:r>
              <a:rPr sz="2800" spc="80" dirty="0">
                <a:solidFill>
                  <a:srgbClr val="2F2F2F"/>
                </a:solidFill>
                <a:cs typeface="Calibri"/>
              </a:rPr>
              <a:t> </a:t>
            </a:r>
            <a:r>
              <a:rPr sz="2800" spc="-5" dirty="0">
                <a:solidFill>
                  <a:srgbClr val="2F2F2F"/>
                </a:solidFill>
                <a:cs typeface="Calibri"/>
              </a:rPr>
              <a:t>64</a:t>
            </a:r>
            <a:endParaRPr sz="2800">
              <a:solidFill>
                <a:prstClr val="black"/>
              </a:solidFill>
              <a:cs typeface="Calibri"/>
            </a:endParaRPr>
          </a:p>
        </p:txBody>
      </p:sp>
      <p:sp>
        <p:nvSpPr>
          <p:cNvPr id="37" name="object 37"/>
          <p:cNvSpPr/>
          <p:nvPr/>
        </p:nvSpPr>
        <p:spPr>
          <a:xfrm>
            <a:off x="3660647" y="6242303"/>
            <a:ext cx="1653539" cy="501650"/>
          </a:xfrm>
          <a:custGeom>
            <a:avLst/>
            <a:gdLst/>
            <a:ahLst/>
            <a:cxnLst/>
            <a:rect l="l" t="t" r="r" b="b"/>
            <a:pathLst>
              <a:path w="1653539" h="501650">
                <a:moveTo>
                  <a:pt x="1569974" y="0"/>
                </a:moveTo>
                <a:lnTo>
                  <a:pt x="83565" y="0"/>
                </a:lnTo>
                <a:lnTo>
                  <a:pt x="51059" y="6574"/>
                </a:lnTo>
                <a:lnTo>
                  <a:pt x="24495" y="24495"/>
                </a:lnTo>
                <a:lnTo>
                  <a:pt x="6574" y="51059"/>
                </a:lnTo>
                <a:lnTo>
                  <a:pt x="0" y="83566"/>
                </a:lnTo>
                <a:lnTo>
                  <a:pt x="0" y="417830"/>
                </a:lnTo>
                <a:lnTo>
                  <a:pt x="6574" y="450336"/>
                </a:lnTo>
                <a:lnTo>
                  <a:pt x="24495" y="476900"/>
                </a:lnTo>
                <a:lnTo>
                  <a:pt x="51059" y="494821"/>
                </a:lnTo>
                <a:lnTo>
                  <a:pt x="83565" y="501396"/>
                </a:lnTo>
                <a:lnTo>
                  <a:pt x="1569974" y="501396"/>
                </a:lnTo>
                <a:lnTo>
                  <a:pt x="1602480" y="494821"/>
                </a:lnTo>
                <a:lnTo>
                  <a:pt x="1629044" y="476900"/>
                </a:lnTo>
                <a:lnTo>
                  <a:pt x="1646965" y="450336"/>
                </a:lnTo>
                <a:lnTo>
                  <a:pt x="1653539" y="417830"/>
                </a:lnTo>
                <a:lnTo>
                  <a:pt x="1653539" y="83566"/>
                </a:lnTo>
                <a:lnTo>
                  <a:pt x="1646965" y="51059"/>
                </a:lnTo>
                <a:lnTo>
                  <a:pt x="1629044" y="24495"/>
                </a:lnTo>
                <a:lnTo>
                  <a:pt x="1602480" y="6574"/>
                </a:lnTo>
                <a:lnTo>
                  <a:pt x="1569974" y="0"/>
                </a:lnTo>
                <a:close/>
              </a:path>
            </a:pathLst>
          </a:custGeom>
          <a:solidFill>
            <a:srgbClr val="095A82"/>
          </a:solidFill>
        </p:spPr>
        <p:txBody>
          <a:bodyPr wrap="square" lIns="0" tIns="0" rIns="0" bIns="0" rtlCol="0"/>
          <a:lstStyle/>
          <a:p>
            <a:endParaRPr>
              <a:solidFill>
                <a:prstClr val="black"/>
              </a:solidFill>
            </a:endParaRPr>
          </a:p>
        </p:txBody>
      </p:sp>
      <p:sp>
        <p:nvSpPr>
          <p:cNvPr id="38" name="object 38"/>
          <p:cNvSpPr txBox="1"/>
          <p:nvPr/>
        </p:nvSpPr>
        <p:spPr>
          <a:xfrm>
            <a:off x="940104" y="6129610"/>
            <a:ext cx="4478020" cy="2357120"/>
          </a:xfrm>
          <a:prstGeom prst="rect">
            <a:avLst/>
          </a:prstGeom>
        </p:spPr>
        <p:txBody>
          <a:bodyPr vert="horz" wrap="square" lIns="0" tIns="132080" rIns="0" bIns="0" rtlCol="0">
            <a:spAutoFit/>
          </a:bodyPr>
          <a:lstStyle/>
          <a:p>
            <a:pPr marL="2909570">
              <a:spcBef>
                <a:spcPts val="1040"/>
              </a:spcBef>
            </a:pPr>
            <a:r>
              <a:rPr sz="2400" b="1" spc="-25" dirty="0">
                <a:solidFill>
                  <a:srgbClr val="FFFFFF"/>
                </a:solidFill>
                <a:cs typeface="Calibri"/>
              </a:rPr>
              <a:t>Triple</a:t>
            </a:r>
            <a:r>
              <a:rPr sz="2400" b="1" spc="-20" dirty="0">
                <a:solidFill>
                  <a:srgbClr val="FFFFFF"/>
                </a:solidFill>
                <a:cs typeface="Calibri"/>
              </a:rPr>
              <a:t> </a:t>
            </a:r>
            <a:r>
              <a:rPr sz="2400" b="1" spc="-10" dirty="0">
                <a:solidFill>
                  <a:srgbClr val="FFFFFF"/>
                </a:solidFill>
                <a:cs typeface="Calibri"/>
              </a:rPr>
              <a:t>DES</a:t>
            </a:r>
            <a:endParaRPr sz="2400">
              <a:solidFill>
                <a:prstClr val="black"/>
              </a:solidFill>
              <a:cs typeface="Calibri"/>
            </a:endParaRPr>
          </a:p>
          <a:p>
            <a:pPr marL="12700" marR="5080">
              <a:spcBef>
                <a:spcPts val="1095"/>
              </a:spcBef>
            </a:pPr>
            <a:r>
              <a:rPr sz="2800" spc="-35" dirty="0">
                <a:solidFill>
                  <a:srgbClr val="2F2F2F"/>
                </a:solidFill>
                <a:cs typeface="Calibri"/>
              </a:rPr>
              <a:t>Triple </a:t>
            </a:r>
            <a:r>
              <a:rPr sz="2800" spc="-15" dirty="0">
                <a:solidFill>
                  <a:srgbClr val="2F2F2F"/>
                </a:solidFill>
                <a:cs typeface="Calibri"/>
              </a:rPr>
              <a:t>DES </a:t>
            </a:r>
            <a:r>
              <a:rPr sz="2800" spc="-10" dirty="0">
                <a:solidFill>
                  <a:srgbClr val="2F2F2F"/>
                </a:solidFill>
                <a:cs typeface="Calibri"/>
              </a:rPr>
              <a:t>uses </a:t>
            </a:r>
            <a:r>
              <a:rPr sz="2800" spc="-15" dirty="0">
                <a:solidFill>
                  <a:srgbClr val="2F2F2F"/>
                </a:solidFill>
                <a:cs typeface="Calibri"/>
              </a:rPr>
              <a:t>thre </a:t>
            </a:r>
            <a:r>
              <a:rPr sz="2800" spc="-10" dirty="0">
                <a:solidFill>
                  <a:srgbClr val="2F2F2F"/>
                </a:solidFill>
                <a:cs typeface="Calibri"/>
              </a:rPr>
              <a:t>individual  </a:t>
            </a:r>
            <a:r>
              <a:rPr sz="2800" spc="-35" dirty="0">
                <a:solidFill>
                  <a:srgbClr val="2F2F2F"/>
                </a:solidFill>
                <a:cs typeface="Calibri"/>
              </a:rPr>
              <a:t>keys </a:t>
            </a:r>
            <a:r>
              <a:rPr sz="2800" spc="-5" dirty="0">
                <a:solidFill>
                  <a:srgbClr val="2F2F2F"/>
                </a:solidFill>
                <a:cs typeface="Calibri"/>
              </a:rPr>
              <a:t>with 56 </a:t>
            </a:r>
            <a:r>
              <a:rPr sz="2800" spc="-10" dirty="0">
                <a:solidFill>
                  <a:srgbClr val="2F2F2F"/>
                </a:solidFill>
                <a:cs typeface="Calibri"/>
              </a:rPr>
              <a:t>bits </a:t>
            </a:r>
            <a:r>
              <a:rPr sz="2800" spc="-5" dirty="0">
                <a:solidFill>
                  <a:srgbClr val="2F2F2F"/>
                </a:solidFill>
                <a:cs typeface="Calibri"/>
              </a:rPr>
              <a:t>each. </a:t>
            </a:r>
            <a:r>
              <a:rPr sz="2800" spc="-10" dirty="0">
                <a:solidFill>
                  <a:srgbClr val="2F2F2F"/>
                </a:solidFill>
                <a:cs typeface="Calibri"/>
              </a:rPr>
              <a:t>The  </a:t>
            </a:r>
            <a:r>
              <a:rPr sz="2800" spc="-20" dirty="0">
                <a:solidFill>
                  <a:srgbClr val="2F2F2F"/>
                </a:solidFill>
                <a:cs typeface="Calibri"/>
              </a:rPr>
              <a:t>total </a:t>
            </a:r>
            <a:r>
              <a:rPr sz="2800" spc="-35" dirty="0">
                <a:solidFill>
                  <a:srgbClr val="2F2F2F"/>
                </a:solidFill>
                <a:cs typeface="Calibri"/>
              </a:rPr>
              <a:t>key </a:t>
            </a:r>
            <a:r>
              <a:rPr sz="2800" spc="-15" dirty="0">
                <a:solidFill>
                  <a:srgbClr val="2F2F2F"/>
                </a:solidFill>
                <a:cs typeface="Calibri"/>
              </a:rPr>
              <a:t>length </a:t>
            </a:r>
            <a:r>
              <a:rPr sz="2800" spc="-5" dirty="0">
                <a:solidFill>
                  <a:srgbClr val="2F2F2F"/>
                </a:solidFill>
                <a:cs typeface="Calibri"/>
              </a:rPr>
              <a:t>adds up </a:t>
            </a:r>
            <a:r>
              <a:rPr sz="2800" spc="-20" dirty="0">
                <a:solidFill>
                  <a:srgbClr val="2F2F2F"/>
                </a:solidFill>
                <a:cs typeface="Calibri"/>
              </a:rPr>
              <a:t>to </a:t>
            </a:r>
            <a:r>
              <a:rPr sz="2800" spc="-5" dirty="0">
                <a:solidFill>
                  <a:srgbClr val="2F2F2F"/>
                </a:solidFill>
                <a:cs typeface="Calibri"/>
              </a:rPr>
              <a:t>168  </a:t>
            </a:r>
            <a:r>
              <a:rPr sz="2800" spc="-10" dirty="0">
                <a:solidFill>
                  <a:srgbClr val="2F2F2F"/>
                </a:solidFill>
                <a:cs typeface="Calibri"/>
              </a:rPr>
              <a:t>bits</a:t>
            </a:r>
            <a:endParaRPr sz="2800">
              <a:solidFill>
                <a:prstClr val="black"/>
              </a:solidFill>
              <a:cs typeface="Calibri"/>
            </a:endParaRPr>
          </a:p>
        </p:txBody>
      </p:sp>
    </p:spTree>
    <p:extLst>
      <p:ext uri="{BB962C8B-B14F-4D97-AF65-F5344CB8AC3E}">
        <p14:creationId xmlns:p14="http://schemas.microsoft.com/office/powerpoint/2010/main" val="52668542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441706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Discussing</a:t>
            </a:r>
            <a:r>
              <a:rPr sz="5600" spc="-90" dirty="0">
                <a:solidFill>
                  <a:srgbClr val="095A82"/>
                </a:solidFill>
              </a:rPr>
              <a:t> </a:t>
            </a:r>
            <a:r>
              <a:rPr sz="5600" spc="-20" dirty="0">
                <a:solidFill>
                  <a:srgbClr val="095A82"/>
                </a:solidFill>
              </a:rPr>
              <a:t>RSA</a:t>
            </a:r>
            <a:endParaRPr sz="5600"/>
          </a:p>
        </p:txBody>
      </p:sp>
      <p:sp>
        <p:nvSpPr>
          <p:cNvPr id="6" name="object 6"/>
          <p:cNvSpPr/>
          <p:nvPr/>
        </p:nvSpPr>
        <p:spPr>
          <a:xfrm>
            <a:off x="3691128" y="2828544"/>
            <a:ext cx="2670048" cy="66629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7"/>
          <p:cNvSpPr/>
          <p:nvPr/>
        </p:nvSpPr>
        <p:spPr>
          <a:xfrm>
            <a:off x="5712966" y="2372536"/>
            <a:ext cx="8887460" cy="3365500"/>
          </a:xfrm>
          <a:custGeom>
            <a:avLst/>
            <a:gdLst/>
            <a:ahLst/>
            <a:cxnLst/>
            <a:rect l="l" t="t" r="r" b="b"/>
            <a:pathLst>
              <a:path w="4443730" h="1682750">
                <a:moveTo>
                  <a:pt x="0" y="1483525"/>
                </a:moveTo>
                <a:lnTo>
                  <a:pt x="844677" y="1092619"/>
                </a:lnTo>
                <a:lnTo>
                  <a:pt x="825284" y="1062342"/>
                </a:lnTo>
                <a:lnTo>
                  <a:pt x="808479" y="1032002"/>
                </a:lnTo>
                <a:lnTo>
                  <a:pt x="782511" y="971235"/>
                </a:lnTo>
                <a:lnTo>
                  <a:pt x="766540" y="910524"/>
                </a:lnTo>
                <a:lnTo>
                  <a:pt x="760332" y="850072"/>
                </a:lnTo>
                <a:lnTo>
                  <a:pt x="760816" y="820006"/>
                </a:lnTo>
                <a:lnTo>
                  <a:pt x="768816" y="760324"/>
                </a:lnTo>
                <a:lnTo>
                  <a:pt x="785995" y="701410"/>
                </a:lnTo>
                <a:lnTo>
                  <a:pt x="812121" y="643468"/>
                </a:lnTo>
                <a:lnTo>
                  <a:pt x="846959" y="586702"/>
                </a:lnTo>
                <a:lnTo>
                  <a:pt x="890278" y="531316"/>
                </a:lnTo>
                <a:lnTo>
                  <a:pt x="941843" y="477513"/>
                </a:lnTo>
                <a:lnTo>
                  <a:pt x="970645" y="451269"/>
                </a:lnTo>
                <a:lnTo>
                  <a:pt x="1001421" y="425498"/>
                </a:lnTo>
                <a:lnTo>
                  <a:pt x="1034141" y="400224"/>
                </a:lnTo>
                <a:lnTo>
                  <a:pt x="1068778" y="375474"/>
                </a:lnTo>
                <a:lnTo>
                  <a:pt x="1105301" y="351272"/>
                </a:lnTo>
                <a:lnTo>
                  <a:pt x="1143682" y="327644"/>
                </a:lnTo>
                <a:lnTo>
                  <a:pt x="1183890" y="304617"/>
                </a:lnTo>
                <a:lnTo>
                  <a:pt x="1225898" y="282214"/>
                </a:lnTo>
                <a:lnTo>
                  <a:pt x="1269676" y="260462"/>
                </a:lnTo>
                <a:lnTo>
                  <a:pt x="1315194" y="239386"/>
                </a:lnTo>
                <a:lnTo>
                  <a:pt x="1362424" y="219012"/>
                </a:lnTo>
                <a:lnTo>
                  <a:pt x="1411337" y="199365"/>
                </a:lnTo>
                <a:lnTo>
                  <a:pt x="1461902" y="180470"/>
                </a:lnTo>
                <a:lnTo>
                  <a:pt x="1514092" y="162353"/>
                </a:lnTo>
                <a:lnTo>
                  <a:pt x="1567876" y="145040"/>
                </a:lnTo>
                <a:lnTo>
                  <a:pt x="1623226" y="128556"/>
                </a:lnTo>
                <a:lnTo>
                  <a:pt x="1680113" y="112927"/>
                </a:lnTo>
                <a:lnTo>
                  <a:pt x="1738507" y="98177"/>
                </a:lnTo>
                <a:lnTo>
                  <a:pt x="1798379" y="84333"/>
                </a:lnTo>
                <a:lnTo>
                  <a:pt x="1859700" y="71419"/>
                </a:lnTo>
                <a:lnTo>
                  <a:pt x="1922441" y="59462"/>
                </a:lnTo>
                <a:lnTo>
                  <a:pt x="1986572" y="48487"/>
                </a:lnTo>
                <a:lnTo>
                  <a:pt x="2052066" y="38519"/>
                </a:lnTo>
                <a:lnTo>
                  <a:pt x="2109214" y="30805"/>
                </a:lnTo>
                <a:lnTo>
                  <a:pt x="2166470" y="23971"/>
                </a:lnTo>
                <a:lnTo>
                  <a:pt x="2223799" y="18011"/>
                </a:lnTo>
                <a:lnTo>
                  <a:pt x="2281163" y="12914"/>
                </a:lnTo>
                <a:lnTo>
                  <a:pt x="2338528" y="8673"/>
                </a:lnTo>
                <a:lnTo>
                  <a:pt x="2395858" y="5279"/>
                </a:lnTo>
                <a:lnTo>
                  <a:pt x="2453116" y="2723"/>
                </a:lnTo>
                <a:lnTo>
                  <a:pt x="2510267" y="997"/>
                </a:lnTo>
                <a:lnTo>
                  <a:pt x="2567276" y="92"/>
                </a:lnTo>
                <a:lnTo>
                  <a:pt x="2624106" y="0"/>
                </a:lnTo>
                <a:lnTo>
                  <a:pt x="2680722" y="711"/>
                </a:lnTo>
                <a:lnTo>
                  <a:pt x="2737088" y="2219"/>
                </a:lnTo>
                <a:lnTo>
                  <a:pt x="2793167" y="4513"/>
                </a:lnTo>
                <a:lnTo>
                  <a:pt x="2848925" y="7586"/>
                </a:lnTo>
                <a:lnTo>
                  <a:pt x="2904326" y="11428"/>
                </a:lnTo>
                <a:lnTo>
                  <a:pt x="2959333" y="16032"/>
                </a:lnTo>
                <a:lnTo>
                  <a:pt x="3013912" y="21388"/>
                </a:lnTo>
                <a:lnTo>
                  <a:pt x="3068025" y="27489"/>
                </a:lnTo>
                <a:lnTo>
                  <a:pt x="3121638" y="34325"/>
                </a:lnTo>
                <a:lnTo>
                  <a:pt x="3174714" y="41888"/>
                </a:lnTo>
                <a:lnTo>
                  <a:pt x="3227219" y="50170"/>
                </a:lnTo>
                <a:lnTo>
                  <a:pt x="3279115" y="59161"/>
                </a:lnTo>
                <a:lnTo>
                  <a:pt x="3330367" y="68854"/>
                </a:lnTo>
                <a:lnTo>
                  <a:pt x="3380940" y="79239"/>
                </a:lnTo>
                <a:lnTo>
                  <a:pt x="3430798" y="90309"/>
                </a:lnTo>
                <a:lnTo>
                  <a:pt x="3479904" y="102054"/>
                </a:lnTo>
                <a:lnTo>
                  <a:pt x="3528224" y="114467"/>
                </a:lnTo>
                <a:lnTo>
                  <a:pt x="3575721" y="127537"/>
                </a:lnTo>
                <a:lnTo>
                  <a:pt x="3622359" y="141258"/>
                </a:lnTo>
                <a:lnTo>
                  <a:pt x="3668103" y="155620"/>
                </a:lnTo>
                <a:lnTo>
                  <a:pt x="3712917" y="170615"/>
                </a:lnTo>
                <a:lnTo>
                  <a:pt x="3756765" y="186234"/>
                </a:lnTo>
                <a:lnTo>
                  <a:pt x="3799611" y="202469"/>
                </a:lnTo>
                <a:lnTo>
                  <a:pt x="3841420" y="219311"/>
                </a:lnTo>
                <a:lnTo>
                  <a:pt x="3882156" y="236751"/>
                </a:lnTo>
                <a:lnTo>
                  <a:pt x="3921783" y="254781"/>
                </a:lnTo>
                <a:lnTo>
                  <a:pt x="3960265" y="273393"/>
                </a:lnTo>
                <a:lnTo>
                  <a:pt x="3997566" y="292578"/>
                </a:lnTo>
                <a:lnTo>
                  <a:pt x="4033651" y="312326"/>
                </a:lnTo>
                <a:lnTo>
                  <a:pt x="4068484" y="332631"/>
                </a:lnTo>
                <a:lnTo>
                  <a:pt x="4102029" y="353483"/>
                </a:lnTo>
                <a:lnTo>
                  <a:pt x="4134250" y="374873"/>
                </a:lnTo>
                <a:lnTo>
                  <a:pt x="4194578" y="419235"/>
                </a:lnTo>
                <a:lnTo>
                  <a:pt x="4249181" y="465648"/>
                </a:lnTo>
                <a:lnTo>
                  <a:pt x="4297774" y="514044"/>
                </a:lnTo>
                <a:lnTo>
                  <a:pt x="4340069" y="564355"/>
                </a:lnTo>
                <a:lnTo>
                  <a:pt x="4378159" y="620485"/>
                </a:lnTo>
                <a:lnTo>
                  <a:pt x="4409212" y="681202"/>
                </a:lnTo>
                <a:lnTo>
                  <a:pt x="4430152" y="741966"/>
                </a:lnTo>
                <a:lnTo>
                  <a:pt x="4441213" y="802574"/>
                </a:lnTo>
                <a:lnTo>
                  <a:pt x="4443111" y="832755"/>
                </a:lnTo>
                <a:lnTo>
                  <a:pt x="4442627" y="862820"/>
                </a:lnTo>
                <a:lnTo>
                  <a:pt x="4434627" y="922503"/>
                </a:lnTo>
                <a:lnTo>
                  <a:pt x="4417448" y="981417"/>
                </a:lnTo>
                <a:lnTo>
                  <a:pt x="4391322" y="1039359"/>
                </a:lnTo>
                <a:lnTo>
                  <a:pt x="4356484" y="1096124"/>
                </a:lnTo>
                <a:lnTo>
                  <a:pt x="4313165" y="1151511"/>
                </a:lnTo>
                <a:lnTo>
                  <a:pt x="4261600" y="1205313"/>
                </a:lnTo>
                <a:lnTo>
                  <a:pt x="4232798" y="1231557"/>
                </a:lnTo>
                <a:lnTo>
                  <a:pt x="4202022" y="1257329"/>
                </a:lnTo>
                <a:lnTo>
                  <a:pt x="4169302" y="1282602"/>
                </a:lnTo>
                <a:lnTo>
                  <a:pt x="4134665" y="1307353"/>
                </a:lnTo>
                <a:lnTo>
                  <a:pt x="4098142" y="1331555"/>
                </a:lnTo>
                <a:lnTo>
                  <a:pt x="4059761" y="1355182"/>
                </a:lnTo>
                <a:lnTo>
                  <a:pt x="4019553" y="1378210"/>
                </a:lnTo>
                <a:lnTo>
                  <a:pt x="3977545" y="1400612"/>
                </a:lnTo>
                <a:lnTo>
                  <a:pt x="3933767" y="1422364"/>
                </a:lnTo>
                <a:lnTo>
                  <a:pt x="3888249" y="1443440"/>
                </a:lnTo>
                <a:lnTo>
                  <a:pt x="3841019" y="1463815"/>
                </a:lnTo>
                <a:lnTo>
                  <a:pt x="3792106" y="1483462"/>
                </a:lnTo>
                <a:lnTo>
                  <a:pt x="3741541" y="1502356"/>
                </a:lnTo>
                <a:lnTo>
                  <a:pt x="3689351" y="1520473"/>
                </a:lnTo>
                <a:lnTo>
                  <a:pt x="3635567" y="1537786"/>
                </a:lnTo>
                <a:lnTo>
                  <a:pt x="3580217" y="1554270"/>
                </a:lnTo>
                <a:lnTo>
                  <a:pt x="3523330" y="1569900"/>
                </a:lnTo>
                <a:lnTo>
                  <a:pt x="3464936" y="1584649"/>
                </a:lnTo>
                <a:lnTo>
                  <a:pt x="3405064" y="1598494"/>
                </a:lnTo>
                <a:lnTo>
                  <a:pt x="3343743" y="1611407"/>
                </a:lnTo>
                <a:lnTo>
                  <a:pt x="3281002" y="1623364"/>
                </a:lnTo>
                <a:lnTo>
                  <a:pt x="3216871" y="1634339"/>
                </a:lnTo>
                <a:lnTo>
                  <a:pt x="3151378" y="1644307"/>
                </a:lnTo>
                <a:lnTo>
                  <a:pt x="3097542" y="1651593"/>
                </a:lnTo>
                <a:lnTo>
                  <a:pt x="3043500" y="1658101"/>
                </a:lnTo>
                <a:lnTo>
                  <a:pt x="2989286" y="1663834"/>
                </a:lnTo>
                <a:lnTo>
                  <a:pt x="2934934" y="1668799"/>
                </a:lnTo>
                <a:lnTo>
                  <a:pt x="2880481" y="1672999"/>
                </a:lnTo>
                <a:lnTo>
                  <a:pt x="2825959" y="1676438"/>
                </a:lnTo>
                <a:lnTo>
                  <a:pt x="2771403" y="1679123"/>
                </a:lnTo>
                <a:lnTo>
                  <a:pt x="2716849" y="1681058"/>
                </a:lnTo>
                <a:lnTo>
                  <a:pt x="2662330" y="1682247"/>
                </a:lnTo>
                <a:lnTo>
                  <a:pt x="2607881" y="1682695"/>
                </a:lnTo>
                <a:lnTo>
                  <a:pt x="2553537" y="1682407"/>
                </a:lnTo>
                <a:lnTo>
                  <a:pt x="2499333" y="1681387"/>
                </a:lnTo>
                <a:lnTo>
                  <a:pt x="2445302" y="1679641"/>
                </a:lnTo>
                <a:lnTo>
                  <a:pt x="2391480" y="1677173"/>
                </a:lnTo>
                <a:lnTo>
                  <a:pt x="2337901" y="1673987"/>
                </a:lnTo>
                <a:lnTo>
                  <a:pt x="2284599" y="1670089"/>
                </a:lnTo>
                <a:lnTo>
                  <a:pt x="2231610" y="1665483"/>
                </a:lnTo>
                <a:lnTo>
                  <a:pt x="2178968" y="1660174"/>
                </a:lnTo>
                <a:lnTo>
                  <a:pt x="2126707" y="1654167"/>
                </a:lnTo>
                <a:lnTo>
                  <a:pt x="2074862" y="1647466"/>
                </a:lnTo>
                <a:lnTo>
                  <a:pt x="2023468" y="1640077"/>
                </a:lnTo>
                <a:lnTo>
                  <a:pt x="1972558" y="1632003"/>
                </a:lnTo>
                <a:lnTo>
                  <a:pt x="1922168" y="1623249"/>
                </a:lnTo>
                <a:lnTo>
                  <a:pt x="1872333" y="1613821"/>
                </a:lnTo>
                <a:lnTo>
                  <a:pt x="1823086" y="1603723"/>
                </a:lnTo>
                <a:lnTo>
                  <a:pt x="1774463" y="1592960"/>
                </a:lnTo>
                <a:lnTo>
                  <a:pt x="1726498" y="1581536"/>
                </a:lnTo>
                <a:lnTo>
                  <a:pt x="1679226" y="1569456"/>
                </a:lnTo>
                <a:lnTo>
                  <a:pt x="1632680" y="1556725"/>
                </a:lnTo>
                <a:lnTo>
                  <a:pt x="1586896" y="1543348"/>
                </a:lnTo>
                <a:lnTo>
                  <a:pt x="1541909" y="1529329"/>
                </a:lnTo>
                <a:lnTo>
                  <a:pt x="1497752" y="1514674"/>
                </a:lnTo>
                <a:lnTo>
                  <a:pt x="1454461" y="1499386"/>
                </a:lnTo>
                <a:lnTo>
                  <a:pt x="1412070" y="1483471"/>
                </a:lnTo>
                <a:lnTo>
                  <a:pt x="1370613" y="1466933"/>
                </a:lnTo>
                <a:lnTo>
                  <a:pt x="1330126" y="1449777"/>
                </a:lnTo>
                <a:lnTo>
                  <a:pt x="1290642" y="1432007"/>
                </a:lnTo>
                <a:lnTo>
                  <a:pt x="1252197" y="1413630"/>
                </a:lnTo>
                <a:lnTo>
                  <a:pt x="1214824" y="1394648"/>
                </a:lnTo>
                <a:lnTo>
                  <a:pt x="1178560" y="1375067"/>
                </a:lnTo>
                <a:lnTo>
                  <a:pt x="0" y="1483525"/>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8" name="object 8"/>
          <p:cNvSpPr txBox="1"/>
          <p:nvPr/>
        </p:nvSpPr>
        <p:spPr>
          <a:xfrm>
            <a:off x="8632191" y="2913379"/>
            <a:ext cx="4568190" cy="2181366"/>
          </a:xfrm>
          <a:prstGeom prst="rect">
            <a:avLst/>
          </a:prstGeom>
        </p:spPr>
        <p:txBody>
          <a:bodyPr vert="horz" wrap="square" lIns="0" tIns="26670" rIns="0" bIns="0" rtlCol="0">
            <a:spAutoFit/>
          </a:bodyPr>
          <a:lstStyle/>
          <a:p>
            <a:pPr marL="372110" marR="359410" indent="-3810" algn="ctr">
              <a:spcBef>
                <a:spcPts val="210"/>
              </a:spcBef>
            </a:pPr>
            <a:r>
              <a:rPr sz="2800" dirty="0">
                <a:solidFill>
                  <a:srgbClr val="5F5F5F"/>
                </a:solidFill>
                <a:latin typeface="Comic Sans MS"/>
                <a:cs typeface="Comic Sans MS"/>
              </a:rPr>
              <a:t>RSA </a:t>
            </a:r>
            <a:r>
              <a:rPr sz="2800" spc="-10" dirty="0">
                <a:solidFill>
                  <a:srgbClr val="5F5F5F"/>
                </a:solidFill>
                <a:latin typeface="Comic Sans MS"/>
                <a:cs typeface="Comic Sans MS"/>
              </a:rPr>
              <a:t>is </a:t>
            </a:r>
            <a:r>
              <a:rPr sz="2800" dirty="0">
                <a:solidFill>
                  <a:srgbClr val="5F5F5F"/>
                </a:solidFill>
                <a:latin typeface="Comic Sans MS"/>
                <a:cs typeface="Comic Sans MS"/>
              </a:rPr>
              <a:t>a widely used  </a:t>
            </a:r>
            <a:r>
              <a:rPr sz="2800" spc="-10" dirty="0">
                <a:solidFill>
                  <a:srgbClr val="5F5F5F"/>
                </a:solidFill>
                <a:latin typeface="Comic Sans MS"/>
                <a:cs typeface="Comic Sans MS"/>
              </a:rPr>
              <a:t>encryption algorithm</a:t>
            </a:r>
            <a:r>
              <a:rPr sz="2800" spc="-150" dirty="0">
                <a:solidFill>
                  <a:srgbClr val="5F5F5F"/>
                </a:solidFill>
                <a:latin typeface="Comic Sans MS"/>
                <a:cs typeface="Comic Sans MS"/>
              </a:rPr>
              <a:t> </a:t>
            </a:r>
            <a:r>
              <a:rPr sz="2800" spc="-10" dirty="0">
                <a:solidFill>
                  <a:srgbClr val="5F5F5F"/>
                </a:solidFill>
                <a:latin typeface="Comic Sans MS"/>
                <a:cs typeface="Comic Sans MS"/>
              </a:rPr>
              <a:t>in</a:t>
            </a:r>
            <a:endParaRPr sz="2800">
              <a:solidFill>
                <a:prstClr val="black"/>
              </a:solidFill>
              <a:latin typeface="Comic Sans MS"/>
              <a:cs typeface="Comic Sans MS"/>
            </a:endParaRPr>
          </a:p>
          <a:p>
            <a:pPr marL="25400" marR="10160" algn="ctr"/>
            <a:r>
              <a:rPr sz="2800" dirty="0">
                <a:solidFill>
                  <a:srgbClr val="5F5F5F"/>
                </a:solidFill>
                <a:latin typeface="Comic Sans MS"/>
                <a:cs typeface="Comic Sans MS"/>
              </a:rPr>
              <a:t>blockchain </a:t>
            </a:r>
            <a:r>
              <a:rPr sz="2800" spc="-10" dirty="0">
                <a:solidFill>
                  <a:srgbClr val="5F5F5F"/>
                </a:solidFill>
                <a:latin typeface="Comic Sans MS"/>
                <a:cs typeface="Comic Sans MS"/>
              </a:rPr>
              <a:t>technology,</a:t>
            </a:r>
            <a:r>
              <a:rPr sz="2800" spc="-190" dirty="0">
                <a:solidFill>
                  <a:srgbClr val="5F5F5F"/>
                </a:solidFill>
                <a:latin typeface="Comic Sans MS"/>
                <a:cs typeface="Comic Sans MS"/>
              </a:rPr>
              <a:t> </a:t>
            </a:r>
            <a:r>
              <a:rPr sz="2800" dirty="0">
                <a:solidFill>
                  <a:srgbClr val="5F5F5F"/>
                </a:solidFill>
                <a:latin typeface="Comic Sans MS"/>
                <a:cs typeface="Comic Sans MS"/>
              </a:rPr>
              <a:t>let’s  discuss RSA </a:t>
            </a:r>
            <a:r>
              <a:rPr sz="2800" spc="-10" dirty="0">
                <a:solidFill>
                  <a:srgbClr val="5F5F5F"/>
                </a:solidFill>
                <a:latin typeface="Comic Sans MS"/>
                <a:cs typeface="Comic Sans MS"/>
              </a:rPr>
              <a:t>algorithm  extensively</a:t>
            </a:r>
            <a:endParaRPr sz="2800">
              <a:solidFill>
                <a:prstClr val="black"/>
              </a:solidFill>
              <a:latin typeface="Comic Sans MS"/>
              <a:cs typeface="Comic Sans MS"/>
            </a:endParaRPr>
          </a:p>
        </p:txBody>
      </p:sp>
    </p:spTree>
    <p:extLst>
      <p:ext uri="{BB962C8B-B14F-4D97-AF65-F5344CB8AC3E}">
        <p14:creationId xmlns:p14="http://schemas.microsoft.com/office/powerpoint/2010/main" val="134683696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433324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RSA</a:t>
            </a:r>
            <a:r>
              <a:rPr sz="5600" spc="-130" dirty="0">
                <a:solidFill>
                  <a:srgbClr val="095A82"/>
                </a:solidFill>
              </a:rPr>
              <a:t> </a:t>
            </a:r>
            <a:r>
              <a:rPr sz="5600" spc="-10" dirty="0">
                <a:solidFill>
                  <a:srgbClr val="095A82"/>
                </a:solidFill>
              </a:rPr>
              <a:t>Algorithm</a:t>
            </a:r>
            <a:endParaRPr sz="5600"/>
          </a:p>
        </p:txBody>
      </p:sp>
      <p:sp>
        <p:nvSpPr>
          <p:cNvPr id="6" name="object 6"/>
          <p:cNvSpPr/>
          <p:nvPr/>
        </p:nvSpPr>
        <p:spPr>
          <a:xfrm>
            <a:off x="947926" y="3041904"/>
            <a:ext cx="16392144" cy="4882896"/>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29361212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45389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Security of</a:t>
            </a:r>
            <a:r>
              <a:rPr sz="5600" spc="-40" dirty="0">
                <a:solidFill>
                  <a:srgbClr val="095A82"/>
                </a:solidFill>
              </a:rPr>
              <a:t> </a:t>
            </a:r>
            <a:r>
              <a:rPr sz="5600" spc="-10" dirty="0">
                <a:solidFill>
                  <a:srgbClr val="095A82"/>
                </a:solidFill>
              </a:rPr>
              <a:t>RSA</a:t>
            </a:r>
            <a:endParaRPr sz="5600"/>
          </a:p>
        </p:txBody>
      </p:sp>
      <p:sp>
        <p:nvSpPr>
          <p:cNvPr id="6" name="object 6"/>
          <p:cNvSpPr txBox="1"/>
          <p:nvPr/>
        </p:nvSpPr>
        <p:spPr>
          <a:xfrm>
            <a:off x="942034" y="1682611"/>
            <a:ext cx="8278166" cy="2871299"/>
          </a:xfrm>
          <a:prstGeom prst="rect">
            <a:avLst/>
          </a:prstGeom>
        </p:spPr>
        <p:txBody>
          <a:bodyPr vert="horz" wrap="square" lIns="0" tIns="240030" rIns="0" bIns="0" rtlCol="0">
            <a:spAutoFit/>
          </a:bodyPr>
          <a:lstStyle/>
          <a:p>
            <a:pPr marL="25400">
              <a:spcBef>
                <a:spcPts val="1890"/>
              </a:spcBef>
            </a:pPr>
            <a:r>
              <a:rPr sz="2000" dirty="0">
                <a:solidFill>
                  <a:srgbClr val="0070C0"/>
                </a:solidFill>
                <a:latin typeface="Arial Rounded MT Bold" panose="020F0704030504030204" pitchFamily="34" charset="0"/>
                <a:cs typeface="Calibri"/>
              </a:rPr>
              <a:t>There are different </a:t>
            </a:r>
            <a:r>
              <a:rPr sz="2000" spc="-10" dirty="0">
                <a:solidFill>
                  <a:srgbClr val="0070C0"/>
                </a:solidFill>
                <a:latin typeface="Arial Rounded MT Bold" panose="020F0704030504030204" pitchFamily="34" charset="0"/>
                <a:cs typeface="Calibri"/>
              </a:rPr>
              <a:t>approaches </a:t>
            </a:r>
            <a:r>
              <a:rPr sz="2000" dirty="0">
                <a:solidFill>
                  <a:srgbClr val="0070C0"/>
                </a:solidFill>
                <a:latin typeface="Arial Rounded MT Bold" panose="020F0704030504030204" pitchFamily="34" charset="0"/>
                <a:cs typeface="Calibri"/>
              </a:rPr>
              <a:t>used in attacking</a:t>
            </a:r>
            <a:r>
              <a:rPr sz="2000" spc="-39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the</a:t>
            </a:r>
          </a:p>
          <a:p>
            <a:pPr marL="25400">
              <a:spcBef>
                <a:spcPts val="1680"/>
              </a:spcBef>
            </a:pPr>
            <a:r>
              <a:rPr sz="2000" dirty="0">
                <a:solidFill>
                  <a:srgbClr val="0070C0"/>
                </a:solidFill>
                <a:latin typeface="Arial Rounded MT Bold" panose="020F0704030504030204" pitchFamily="34" charset="0"/>
                <a:cs typeface="Calibri"/>
              </a:rPr>
              <a:t>RSA</a:t>
            </a:r>
            <a:r>
              <a:rPr sz="2000" spc="-3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algorithm:</a:t>
            </a:r>
          </a:p>
          <a:p>
            <a:pPr>
              <a:spcBef>
                <a:spcPts val="80"/>
              </a:spcBef>
            </a:pPr>
            <a:endParaRPr sz="2000" dirty="0">
              <a:latin typeface="Arial Rounded MT Bold" panose="020F0704030504030204" pitchFamily="34" charset="0"/>
              <a:cs typeface="Times New Roman"/>
            </a:endParaRPr>
          </a:p>
          <a:p>
            <a:pPr marL="598170" indent="-572770">
              <a:buClr>
                <a:srgbClr val="095A82"/>
              </a:buClr>
              <a:buFont typeface="Wingdings"/>
              <a:buChar char=""/>
              <a:tabLst>
                <a:tab pos="598170" algn="l"/>
                <a:tab pos="599440" algn="l"/>
              </a:tabLst>
            </a:pPr>
            <a:r>
              <a:rPr sz="2000" dirty="0">
                <a:solidFill>
                  <a:srgbClr val="0070C0"/>
                </a:solidFill>
                <a:latin typeface="Arial Rounded MT Bold" panose="020F0704030504030204" pitchFamily="34" charset="0"/>
                <a:cs typeface="Calibri"/>
              </a:rPr>
              <a:t>Brute </a:t>
            </a:r>
            <a:r>
              <a:rPr sz="2000" spc="-10" dirty="0">
                <a:solidFill>
                  <a:srgbClr val="0070C0"/>
                </a:solidFill>
                <a:latin typeface="Arial Rounded MT Bold" panose="020F0704030504030204" pitchFamily="34" charset="0"/>
                <a:cs typeface="Calibri"/>
              </a:rPr>
              <a:t>force: </a:t>
            </a:r>
            <a:r>
              <a:rPr sz="2000" spc="-10" dirty="0">
                <a:latin typeface="Arial Rounded MT Bold" panose="020F0704030504030204" pitchFamily="34" charset="0"/>
                <a:cs typeface="Calibri"/>
              </a:rPr>
              <a:t>It </a:t>
            </a:r>
            <a:r>
              <a:rPr sz="2000" dirty="0">
                <a:latin typeface="Arial Rounded MT Bold" panose="020F0704030504030204" pitchFamily="34" charset="0"/>
                <a:cs typeface="Calibri"/>
              </a:rPr>
              <a:t>involves all </a:t>
            </a:r>
            <a:r>
              <a:rPr sz="2000" spc="-10" dirty="0">
                <a:latin typeface="Arial Rounded MT Bold" panose="020F0704030504030204" pitchFamily="34" charset="0"/>
                <a:cs typeface="Calibri"/>
              </a:rPr>
              <a:t>possible secret</a:t>
            </a:r>
            <a:r>
              <a:rPr sz="2000" spc="-80" dirty="0">
                <a:latin typeface="Arial Rounded MT Bold" panose="020F0704030504030204" pitchFamily="34" charset="0"/>
                <a:cs typeface="Calibri"/>
              </a:rPr>
              <a:t> </a:t>
            </a:r>
            <a:r>
              <a:rPr sz="2000" dirty="0">
                <a:latin typeface="Arial Rounded MT Bold" panose="020F0704030504030204" pitchFamily="34" charset="0"/>
                <a:cs typeface="Calibri"/>
              </a:rPr>
              <a:t>keys</a:t>
            </a:r>
          </a:p>
          <a:p>
            <a:pPr marL="598170" marR="10160" indent="-572770">
              <a:spcBef>
                <a:spcPts val="1920"/>
              </a:spcBef>
              <a:buClr>
                <a:srgbClr val="095A82"/>
              </a:buClr>
              <a:buFont typeface="Wingdings"/>
              <a:buChar char=""/>
              <a:tabLst>
                <a:tab pos="598170" algn="l"/>
                <a:tab pos="599440" algn="l"/>
              </a:tabLst>
            </a:pPr>
            <a:r>
              <a:rPr sz="2000" dirty="0">
                <a:solidFill>
                  <a:srgbClr val="0070C0"/>
                </a:solidFill>
                <a:latin typeface="Arial Rounded MT Bold" panose="020F0704030504030204" pitchFamily="34" charset="0"/>
                <a:cs typeface="Calibri"/>
              </a:rPr>
              <a:t>Mathematical attacks: </a:t>
            </a:r>
            <a:r>
              <a:rPr sz="2000" spc="-10" dirty="0">
                <a:latin typeface="Arial Rounded MT Bold" panose="020F0704030504030204" pitchFamily="34" charset="0"/>
                <a:cs typeface="Calibri"/>
              </a:rPr>
              <a:t>In mathematical attack </a:t>
            </a:r>
            <a:r>
              <a:rPr sz="2000" dirty="0">
                <a:latin typeface="Arial Rounded MT Bold" panose="020F0704030504030204" pitchFamily="34" charset="0"/>
                <a:cs typeface="Calibri"/>
              </a:rPr>
              <a:t>we  are </a:t>
            </a:r>
            <a:r>
              <a:rPr sz="2000" spc="-10" dirty="0">
                <a:latin typeface="Arial Rounded MT Bold" panose="020F0704030504030204" pitchFamily="34" charset="0"/>
                <a:cs typeface="Calibri"/>
              </a:rPr>
              <a:t>using different techniques, which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similar </a:t>
            </a:r>
            <a:r>
              <a:rPr sz="2000" dirty="0">
                <a:latin typeface="Arial Rounded MT Bold" panose="020F0704030504030204" pitchFamily="34" charset="0"/>
                <a:cs typeface="Calibri"/>
              </a:rPr>
              <a:t>in  effort to </a:t>
            </a:r>
            <a:r>
              <a:rPr sz="2000" spc="-10" dirty="0">
                <a:latin typeface="Arial Rounded MT Bold" panose="020F0704030504030204" pitchFamily="34" charset="0"/>
                <a:cs typeface="Calibri"/>
              </a:rPr>
              <a:t>factor the product of </a:t>
            </a:r>
            <a:r>
              <a:rPr sz="2000" dirty="0">
                <a:latin typeface="Arial Rounded MT Bold" panose="020F0704030504030204" pitchFamily="34" charset="0"/>
                <a:cs typeface="Calibri"/>
              </a:rPr>
              <a:t>two</a:t>
            </a:r>
            <a:r>
              <a:rPr sz="2000" spc="-70" dirty="0">
                <a:latin typeface="Arial Rounded MT Bold" panose="020F0704030504030204" pitchFamily="34" charset="0"/>
                <a:cs typeface="Calibri"/>
              </a:rPr>
              <a:t> </a:t>
            </a:r>
            <a:r>
              <a:rPr sz="2000" spc="-10" dirty="0">
                <a:latin typeface="Arial Rounded MT Bold" panose="020F0704030504030204" pitchFamily="34" charset="0"/>
                <a:cs typeface="Calibri"/>
              </a:rPr>
              <a:t>primes</a:t>
            </a:r>
            <a:endParaRPr sz="2000" dirty="0">
              <a:latin typeface="Arial Rounded MT Bold" panose="020F0704030504030204" pitchFamily="34" charset="0"/>
              <a:cs typeface="Calibri"/>
            </a:endParaRPr>
          </a:p>
        </p:txBody>
      </p:sp>
      <p:sp>
        <p:nvSpPr>
          <p:cNvPr id="7" name="object 7"/>
          <p:cNvSpPr/>
          <p:nvPr/>
        </p:nvSpPr>
        <p:spPr>
          <a:xfrm>
            <a:off x="9607294" y="1801366"/>
            <a:ext cx="7726680" cy="7729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0964323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a:latin typeface="Calibri"/>
                <a:ea typeface="+mj-ea"/>
                <a:cs typeface="Calibri"/>
              </a:rPr>
              <a:t>Blockchain </a:t>
            </a:r>
            <a:r>
              <a:rPr lang="en-IN" sz="7200" b="1" spc="-5" dirty="0" smtClean="0">
                <a:latin typeface="Calibri"/>
                <a:ea typeface="+mj-ea"/>
                <a:cs typeface="Calibri"/>
              </a:rPr>
              <a:t>Ecosystem</a:t>
            </a:r>
            <a:endParaRPr sz="7200" b="1" spc="-5" dirty="0">
              <a:latin typeface="Calibri"/>
              <a:ea typeface="+mj-ea"/>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37655785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87360"/>
            <a:ext cx="16412660" cy="861774"/>
          </a:xfrm>
          <a:prstGeom prst="rect">
            <a:avLst/>
          </a:prstGeom>
        </p:spPr>
        <p:txBody>
          <a:bodyPr vert="horz" wrap="square" lIns="0" tIns="0" rIns="0" bIns="0" rtlCol="0">
            <a:spAutoFit/>
          </a:bodyPr>
          <a:lstStyle/>
          <a:p>
            <a:pPr marL="12700">
              <a:lnSpc>
                <a:spcPct val="100000"/>
              </a:lnSpc>
            </a:pPr>
            <a:r>
              <a:rPr lang="en-IN" sz="5600" spc="-5" dirty="0" smtClean="0">
                <a:solidFill>
                  <a:schemeClr val="tx2"/>
                </a:solidFill>
              </a:rPr>
              <a:t>Blockchain Ecosystem</a:t>
            </a:r>
            <a:endParaRPr sz="5600" spc="-5" dirty="0">
              <a:solidFill>
                <a:schemeClr val="tx2"/>
              </a:solidFill>
            </a:endParaRPr>
          </a:p>
        </p:txBody>
      </p:sp>
      <p:pic>
        <p:nvPicPr>
          <p:cNvPr id="14" name="Picture 2" descr="https://cdn-images-1.medium.com/max/2000/1*szRfkqONPG7_7MeMqElnfg.jpe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76400" y="1893070"/>
            <a:ext cx="14306085" cy="71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45337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149021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Four Main </a:t>
            </a:r>
            <a:r>
              <a:rPr sz="5600" spc="-20" dirty="0">
                <a:solidFill>
                  <a:srgbClr val="095A82"/>
                </a:solidFill>
              </a:rPr>
              <a:t>Components </a:t>
            </a:r>
            <a:r>
              <a:rPr sz="5600" spc="-10" dirty="0">
                <a:solidFill>
                  <a:srgbClr val="095A82"/>
                </a:solidFill>
              </a:rPr>
              <a:t>of a Blockchain</a:t>
            </a:r>
            <a:r>
              <a:rPr sz="5600" spc="210" dirty="0">
                <a:solidFill>
                  <a:srgbClr val="095A82"/>
                </a:solidFill>
              </a:rPr>
              <a:t> </a:t>
            </a:r>
            <a:r>
              <a:rPr sz="5600" spc="-10" dirty="0">
                <a:solidFill>
                  <a:srgbClr val="095A82"/>
                </a:solidFill>
              </a:rPr>
              <a:t>Ecosystem</a:t>
            </a:r>
            <a:endParaRPr sz="5600"/>
          </a:p>
        </p:txBody>
      </p:sp>
      <p:sp>
        <p:nvSpPr>
          <p:cNvPr id="6" name="object 6"/>
          <p:cNvSpPr txBox="1"/>
          <p:nvPr/>
        </p:nvSpPr>
        <p:spPr>
          <a:xfrm>
            <a:off x="5452870" y="6672070"/>
            <a:ext cx="3685540" cy="663002"/>
          </a:xfrm>
          <a:prstGeom prst="rect">
            <a:avLst/>
          </a:prstGeom>
          <a:solidFill>
            <a:srgbClr val="2EB0F0"/>
          </a:solidFill>
        </p:spPr>
        <p:txBody>
          <a:bodyPr vert="horz" wrap="square" lIns="0" tIns="229870" rIns="0" bIns="0" rtlCol="0">
            <a:spAutoFit/>
          </a:bodyPr>
          <a:lstStyle/>
          <a:p>
            <a:pPr marL="793750">
              <a:spcBef>
                <a:spcPts val="1810"/>
              </a:spcBef>
            </a:pPr>
            <a:r>
              <a:rPr sz="2800" b="1" spc="-10" dirty="0">
                <a:solidFill>
                  <a:srgbClr val="FFFFFF"/>
                </a:solidFill>
                <a:cs typeface="Calibri"/>
              </a:rPr>
              <a:t>Shared</a:t>
            </a:r>
            <a:r>
              <a:rPr sz="2800" b="1" spc="-90" dirty="0">
                <a:solidFill>
                  <a:srgbClr val="FFFFFF"/>
                </a:solidFill>
                <a:cs typeface="Calibri"/>
              </a:rPr>
              <a:t> </a:t>
            </a:r>
            <a:r>
              <a:rPr sz="2800" b="1" spc="-20" dirty="0">
                <a:solidFill>
                  <a:srgbClr val="FFFFFF"/>
                </a:solidFill>
                <a:cs typeface="Calibri"/>
              </a:rPr>
              <a:t>Ledger</a:t>
            </a:r>
            <a:endParaRPr sz="2800">
              <a:solidFill>
                <a:prstClr val="black"/>
              </a:solidFill>
              <a:cs typeface="Calibri"/>
            </a:endParaRPr>
          </a:p>
        </p:txBody>
      </p:sp>
      <p:sp>
        <p:nvSpPr>
          <p:cNvPr id="7" name="object 7"/>
          <p:cNvSpPr txBox="1"/>
          <p:nvPr/>
        </p:nvSpPr>
        <p:spPr>
          <a:xfrm>
            <a:off x="9278111" y="6684264"/>
            <a:ext cx="3615690" cy="654023"/>
          </a:xfrm>
          <a:prstGeom prst="rect">
            <a:avLst/>
          </a:prstGeom>
          <a:solidFill>
            <a:srgbClr val="2EB0F0"/>
          </a:solidFill>
          <a:ln w="9144">
            <a:solidFill>
              <a:srgbClr val="50BCF3"/>
            </a:solidFill>
          </a:ln>
        </p:spPr>
        <p:txBody>
          <a:bodyPr vert="horz" wrap="square" lIns="0" tIns="220978" rIns="0" bIns="0" rtlCol="0">
            <a:spAutoFit/>
          </a:bodyPr>
          <a:lstStyle/>
          <a:p>
            <a:pPr marL="247650">
              <a:spcBef>
                <a:spcPts val="1738"/>
              </a:spcBef>
            </a:pPr>
            <a:r>
              <a:rPr sz="2800" b="1" dirty="0">
                <a:solidFill>
                  <a:srgbClr val="FFFFFF"/>
                </a:solidFill>
                <a:cs typeface="Calibri"/>
              </a:rPr>
              <a:t>Consensus</a:t>
            </a:r>
            <a:r>
              <a:rPr sz="2800" b="1" spc="-140" dirty="0">
                <a:solidFill>
                  <a:srgbClr val="FFFFFF"/>
                </a:solidFill>
                <a:cs typeface="Calibri"/>
              </a:rPr>
              <a:t> </a:t>
            </a:r>
            <a:r>
              <a:rPr sz="2800" b="1" dirty="0">
                <a:solidFill>
                  <a:srgbClr val="FFFFFF"/>
                </a:solidFill>
                <a:cs typeface="Calibri"/>
              </a:rPr>
              <a:t>Algorithm</a:t>
            </a:r>
            <a:endParaRPr sz="2800">
              <a:solidFill>
                <a:prstClr val="black"/>
              </a:solidFill>
              <a:cs typeface="Calibri"/>
            </a:endParaRPr>
          </a:p>
        </p:txBody>
      </p:sp>
      <p:sp>
        <p:nvSpPr>
          <p:cNvPr id="8" name="object 8"/>
          <p:cNvSpPr txBox="1"/>
          <p:nvPr/>
        </p:nvSpPr>
        <p:spPr>
          <a:xfrm>
            <a:off x="13030201" y="6672071"/>
            <a:ext cx="3535678" cy="665567"/>
          </a:xfrm>
          <a:prstGeom prst="rect">
            <a:avLst/>
          </a:prstGeom>
          <a:solidFill>
            <a:srgbClr val="2EB0F0"/>
          </a:solidFill>
        </p:spPr>
        <p:txBody>
          <a:bodyPr vert="horz" wrap="square" lIns="0" tIns="232410" rIns="0" bIns="0" rtlCol="0">
            <a:spAutoFit/>
          </a:bodyPr>
          <a:lstStyle/>
          <a:p>
            <a:pPr marL="582930">
              <a:spcBef>
                <a:spcPts val="1830"/>
              </a:spcBef>
            </a:pPr>
            <a:r>
              <a:rPr sz="2800" b="1" dirty="0">
                <a:solidFill>
                  <a:srgbClr val="FFFFFF"/>
                </a:solidFill>
                <a:cs typeface="Calibri"/>
              </a:rPr>
              <a:t>Virtual</a:t>
            </a:r>
            <a:r>
              <a:rPr sz="2800" b="1" spc="-70" dirty="0">
                <a:solidFill>
                  <a:srgbClr val="FFFFFF"/>
                </a:solidFill>
                <a:cs typeface="Calibri"/>
              </a:rPr>
              <a:t> </a:t>
            </a:r>
            <a:r>
              <a:rPr sz="2800" b="1" dirty="0">
                <a:solidFill>
                  <a:srgbClr val="FFFFFF"/>
                </a:solidFill>
                <a:cs typeface="Calibri"/>
              </a:rPr>
              <a:t>Machine</a:t>
            </a:r>
            <a:endParaRPr sz="2800">
              <a:solidFill>
                <a:prstClr val="black"/>
              </a:solidFill>
              <a:cs typeface="Calibri"/>
            </a:endParaRPr>
          </a:p>
        </p:txBody>
      </p:sp>
      <p:sp>
        <p:nvSpPr>
          <p:cNvPr id="9" name="object 9"/>
          <p:cNvSpPr txBox="1"/>
          <p:nvPr/>
        </p:nvSpPr>
        <p:spPr>
          <a:xfrm>
            <a:off x="1722121" y="6672071"/>
            <a:ext cx="3600450" cy="663002"/>
          </a:xfrm>
          <a:prstGeom prst="rect">
            <a:avLst/>
          </a:prstGeom>
          <a:solidFill>
            <a:srgbClr val="2EB0F0"/>
          </a:solidFill>
        </p:spPr>
        <p:txBody>
          <a:bodyPr vert="horz" wrap="square" lIns="0" tIns="229870" rIns="0" bIns="0" rtlCol="0">
            <a:spAutoFit/>
          </a:bodyPr>
          <a:lstStyle/>
          <a:p>
            <a:pPr marL="515620">
              <a:spcBef>
                <a:spcPts val="1810"/>
              </a:spcBef>
            </a:pPr>
            <a:r>
              <a:rPr sz="2800" b="1" dirty="0">
                <a:solidFill>
                  <a:srgbClr val="FFFFFF"/>
                </a:solidFill>
                <a:cs typeface="Calibri"/>
              </a:rPr>
              <a:t>Node</a:t>
            </a:r>
            <a:r>
              <a:rPr sz="2800" b="1" spc="-70" dirty="0">
                <a:solidFill>
                  <a:srgbClr val="FFFFFF"/>
                </a:solidFill>
                <a:cs typeface="Calibri"/>
              </a:rPr>
              <a:t> </a:t>
            </a:r>
            <a:r>
              <a:rPr sz="2800" b="1" spc="-10" dirty="0">
                <a:solidFill>
                  <a:srgbClr val="FFFFFF"/>
                </a:solidFill>
                <a:cs typeface="Calibri"/>
              </a:rPr>
              <a:t>Application</a:t>
            </a:r>
            <a:endParaRPr sz="2800">
              <a:solidFill>
                <a:prstClr val="black"/>
              </a:solidFill>
              <a:cs typeface="Calibri"/>
            </a:endParaRPr>
          </a:p>
        </p:txBody>
      </p:sp>
      <p:sp>
        <p:nvSpPr>
          <p:cNvPr id="10" name="object 10"/>
          <p:cNvSpPr/>
          <p:nvPr/>
        </p:nvSpPr>
        <p:spPr>
          <a:xfrm>
            <a:off x="1731265" y="2554222"/>
            <a:ext cx="14825470" cy="4059936"/>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7709916" y="2555748"/>
            <a:ext cx="2981960" cy="2758440"/>
          </a:xfrm>
          <a:custGeom>
            <a:avLst/>
            <a:gdLst/>
            <a:ahLst/>
            <a:cxnLst/>
            <a:rect l="l" t="t" r="r" b="b"/>
            <a:pathLst>
              <a:path w="1490979" h="1379220">
                <a:moveTo>
                  <a:pt x="745236" y="0"/>
                </a:moveTo>
                <a:lnTo>
                  <a:pt x="696233" y="1466"/>
                </a:lnTo>
                <a:lnTo>
                  <a:pt x="648078" y="5806"/>
                </a:lnTo>
                <a:lnTo>
                  <a:pt x="600867" y="12928"/>
                </a:lnTo>
                <a:lnTo>
                  <a:pt x="554700" y="22741"/>
                </a:lnTo>
                <a:lnTo>
                  <a:pt x="509674" y="35155"/>
                </a:lnTo>
                <a:lnTo>
                  <a:pt x="465887" y="50078"/>
                </a:lnTo>
                <a:lnTo>
                  <a:pt x="423438" y="67421"/>
                </a:lnTo>
                <a:lnTo>
                  <a:pt x="382425" y="87091"/>
                </a:lnTo>
                <a:lnTo>
                  <a:pt x="342945" y="108998"/>
                </a:lnTo>
                <a:lnTo>
                  <a:pt x="305098" y="133051"/>
                </a:lnTo>
                <a:lnTo>
                  <a:pt x="268981" y="159159"/>
                </a:lnTo>
                <a:lnTo>
                  <a:pt x="234693" y="187232"/>
                </a:lnTo>
                <a:lnTo>
                  <a:pt x="202331" y="217179"/>
                </a:lnTo>
                <a:lnTo>
                  <a:pt x="171994" y="248908"/>
                </a:lnTo>
                <a:lnTo>
                  <a:pt x="143780" y="282330"/>
                </a:lnTo>
                <a:lnTo>
                  <a:pt x="117787" y="317352"/>
                </a:lnTo>
                <a:lnTo>
                  <a:pt x="94113" y="353885"/>
                </a:lnTo>
                <a:lnTo>
                  <a:pt x="72857" y="391836"/>
                </a:lnTo>
                <a:lnTo>
                  <a:pt x="54116" y="431117"/>
                </a:lnTo>
                <a:lnTo>
                  <a:pt x="37990" y="471635"/>
                </a:lnTo>
                <a:lnTo>
                  <a:pt x="24575" y="513300"/>
                </a:lnTo>
                <a:lnTo>
                  <a:pt x="13971" y="556020"/>
                </a:lnTo>
                <a:lnTo>
                  <a:pt x="6274" y="599706"/>
                </a:lnTo>
                <a:lnTo>
                  <a:pt x="1585" y="644266"/>
                </a:lnTo>
                <a:lnTo>
                  <a:pt x="0" y="689609"/>
                </a:lnTo>
                <a:lnTo>
                  <a:pt x="1585" y="734953"/>
                </a:lnTo>
                <a:lnTo>
                  <a:pt x="6274" y="779513"/>
                </a:lnTo>
                <a:lnTo>
                  <a:pt x="13971" y="823199"/>
                </a:lnTo>
                <a:lnTo>
                  <a:pt x="24575" y="865919"/>
                </a:lnTo>
                <a:lnTo>
                  <a:pt x="37990" y="907584"/>
                </a:lnTo>
                <a:lnTo>
                  <a:pt x="54116" y="948102"/>
                </a:lnTo>
                <a:lnTo>
                  <a:pt x="72857" y="987383"/>
                </a:lnTo>
                <a:lnTo>
                  <a:pt x="94113" y="1025334"/>
                </a:lnTo>
                <a:lnTo>
                  <a:pt x="117787" y="1061867"/>
                </a:lnTo>
                <a:lnTo>
                  <a:pt x="143780" y="1096889"/>
                </a:lnTo>
                <a:lnTo>
                  <a:pt x="171994" y="1130311"/>
                </a:lnTo>
                <a:lnTo>
                  <a:pt x="202331" y="1162040"/>
                </a:lnTo>
                <a:lnTo>
                  <a:pt x="234693" y="1191987"/>
                </a:lnTo>
                <a:lnTo>
                  <a:pt x="268981" y="1220060"/>
                </a:lnTo>
                <a:lnTo>
                  <a:pt x="305098" y="1246168"/>
                </a:lnTo>
                <a:lnTo>
                  <a:pt x="342945" y="1270221"/>
                </a:lnTo>
                <a:lnTo>
                  <a:pt x="382425" y="1292128"/>
                </a:lnTo>
                <a:lnTo>
                  <a:pt x="423438" y="1311798"/>
                </a:lnTo>
                <a:lnTo>
                  <a:pt x="465887" y="1329141"/>
                </a:lnTo>
                <a:lnTo>
                  <a:pt x="509674" y="1344064"/>
                </a:lnTo>
                <a:lnTo>
                  <a:pt x="554700" y="1356478"/>
                </a:lnTo>
                <a:lnTo>
                  <a:pt x="600867" y="1366291"/>
                </a:lnTo>
                <a:lnTo>
                  <a:pt x="648078" y="1373413"/>
                </a:lnTo>
                <a:lnTo>
                  <a:pt x="696233" y="1377753"/>
                </a:lnTo>
                <a:lnTo>
                  <a:pt x="745236" y="1379220"/>
                </a:lnTo>
                <a:lnTo>
                  <a:pt x="794238" y="1377753"/>
                </a:lnTo>
                <a:lnTo>
                  <a:pt x="842393" y="1373413"/>
                </a:lnTo>
                <a:lnTo>
                  <a:pt x="889604" y="1366291"/>
                </a:lnTo>
                <a:lnTo>
                  <a:pt x="935771" y="1356478"/>
                </a:lnTo>
                <a:lnTo>
                  <a:pt x="980797" y="1344064"/>
                </a:lnTo>
                <a:lnTo>
                  <a:pt x="1024584" y="1329141"/>
                </a:lnTo>
                <a:lnTo>
                  <a:pt x="1067033" y="1311798"/>
                </a:lnTo>
                <a:lnTo>
                  <a:pt x="1108046" y="1292128"/>
                </a:lnTo>
                <a:lnTo>
                  <a:pt x="1147526" y="1270221"/>
                </a:lnTo>
                <a:lnTo>
                  <a:pt x="1185373" y="1246168"/>
                </a:lnTo>
                <a:lnTo>
                  <a:pt x="1221490" y="1220060"/>
                </a:lnTo>
                <a:lnTo>
                  <a:pt x="1255778" y="1191987"/>
                </a:lnTo>
                <a:lnTo>
                  <a:pt x="1288140" y="1162040"/>
                </a:lnTo>
                <a:lnTo>
                  <a:pt x="1318477" y="1130311"/>
                </a:lnTo>
                <a:lnTo>
                  <a:pt x="1346691" y="1096889"/>
                </a:lnTo>
                <a:lnTo>
                  <a:pt x="1372684" y="1061867"/>
                </a:lnTo>
                <a:lnTo>
                  <a:pt x="1396358" y="1025334"/>
                </a:lnTo>
                <a:lnTo>
                  <a:pt x="1417614" y="987383"/>
                </a:lnTo>
                <a:lnTo>
                  <a:pt x="1436355" y="948102"/>
                </a:lnTo>
                <a:lnTo>
                  <a:pt x="1452481" y="907584"/>
                </a:lnTo>
                <a:lnTo>
                  <a:pt x="1465896" y="865919"/>
                </a:lnTo>
                <a:lnTo>
                  <a:pt x="1476500" y="823199"/>
                </a:lnTo>
                <a:lnTo>
                  <a:pt x="1484197" y="779513"/>
                </a:lnTo>
                <a:lnTo>
                  <a:pt x="1488886" y="734953"/>
                </a:lnTo>
                <a:lnTo>
                  <a:pt x="1490471" y="689609"/>
                </a:lnTo>
                <a:lnTo>
                  <a:pt x="1488886" y="644266"/>
                </a:lnTo>
                <a:lnTo>
                  <a:pt x="1484197" y="599706"/>
                </a:lnTo>
                <a:lnTo>
                  <a:pt x="1476500" y="556020"/>
                </a:lnTo>
                <a:lnTo>
                  <a:pt x="1465896" y="513300"/>
                </a:lnTo>
                <a:lnTo>
                  <a:pt x="1452481" y="471635"/>
                </a:lnTo>
                <a:lnTo>
                  <a:pt x="1436355" y="431117"/>
                </a:lnTo>
                <a:lnTo>
                  <a:pt x="1417614" y="391836"/>
                </a:lnTo>
                <a:lnTo>
                  <a:pt x="1396358" y="353885"/>
                </a:lnTo>
                <a:lnTo>
                  <a:pt x="1372684" y="317352"/>
                </a:lnTo>
                <a:lnTo>
                  <a:pt x="1346691" y="282330"/>
                </a:lnTo>
                <a:lnTo>
                  <a:pt x="1318477" y="248908"/>
                </a:lnTo>
                <a:lnTo>
                  <a:pt x="1288140" y="217179"/>
                </a:lnTo>
                <a:lnTo>
                  <a:pt x="1255778" y="187232"/>
                </a:lnTo>
                <a:lnTo>
                  <a:pt x="1221490" y="159159"/>
                </a:lnTo>
                <a:lnTo>
                  <a:pt x="1185373" y="133051"/>
                </a:lnTo>
                <a:lnTo>
                  <a:pt x="1147526" y="108998"/>
                </a:lnTo>
                <a:lnTo>
                  <a:pt x="1108046" y="87091"/>
                </a:lnTo>
                <a:lnTo>
                  <a:pt x="1067033" y="67421"/>
                </a:lnTo>
                <a:lnTo>
                  <a:pt x="1024584" y="50078"/>
                </a:lnTo>
                <a:lnTo>
                  <a:pt x="980797" y="35155"/>
                </a:lnTo>
                <a:lnTo>
                  <a:pt x="935771" y="22741"/>
                </a:lnTo>
                <a:lnTo>
                  <a:pt x="889604" y="12928"/>
                </a:lnTo>
                <a:lnTo>
                  <a:pt x="842393" y="5806"/>
                </a:lnTo>
                <a:lnTo>
                  <a:pt x="794238" y="1466"/>
                </a:lnTo>
                <a:lnTo>
                  <a:pt x="745236" y="0"/>
                </a:lnTo>
                <a:close/>
              </a:path>
            </a:pathLst>
          </a:custGeom>
          <a:solidFill>
            <a:srgbClr val="0D80B8">
              <a:alpha val="98037"/>
            </a:srgbClr>
          </a:solidFill>
        </p:spPr>
        <p:txBody>
          <a:bodyPr wrap="square" lIns="0" tIns="0" rIns="0" bIns="0" rtlCol="0"/>
          <a:lstStyle/>
          <a:p>
            <a:endParaRPr sz="3600">
              <a:solidFill>
                <a:prstClr val="black"/>
              </a:solidFill>
            </a:endParaRPr>
          </a:p>
        </p:txBody>
      </p:sp>
      <p:sp>
        <p:nvSpPr>
          <p:cNvPr id="12" name="object 12"/>
          <p:cNvSpPr/>
          <p:nvPr/>
        </p:nvSpPr>
        <p:spPr>
          <a:xfrm>
            <a:off x="7709916" y="2555748"/>
            <a:ext cx="2981960" cy="2758440"/>
          </a:xfrm>
          <a:custGeom>
            <a:avLst/>
            <a:gdLst/>
            <a:ahLst/>
            <a:cxnLst/>
            <a:rect l="l" t="t" r="r" b="b"/>
            <a:pathLst>
              <a:path w="1490979" h="1379220">
                <a:moveTo>
                  <a:pt x="0" y="689609"/>
                </a:moveTo>
                <a:lnTo>
                  <a:pt x="1585" y="644266"/>
                </a:lnTo>
                <a:lnTo>
                  <a:pt x="6274" y="599706"/>
                </a:lnTo>
                <a:lnTo>
                  <a:pt x="13971" y="556020"/>
                </a:lnTo>
                <a:lnTo>
                  <a:pt x="24575" y="513300"/>
                </a:lnTo>
                <a:lnTo>
                  <a:pt x="37990" y="471635"/>
                </a:lnTo>
                <a:lnTo>
                  <a:pt x="54116" y="431117"/>
                </a:lnTo>
                <a:lnTo>
                  <a:pt x="72857" y="391836"/>
                </a:lnTo>
                <a:lnTo>
                  <a:pt x="94113" y="353885"/>
                </a:lnTo>
                <a:lnTo>
                  <a:pt x="117787" y="317352"/>
                </a:lnTo>
                <a:lnTo>
                  <a:pt x="143780" y="282330"/>
                </a:lnTo>
                <a:lnTo>
                  <a:pt x="171994" y="248908"/>
                </a:lnTo>
                <a:lnTo>
                  <a:pt x="202331" y="217179"/>
                </a:lnTo>
                <a:lnTo>
                  <a:pt x="234693" y="187232"/>
                </a:lnTo>
                <a:lnTo>
                  <a:pt x="268981" y="159159"/>
                </a:lnTo>
                <a:lnTo>
                  <a:pt x="305098" y="133051"/>
                </a:lnTo>
                <a:lnTo>
                  <a:pt x="342945" y="108998"/>
                </a:lnTo>
                <a:lnTo>
                  <a:pt x="382425" y="87091"/>
                </a:lnTo>
                <a:lnTo>
                  <a:pt x="423438" y="67421"/>
                </a:lnTo>
                <a:lnTo>
                  <a:pt x="465887" y="50078"/>
                </a:lnTo>
                <a:lnTo>
                  <a:pt x="509674" y="35155"/>
                </a:lnTo>
                <a:lnTo>
                  <a:pt x="554700" y="22741"/>
                </a:lnTo>
                <a:lnTo>
                  <a:pt x="600867" y="12928"/>
                </a:lnTo>
                <a:lnTo>
                  <a:pt x="648078" y="5806"/>
                </a:lnTo>
                <a:lnTo>
                  <a:pt x="696233" y="1466"/>
                </a:lnTo>
                <a:lnTo>
                  <a:pt x="745236" y="0"/>
                </a:lnTo>
                <a:lnTo>
                  <a:pt x="794238" y="1466"/>
                </a:lnTo>
                <a:lnTo>
                  <a:pt x="842393" y="5806"/>
                </a:lnTo>
                <a:lnTo>
                  <a:pt x="889604" y="12928"/>
                </a:lnTo>
                <a:lnTo>
                  <a:pt x="935771" y="22741"/>
                </a:lnTo>
                <a:lnTo>
                  <a:pt x="980797" y="35155"/>
                </a:lnTo>
                <a:lnTo>
                  <a:pt x="1024584" y="50078"/>
                </a:lnTo>
                <a:lnTo>
                  <a:pt x="1067033" y="67421"/>
                </a:lnTo>
                <a:lnTo>
                  <a:pt x="1108046" y="87091"/>
                </a:lnTo>
                <a:lnTo>
                  <a:pt x="1147526" y="108998"/>
                </a:lnTo>
                <a:lnTo>
                  <a:pt x="1185373" y="133051"/>
                </a:lnTo>
                <a:lnTo>
                  <a:pt x="1221490" y="159159"/>
                </a:lnTo>
                <a:lnTo>
                  <a:pt x="1255778" y="187232"/>
                </a:lnTo>
                <a:lnTo>
                  <a:pt x="1288140" y="217179"/>
                </a:lnTo>
                <a:lnTo>
                  <a:pt x="1318477" y="248908"/>
                </a:lnTo>
                <a:lnTo>
                  <a:pt x="1346691" y="282330"/>
                </a:lnTo>
                <a:lnTo>
                  <a:pt x="1372684" y="317352"/>
                </a:lnTo>
                <a:lnTo>
                  <a:pt x="1396358" y="353885"/>
                </a:lnTo>
                <a:lnTo>
                  <a:pt x="1417614" y="391836"/>
                </a:lnTo>
                <a:lnTo>
                  <a:pt x="1436355" y="431117"/>
                </a:lnTo>
                <a:lnTo>
                  <a:pt x="1452481" y="471635"/>
                </a:lnTo>
                <a:lnTo>
                  <a:pt x="1465896" y="513300"/>
                </a:lnTo>
                <a:lnTo>
                  <a:pt x="1476500" y="556020"/>
                </a:lnTo>
                <a:lnTo>
                  <a:pt x="1484197" y="599706"/>
                </a:lnTo>
                <a:lnTo>
                  <a:pt x="1488886" y="644266"/>
                </a:lnTo>
                <a:lnTo>
                  <a:pt x="1490471" y="689609"/>
                </a:lnTo>
                <a:lnTo>
                  <a:pt x="1488886" y="734953"/>
                </a:lnTo>
                <a:lnTo>
                  <a:pt x="1484197" y="779513"/>
                </a:lnTo>
                <a:lnTo>
                  <a:pt x="1476500" y="823199"/>
                </a:lnTo>
                <a:lnTo>
                  <a:pt x="1465896" y="865919"/>
                </a:lnTo>
                <a:lnTo>
                  <a:pt x="1452481" y="907584"/>
                </a:lnTo>
                <a:lnTo>
                  <a:pt x="1436355" y="948102"/>
                </a:lnTo>
                <a:lnTo>
                  <a:pt x="1417614" y="987383"/>
                </a:lnTo>
                <a:lnTo>
                  <a:pt x="1396358" y="1025334"/>
                </a:lnTo>
                <a:lnTo>
                  <a:pt x="1372684" y="1061867"/>
                </a:lnTo>
                <a:lnTo>
                  <a:pt x="1346691" y="1096889"/>
                </a:lnTo>
                <a:lnTo>
                  <a:pt x="1318477" y="1130311"/>
                </a:lnTo>
                <a:lnTo>
                  <a:pt x="1288140" y="1162040"/>
                </a:lnTo>
                <a:lnTo>
                  <a:pt x="1255778" y="1191987"/>
                </a:lnTo>
                <a:lnTo>
                  <a:pt x="1221490" y="1220060"/>
                </a:lnTo>
                <a:lnTo>
                  <a:pt x="1185373" y="1246168"/>
                </a:lnTo>
                <a:lnTo>
                  <a:pt x="1147526" y="1270221"/>
                </a:lnTo>
                <a:lnTo>
                  <a:pt x="1108046" y="1292128"/>
                </a:lnTo>
                <a:lnTo>
                  <a:pt x="1067033" y="1311798"/>
                </a:lnTo>
                <a:lnTo>
                  <a:pt x="1024584" y="1329141"/>
                </a:lnTo>
                <a:lnTo>
                  <a:pt x="980797" y="1344064"/>
                </a:lnTo>
                <a:lnTo>
                  <a:pt x="935771" y="1356478"/>
                </a:lnTo>
                <a:lnTo>
                  <a:pt x="889604" y="1366291"/>
                </a:lnTo>
                <a:lnTo>
                  <a:pt x="842393" y="1373413"/>
                </a:lnTo>
                <a:lnTo>
                  <a:pt x="794238" y="1377753"/>
                </a:lnTo>
                <a:lnTo>
                  <a:pt x="745236" y="1379220"/>
                </a:lnTo>
                <a:lnTo>
                  <a:pt x="696233" y="1377753"/>
                </a:lnTo>
                <a:lnTo>
                  <a:pt x="648078" y="1373413"/>
                </a:lnTo>
                <a:lnTo>
                  <a:pt x="600867" y="1366291"/>
                </a:lnTo>
                <a:lnTo>
                  <a:pt x="554700" y="1356478"/>
                </a:lnTo>
                <a:lnTo>
                  <a:pt x="509674" y="1344064"/>
                </a:lnTo>
                <a:lnTo>
                  <a:pt x="465887" y="1329141"/>
                </a:lnTo>
                <a:lnTo>
                  <a:pt x="423438" y="1311798"/>
                </a:lnTo>
                <a:lnTo>
                  <a:pt x="382425" y="1292128"/>
                </a:lnTo>
                <a:lnTo>
                  <a:pt x="342945" y="1270221"/>
                </a:lnTo>
                <a:lnTo>
                  <a:pt x="305098" y="1246168"/>
                </a:lnTo>
                <a:lnTo>
                  <a:pt x="268981" y="1220060"/>
                </a:lnTo>
                <a:lnTo>
                  <a:pt x="234693" y="1191987"/>
                </a:lnTo>
                <a:lnTo>
                  <a:pt x="202331" y="1162040"/>
                </a:lnTo>
                <a:lnTo>
                  <a:pt x="171994" y="1130311"/>
                </a:lnTo>
                <a:lnTo>
                  <a:pt x="143780" y="1096889"/>
                </a:lnTo>
                <a:lnTo>
                  <a:pt x="117787" y="1061867"/>
                </a:lnTo>
                <a:lnTo>
                  <a:pt x="94113" y="1025334"/>
                </a:lnTo>
                <a:lnTo>
                  <a:pt x="72857" y="987383"/>
                </a:lnTo>
                <a:lnTo>
                  <a:pt x="54116" y="948102"/>
                </a:lnTo>
                <a:lnTo>
                  <a:pt x="37990" y="907584"/>
                </a:lnTo>
                <a:lnTo>
                  <a:pt x="24575" y="865919"/>
                </a:lnTo>
                <a:lnTo>
                  <a:pt x="13971" y="823199"/>
                </a:lnTo>
                <a:lnTo>
                  <a:pt x="6274" y="779513"/>
                </a:lnTo>
                <a:lnTo>
                  <a:pt x="1585" y="734953"/>
                </a:lnTo>
                <a:lnTo>
                  <a:pt x="0" y="689609"/>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13" name="object 13"/>
          <p:cNvSpPr txBox="1"/>
          <p:nvPr/>
        </p:nvSpPr>
        <p:spPr>
          <a:xfrm>
            <a:off x="8377429" y="3636518"/>
            <a:ext cx="1639570" cy="888705"/>
          </a:xfrm>
          <a:prstGeom prst="rect">
            <a:avLst/>
          </a:prstGeom>
        </p:spPr>
        <p:txBody>
          <a:bodyPr vert="horz" wrap="square" lIns="0" tIns="26670" rIns="0" bIns="0" rtlCol="0">
            <a:spAutoFit/>
          </a:bodyPr>
          <a:lstStyle/>
          <a:p>
            <a:pPr marL="49530" marR="10160" indent="-25400">
              <a:spcBef>
                <a:spcPts val="210"/>
              </a:spcBef>
            </a:pPr>
            <a:r>
              <a:rPr sz="2800" b="1" dirty="0">
                <a:solidFill>
                  <a:srgbClr val="FFFFFF"/>
                </a:solidFill>
                <a:cs typeface="Calibri"/>
              </a:rPr>
              <a:t>Bloc</a:t>
            </a:r>
            <a:r>
              <a:rPr sz="2800" b="1" spc="-80" dirty="0">
                <a:solidFill>
                  <a:srgbClr val="FFFFFF"/>
                </a:solidFill>
                <a:cs typeface="Calibri"/>
              </a:rPr>
              <a:t>k</a:t>
            </a:r>
            <a:r>
              <a:rPr sz="2800" b="1" spc="-10" dirty="0">
                <a:solidFill>
                  <a:srgbClr val="FFFFFF"/>
                </a:solidFill>
                <a:cs typeface="Calibri"/>
              </a:rPr>
              <a:t>ch</a:t>
            </a:r>
            <a:r>
              <a:rPr sz="2800" b="1" dirty="0">
                <a:solidFill>
                  <a:srgbClr val="FFFFFF"/>
                </a:solidFill>
                <a:cs typeface="Calibri"/>
              </a:rPr>
              <a:t>ain  </a:t>
            </a:r>
            <a:r>
              <a:rPr sz="2800" b="1" spc="-30" dirty="0">
                <a:solidFill>
                  <a:srgbClr val="FFFFFF"/>
                </a:solidFill>
                <a:cs typeface="Calibri"/>
              </a:rPr>
              <a:t>Ec</a:t>
            </a:r>
            <a:r>
              <a:rPr sz="2800" b="1" dirty="0">
                <a:solidFill>
                  <a:srgbClr val="FFFFFF"/>
                </a:solidFill>
                <a:cs typeface="Calibri"/>
              </a:rPr>
              <a:t>o</a:t>
            </a:r>
            <a:r>
              <a:rPr sz="2800" b="1" spc="-40" dirty="0">
                <a:solidFill>
                  <a:srgbClr val="FFFFFF"/>
                </a:solidFill>
                <a:cs typeface="Calibri"/>
              </a:rPr>
              <a:t>sy</a:t>
            </a:r>
            <a:r>
              <a:rPr sz="2800" b="1" spc="-20" dirty="0">
                <a:solidFill>
                  <a:srgbClr val="FFFFFF"/>
                </a:solidFill>
                <a:cs typeface="Calibri"/>
              </a:rPr>
              <a:t>st</a:t>
            </a:r>
            <a:r>
              <a:rPr sz="2800" b="1" spc="-10" dirty="0">
                <a:solidFill>
                  <a:srgbClr val="FFFFFF"/>
                </a:solidFill>
                <a:cs typeface="Calibri"/>
              </a:rPr>
              <a:t>em</a:t>
            </a:r>
            <a:endParaRPr sz="2800">
              <a:solidFill>
                <a:prstClr val="black"/>
              </a:solidFill>
              <a:cs typeface="Calibri"/>
            </a:endParaRPr>
          </a:p>
        </p:txBody>
      </p:sp>
      <p:sp>
        <p:nvSpPr>
          <p:cNvPr id="14" name="object 14"/>
          <p:cNvSpPr txBox="1"/>
          <p:nvPr/>
        </p:nvSpPr>
        <p:spPr>
          <a:xfrm>
            <a:off x="990600" y="1836421"/>
            <a:ext cx="8591550" cy="424475"/>
          </a:xfrm>
          <a:prstGeom prst="rect">
            <a:avLst/>
          </a:prstGeom>
        </p:spPr>
        <p:txBody>
          <a:bodyPr vert="horz" wrap="square" lIns="0" tIns="24130" rIns="0" bIns="0" rtlCol="0">
            <a:spAutoFit/>
          </a:bodyPr>
          <a:lstStyle/>
          <a:p>
            <a:pPr marL="25400">
              <a:spcBef>
                <a:spcPts val="190"/>
              </a:spcBef>
            </a:pPr>
            <a:r>
              <a:rPr sz="2600" b="1" spc="-120" dirty="0">
                <a:solidFill>
                  <a:srgbClr val="464646"/>
                </a:solidFill>
                <a:cs typeface="Calibri"/>
              </a:rPr>
              <a:t>To </a:t>
            </a:r>
            <a:r>
              <a:rPr sz="2600" b="1" spc="-20" dirty="0">
                <a:solidFill>
                  <a:srgbClr val="464646"/>
                </a:solidFill>
                <a:cs typeface="Calibri"/>
              </a:rPr>
              <a:t>implement blockchain </a:t>
            </a:r>
            <a:r>
              <a:rPr sz="2600" b="1" spc="-30" dirty="0">
                <a:solidFill>
                  <a:srgbClr val="464646"/>
                </a:solidFill>
                <a:cs typeface="Calibri"/>
              </a:rPr>
              <a:t>we </a:t>
            </a:r>
            <a:r>
              <a:rPr sz="2600" b="1" spc="-10" dirty="0">
                <a:solidFill>
                  <a:srgbClr val="464646"/>
                </a:solidFill>
                <a:cs typeface="Calibri"/>
              </a:rPr>
              <a:t>need </a:t>
            </a:r>
            <a:r>
              <a:rPr sz="2600" b="1" spc="-20" dirty="0">
                <a:solidFill>
                  <a:srgbClr val="464646"/>
                </a:solidFill>
                <a:cs typeface="Calibri"/>
              </a:rPr>
              <a:t>following four</a:t>
            </a:r>
            <a:r>
              <a:rPr sz="2600" b="1" spc="140" dirty="0">
                <a:solidFill>
                  <a:srgbClr val="464646"/>
                </a:solidFill>
                <a:cs typeface="Calibri"/>
              </a:rPr>
              <a:t> </a:t>
            </a:r>
            <a:r>
              <a:rPr sz="2600" b="1" spc="-20" dirty="0">
                <a:solidFill>
                  <a:srgbClr val="464646"/>
                </a:solidFill>
                <a:cs typeface="Calibri"/>
              </a:rPr>
              <a:t>components:</a:t>
            </a:r>
            <a:endParaRPr sz="2600">
              <a:solidFill>
                <a:prstClr val="black"/>
              </a:solidFill>
              <a:cs typeface="Calibri"/>
            </a:endParaRPr>
          </a:p>
        </p:txBody>
      </p:sp>
      <p:sp>
        <p:nvSpPr>
          <p:cNvPr id="15" name="object 15"/>
          <p:cNvSpPr txBox="1"/>
          <p:nvPr/>
        </p:nvSpPr>
        <p:spPr>
          <a:xfrm>
            <a:off x="1808886" y="7810398"/>
            <a:ext cx="14772640" cy="887422"/>
          </a:xfrm>
          <a:prstGeom prst="rect">
            <a:avLst/>
          </a:prstGeom>
        </p:spPr>
        <p:txBody>
          <a:bodyPr vert="horz" wrap="square" lIns="0" tIns="25400" rIns="0" bIns="0" rtlCol="0">
            <a:spAutoFit/>
          </a:bodyPr>
          <a:lstStyle/>
          <a:p>
            <a:pPr marL="1762760" marR="10160" indent="-1738630">
              <a:spcBef>
                <a:spcPts val="200"/>
              </a:spcBef>
            </a:pPr>
            <a:r>
              <a:rPr sz="2800" spc="-40" dirty="0">
                <a:solidFill>
                  <a:srgbClr val="5F5F5F"/>
                </a:solidFill>
                <a:cs typeface="Calibri"/>
              </a:rPr>
              <a:t>However, </a:t>
            </a:r>
            <a:r>
              <a:rPr sz="2800" spc="-10" dirty="0">
                <a:solidFill>
                  <a:srgbClr val="5F5F5F"/>
                </a:solidFill>
                <a:cs typeface="Calibri"/>
              </a:rPr>
              <a:t>according </a:t>
            </a:r>
            <a:r>
              <a:rPr sz="2800" spc="-20" dirty="0">
                <a:solidFill>
                  <a:srgbClr val="5F5F5F"/>
                </a:solidFill>
                <a:cs typeface="Calibri"/>
              </a:rPr>
              <a:t>to </a:t>
            </a:r>
            <a:r>
              <a:rPr sz="2800" dirty="0">
                <a:solidFill>
                  <a:srgbClr val="5F5F5F"/>
                </a:solidFill>
                <a:cs typeface="Calibri"/>
              </a:rPr>
              <a:t>the </a:t>
            </a:r>
            <a:r>
              <a:rPr sz="2800" spc="-10" dirty="0">
                <a:solidFill>
                  <a:srgbClr val="5F5F5F"/>
                </a:solidFill>
                <a:cs typeface="Calibri"/>
              </a:rPr>
              <a:t>implementation, </a:t>
            </a:r>
            <a:r>
              <a:rPr sz="2800" dirty="0">
                <a:solidFill>
                  <a:srgbClr val="5F5F5F"/>
                </a:solidFill>
                <a:cs typeface="Calibri"/>
              </a:rPr>
              <a:t>one or </a:t>
            </a:r>
            <a:r>
              <a:rPr sz="2800" spc="-10" dirty="0">
                <a:solidFill>
                  <a:srgbClr val="5F5F5F"/>
                </a:solidFill>
                <a:cs typeface="Calibri"/>
              </a:rPr>
              <a:t>two </a:t>
            </a:r>
            <a:r>
              <a:rPr sz="2800" dirty="0">
                <a:solidFill>
                  <a:srgbClr val="5F5F5F"/>
                </a:solidFill>
                <a:cs typeface="Calibri"/>
              </a:rPr>
              <a:t>of these </a:t>
            </a:r>
            <a:r>
              <a:rPr sz="2800" spc="-10" dirty="0">
                <a:solidFill>
                  <a:srgbClr val="5F5F5F"/>
                </a:solidFill>
                <a:cs typeface="Calibri"/>
              </a:rPr>
              <a:t>components might </a:t>
            </a:r>
            <a:r>
              <a:rPr sz="2800" spc="-50" dirty="0">
                <a:solidFill>
                  <a:srgbClr val="5F5F5F"/>
                </a:solidFill>
                <a:cs typeface="Calibri"/>
              </a:rPr>
              <a:t>differ, </a:t>
            </a:r>
            <a:r>
              <a:rPr sz="2800" spc="-10" dirty="0">
                <a:solidFill>
                  <a:srgbClr val="5F5F5F"/>
                </a:solidFill>
                <a:cs typeface="Calibri"/>
              </a:rPr>
              <a:t>for example  </a:t>
            </a:r>
            <a:r>
              <a:rPr sz="2800" spc="-20" dirty="0">
                <a:solidFill>
                  <a:srgbClr val="5F5F5F"/>
                </a:solidFill>
                <a:cs typeface="Calibri"/>
              </a:rPr>
              <a:t>bitcoin </a:t>
            </a:r>
            <a:r>
              <a:rPr sz="2800" spc="-10" dirty="0">
                <a:solidFill>
                  <a:srgbClr val="5F5F5F"/>
                </a:solidFill>
                <a:cs typeface="Calibri"/>
              </a:rPr>
              <a:t>does not uses </a:t>
            </a:r>
            <a:r>
              <a:rPr sz="2800" spc="-20" dirty="0">
                <a:solidFill>
                  <a:srgbClr val="5F5F5F"/>
                </a:solidFill>
                <a:cs typeface="Calibri"/>
              </a:rPr>
              <a:t>any </a:t>
            </a:r>
            <a:r>
              <a:rPr sz="2800" dirty="0">
                <a:solidFill>
                  <a:srgbClr val="5F5F5F"/>
                </a:solidFill>
                <a:cs typeface="Calibri"/>
              </a:rPr>
              <a:t>virtual </a:t>
            </a:r>
            <a:r>
              <a:rPr sz="2800" spc="-10" dirty="0">
                <a:solidFill>
                  <a:srgbClr val="5F5F5F"/>
                </a:solidFill>
                <a:cs typeface="Calibri"/>
              </a:rPr>
              <a:t>machine but </a:t>
            </a:r>
            <a:r>
              <a:rPr sz="2800" spc="-20" dirty="0">
                <a:solidFill>
                  <a:srgbClr val="5F5F5F"/>
                </a:solidFill>
                <a:cs typeface="Calibri"/>
              </a:rPr>
              <a:t>Ethereum </a:t>
            </a:r>
            <a:r>
              <a:rPr sz="2800" spc="-10" dirty="0">
                <a:solidFill>
                  <a:srgbClr val="5F5F5F"/>
                </a:solidFill>
                <a:cs typeface="Calibri"/>
              </a:rPr>
              <a:t>has </a:t>
            </a:r>
            <a:r>
              <a:rPr sz="2800" dirty="0">
                <a:solidFill>
                  <a:srgbClr val="5F5F5F"/>
                </a:solidFill>
                <a:cs typeface="Calibri"/>
              </a:rPr>
              <a:t>a virtual</a:t>
            </a:r>
            <a:r>
              <a:rPr sz="2800" spc="220" dirty="0">
                <a:solidFill>
                  <a:srgbClr val="5F5F5F"/>
                </a:solidFill>
                <a:cs typeface="Calibri"/>
              </a:rPr>
              <a:t> </a:t>
            </a:r>
            <a:r>
              <a:rPr sz="2800" spc="-10" dirty="0">
                <a:solidFill>
                  <a:srgbClr val="5F5F5F"/>
                </a:solidFill>
                <a:cs typeface="Calibri"/>
              </a:rPr>
              <a:t>machine</a:t>
            </a:r>
            <a:endParaRPr sz="2800">
              <a:solidFill>
                <a:prstClr val="black"/>
              </a:solidFill>
              <a:cs typeface="Calibri"/>
            </a:endParaRPr>
          </a:p>
        </p:txBody>
      </p:sp>
    </p:spTree>
    <p:extLst>
      <p:ext uri="{BB962C8B-B14F-4D97-AF65-F5344CB8AC3E}">
        <p14:creationId xmlns:p14="http://schemas.microsoft.com/office/powerpoint/2010/main" val="286059766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1422654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Components </a:t>
            </a:r>
            <a:r>
              <a:rPr sz="5600" spc="-10" dirty="0">
                <a:solidFill>
                  <a:srgbClr val="095A82"/>
                </a:solidFill>
              </a:rPr>
              <a:t>of Blockchain Ecosystem</a:t>
            </a:r>
            <a:r>
              <a:rPr sz="5600" spc="160" dirty="0">
                <a:solidFill>
                  <a:srgbClr val="095A82"/>
                </a:solidFill>
              </a:rPr>
              <a:t> </a:t>
            </a:r>
            <a:r>
              <a:rPr sz="5600" spc="-10" dirty="0">
                <a:solidFill>
                  <a:srgbClr val="095A82"/>
                </a:solidFill>
              </a:rPr>
              <a:t>Explained</a:t>
            </a:r>
            <a:endParaRPr sz="5600"/>
          </a:p>
        </p:txBody>
      </p:sp>
      <p:sp>
        <p:nvSpPr>
          <p:cNvPr id="6" name="object 6"/>
          <p:cNvSpPr/>
          <p:nvPr/>
        </p:nvSpPr>
        <p:spPr>
          <a:xfrm>
            <a:off x="6961631" y="6516622"/>
            <a:ext cx="2009138" cy="2225040"/>
          </a:xfrm>
          <a:custGeom>
            <a:avLst/>
            <a:gdLst/>
            <a:ahLst/>
            <a:cxnLst/>
            <a:rect l="l" t="t" r="r" b="b"/>
            <a:pathLst>
              <a:path w="1004570" h="1112520">
                <a:moveTo>
                  <a:pt x="0" y="0"/>
                </a:moveTo>
                <a:lnTo>
                  <a:pt x="1004316" y="1112520"/>
                </a:lnTo>
                <a:lnTo>
                  <a:pt x="1004316" y="799871"/>
                </a:lnTo>
                <a:lnTo>
                  <a:pt x="0" y="0"/>
                </a:lnTo>
                <a:close/>
              </a:path>
            </a:pathLst>
          </a:custGeom>
          <a:solidFill>
            <a:srgbClr val="095A82"/>
          </a:solidFill>
        </p:spPr>
        <p:txBody>
          <a:bodyPr wrap="square" lIns="0" tIns="0" rIns="0" bIns="0" rtlCol="0"/>
          <a:lstStyle/>
          <a:p>
            <a:endParaRPr sz="3600">
              <a:solidFill>
                <a:prstClr val="black"/>
              </a:solidFill>
            </a:endParaRPr>
          </a:p>
        </p:txBody>
      </p:sp>
      <p:sp>
        <p:nvSpPr>
          <p:cNvPr id="7" name="object 7"/>
          <p:cNvSpPr/>
          <p:nvPr/>
        </p:nvSpPr>
        <p:spPr>
          <a:xfrm>
            <a:off x="8970265" y="6534910"/>
            <a:ext cx="1987550" cy="2207260"/>
          </a:xfrm>
          <a:custGeom>
            <a:avLst/>
            <a:gdLst/>
            <a:ahLst/>
            <a:cxnLst/>
            <a:rect l="l" t="t" r="r" b="b"/>
            <a:pathLst>
              <a:path w="993775" h="1103629">
                <a:moveTo>
                  <a:pt x="993647" y="0"/>
                </a:moveTo>
                <a:lnTo>
                  <a:pt x="0" y="790625"/>
                </a:lnTo>
                <a:lnTo>
                  <a:pt x="0" y="1103376"/>
                </a:lnTo>
                <a:lnTo>
                  <a:pt x="993647" y="0"/>
                </a:lnTo>
                <a:close/>
              </a:path>
            </a:pathLst>
          </a:custGeom>
          <a:solidFill>
            <a:srgbClr val="074361"/>
          </a:solidFill>
        </p:spPr>
        <p:txBody>
          <a:bodyPr wrap="square" lIns="0" tIns="0" rIns="0" bIns="0" rtlCol="0"/>
          <a:lstStyle/>
          <a:p>
            <a:endParaRPr sz="3600">
              <a:solidFill>
                <a:prstClr val="black"/>
              </a:solidFill>
            </a:endParaRPr>
          </a:p>
        </p:txBody>
      </p:sp>
      <p:sp>
        <p:nvSpPr>
          <p:cNvPr id="8" name="object 8"/>
          <p:cNvSpPr/>
          <p:nvPr/>
        </p:nvSpPr>
        <p:spPr>
          <a:xfrm>
            <a:off x="6495288" y="4959096"/>
            <a:ext cx="4940808" cy="3157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9" name="object 9"/>
          <p:cNvSpPr/>
          <p:nvPr/>
        </p:nvSpPr>
        <p:spPr>
          <a:xfrm>
            <a:off x="6601968" y="4992622"/>
            <a:ext cx="4737100" cy="2270760"/>
          </a:xfrm>
          <a:custGeom>
            <a:avLst/>
            <a:gdLst/>
            <a:ahLst/>
            <a:cxnLst/>
            <a:rect l="l" t="t" r="r" b="b"/>
            <a:pathLst>
              <a:path w="2368550" h="1135379">
                <a:moveTo>
                  <a:pt x="1182496" y="0"/>
                </a:moveTo>
                <a:lnTo>
                  <a:pt x="0" y="341375"/>
                </a:lnTo>
                <a:lnTo>
                  <a:pt x="1184148" y="1135380"/>
                </a:lnTo>
                <a:lnTo>
                  <a:pt x="2368295" y="339851"/>
                </a:lnTo>
                <a:lnTo>
                  <a:pt x="1182496" y="0"/>
                </a:lnTo>
                <a:close/>
              </a:path>
            </a:pathLst>
          </a:custGeom>
          <a:solidFill>
            <a:srgbClr val="50BCF3"/>
          </a:solidFill>
        </p:spPr>
        <p:txBody>
          <a:bodyPr wrap="square" lIns="0" tIns="0" rIns="0" bIns="0" rtlCol="0"/>
          <a:lstStyle/>
          <a:p>
            <a:endParaRPr sz="3600">
              <a:solidFill>
                <a:prstClr val="black"/>
              </a:solidFill>
            </a:endParaRPr>
          </a:p>
        </p:txBody>
      </p:sp>
      <p:sp>
        <p:nvSpPr>
          <p:cNvPr id="10" name="object 10"/>
          <p:cNvSpPr/>
          <p:nvPr/>
        </p:nvSpPr>
        <p:spPr>
          <a:xfrm>
            <a:off x="6601968" y="5675376"/>
            <a:ext cx="2390140" cy="2268220"/>
          </a:xfrm>
          <a:custGeom>
            <a:avLst/>
            <a:gdLst/>
            <a:ahLst/>
            <a:cxnLst/>
            <a:rect l="l" t="t" r="r" b="b"/>
            <a:pathLst>
              <a:path w="1195070" h="1134110">
                <a:moveTo>
                  <a:pt x="0" y="0"/>
                </a:moveTo>
                <a:lnTo>
                  <a:pt x="160274" y="319150"/>
                </a:lnTo>
                <a:lnTo>
                  <a:pt x="1183766" y="1133856"/>
                </a:lnTo>
                <a:lnTo>
                  <a:pt x="1194815" y="716153"/>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11" name="object 11"/>
          <p:cNvSpPr/>
          <p:nvPr/>
        </p:nvSpPr>
        <p:spPr>
          <a:xfrm>
            <a:off x="8970265" y="5675376"/>
            <a:ext cx="2368550" cy="2268220"/>
          </a:xfrm>
          <a:custGeom>
            <a:avLst/>
            <a:gdLst/>
            <a:ahLst/>
            <a:cxnLst/>
            <a:rect l="l" t="t" r="r" b="b"/>
            <a:pathLst>
              <a:path w="1184275" h="1134110">
                <a:moveTo>
                  <a:pt x="1184147" y="0"/>
                </a:moveTo>
                <a:lnTo>
                  <a:pt x="11048" y="716153"/>
                </a:lnTo>
                <a:lnTo>
                  <a:pt x="0" y="1133856"/>
                </a:lnTo>
                <a:lnTo>
                  <a:pt x="1022222" y="309625"/>
                </a:lnTo>
                <a:lnTo>
                  <a:pt x="1184147" y="0"/>
                </a:lnTo>
                <a:close/>
              </a:path>
            </a:pathLst>
          </a:custGeom>
          <a:solidFill>
            <a:srgbClr val="095F8A"/>
          </a:solidFill>
        </p:spPr>
        <p:txBody>
          <a:bodyPr wrap="square" lIns="0" tIns="0" rIns="0" bIns="0" rtlCol="0"/>
          <a:lstStyle/>
          <a:p>
            <a:endParaRPr sz="3600">
              <a:solidFill>
                <a:prstClr val="black"/>
              </a:solidFill>
            </a:endParaRPr>
          </a:p>
        </p:txBody>
      </p:sp>
      <p:sp>
        <p:nvSpPr>
          <p:cNvPr id="12" name="object 12"/>
          <p:cNvSpPr/>
          <p:nvPr/>
        </p:nvSpPr>
        <p:spPr>
          <a:xfrm>
            <a:off x="6516622" y="3800854"/>
            <a:ext cx="4919472" cy="317296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6623305" y="4666489"/>
            <a:ext cx="2368550" cy="2109470"/>
          </a:xfrm>
          <a:custGeom>
            <a:avLst/>
            <a:gdLst/>
            <a:ahLst/>
            <a:cxnLst/>
            <a:rect l="l" t="t" r="r" b="b"/>
            <a:pathLst>
              <a:path w="1184275" h="1054735">
                <a:moveTo>
                  <a:pt x="301625" y="0"/>
                </a:moveTo>
                <a:lnTo>
                  <a:pt x="0" y="422529"/>
                </a:lnTo>
                <a:lnTo>
                  <a:pt x="1179449" y="1054608"/>
                </a:lnTo>
                <a:lnTo>
                  <a:pt x="1184148" y="422529"/>
                </a:lnTo>
                <a:lnTo>
                  <a:pt x="301625" y="0"/>
                </a:lnTo>
                <a:close/>
              </a:path>
            </a:pathLst>
          </a:custGeom>
          <a:solidFill>
            <a:srgbClr val="F19C13"/>
          </a:solidFill>
        </p:spPr>
        <p:txBody>
          <a:bodyPr wrap="square" lIns="0" tIns="0" rIns="0" bIns="0" rtlCol="0"/>
          <a:lstStyle/>
          <a:p>
            <a:endParaRPr sz="3600">
              <a:solidFill>
                <a:prstClr val="black"/>
              </a:solidFill>
            </a:endParaRPr>
          </a:p>
        </p:txBody>
      </p:sp>
      <p:sp>
        <p:nvSpPr>
          <p:cNvPr id="14" name="object 14"/>
          <p:cNvSpPr/>
          <p:nvPr/>
        </p:nvSpPr>
        <p:spPr>
          <a:xfrm>
            <a:off x="8970265" y="4690871"/>
            <a:ext cx="2368550" cy="2109470"/>
          </a:xfrm>
          <a:custGeom>
            <a:avLst/>
            <a:gdLst/>
            <a:ahLst/>
            <a:cxnLst/>
            <a:rect l="l" t="t" r="r" b="b"/>
            <a:pathLst>
              <a:path w="1184275" h="1054735">
                <a:moveTo>
                  <a:pt x="880998" y="0"/>
                </a:moveTo>
                <a:lnTo>
                  <a:pt x="4698" y="422528"/>
                </a:lnTo>
                <a:lnTo>
                  <a:pt x="0" y="1054608"/>
                </a:lnTo>
                <a:lnTo>
                  <a:pt x="1184147" y="422528"/>
                </a:lnTo>
                <a:lnTo>
                  <a:pt x="880998" y="0"/>
                </a:lnTo>
                <a:close/>
              </a:path>
            </a:pathLst>
          </a:custGeom>
          <a:solidFill>
            <a:srgbClr val="B97609"/>
          </a:solidFill>
        </p:spPr>
        <p:txBody>
          <a:bodyPr wrap="square" lIns="0" tIns="0" rIns="0" bIns="0" rtlCol="0"/>
          <a:lstStyle/>
          <a:p>
            <a:endParaRPr sz="3600">
              <a:solidFill>
                <a:prstClr val="black"/>
              </a:solidFill>
            </a:endParaRPr>
          </a:p>
        </p:txBody>
      </p:sp>
      <p:sp>
        <p:nvSpPr>
          <p:cNvPr id="15" name="object 15"/>
          <p:cNvSpPr/>
          <p:nvPr/>
        </p:nvSpPr>
        <p:spPr>
          <a:xfrm>
            <a:off x="7205470" y="3831335"/>
            <a:ext cx="3533140" cy="1704338"/>
          </a:xfrm>
          <a:custGeom>
            <a:avLst/>
            <a:gdLst/>
            <a:ahLst/>
            <a:cxnLst/>
            <a:rect l="l" t="t" r="r" b="b"/>
            <a:pathLst>
              <a:path w="1766570" h="852169">
                <a:moveTo>
                  <a:pt x="882396" y="0"/>
                </a:moveTo>
                <a:lnTo>
                  <a:pt x="0" y="425195"/>
                </a:lnTo>
                <a:lnTo>
                  <a:pt x="882396" y="851915"/>
                </a:lnTo>
                <a:lnTo>
                  <a:pt x="1766315" y="425195"/>
                </a:lnTo>
                <a:lnTo>
                  <a:pt x="882396" y="0"/>
                </a:lnTo>
                <a:close/>
              </a:path>
            </a:pathLst>
          </a:custGeom>
          <a:solidFill>
            <a:srgbClr val="F7C471"/>
          </a:solidFill>
        </p:spPr>
        <p:txBody>
          <a:bodyPr wrap="square" lIns="0" tIns="0" rIns="0" bIns="0" rtlCol="0"/>
          <a:lstStyle/>
          <a:p>
            <a:endParaRPr sz="3600">
              <a:solidFill>
                <a:prstClr val="black"/>
              </a:solidFill>
            </a:endParaRPr>
          </a:p>
        </p:txBody>
      </p:sp>
      <p:sp>
        <p:nvSpPr>
          <p:cNvPr id="16" name="object 16"/>
          <p:cNvSpPr/>
          <p:nvPr/>
        </p:nvSpPr>
        <p:spPr>
          <a:xfrm>
            <a:off x="7257289" y="2435350"/>
            <a:ext cx="3416806" cy="291084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7363968" y="2465832"/>
            <a:ext cx="1645920" cy="2707640"/>
          </a:xfrm>
          <a:custGeom>
            <a:avLst/>
            <a:gdLst/>
            <a:ahLst/>
            <a:cxnLst/>
            <a:rect l="l" t="t" r="r" b="b"/>
            <a:pathLst>
              <a:path w="822960" h="1353820">
                <a:moveTo>
                  <a:pt x="818261" y="0"/>
                </a:moveTo>
                <a:lnTo>
                  <a:pt x="0" y="985266"/>
                </a:lnTo>
                <a:lnTo>
                  <a:pt x="822960" y="1353312"/>
                </a:lnTo>
                <a:lnTo>
                  <a:pt x="818261" y="0"/>
                </a:lnTo>
                <a:close/>
              </a:path>
            </a:pathLst>
          </a:custGeom>
          <a:solidFill>
            <a:srgbClr val="9CB955"/>
          </a:solidFill>
        </p:spPr>
        <p:txBody>
          <a:bodyPr wrap="square" lIns="0" tIns="0" rIns="0" bIns="0" rtlCol="0"/>
          <a:lstStyle/>
          <a:p>
            <a:endParaRPr sz="3600">
              <a:solidFill>
                <a:prstClr val="black"/>
              </a:solidFill>
            </a:endParaRPr>
          </a:p>
        </p:txBody>
      </p:sp>
      <p:sp>
        <p:nvSpPr>
          <p:cNvPr id="18" name="object 18"/>
          <p:cNvSpPr/>
          <p:nvPr/>
        </p:nvSpPr>
        <p:spPr>
          <a:xfrm>
            <a:off x="8991600" y="2465832"/>
            <a:ext cx="1584960" cy="2707640"/>
          </a:xfrm>
          <a:custGeom>
            <a:avLst/>
            <a:gdLst/>
            <a:ahLst/>
            <a:cxnLst/>
            <a:rect l="l" t="t" r="r" b="b"/>
            <a:pathLst>
              <a:path w="792479" h="1353820">
                <a:moveTo>
                  <a:pt x="0" y="0"/>
                </a:moveTo>
                <a:lnTo>
                  <a:pt x="1650" y="1353312"/>
                </a:lnTo>
                <a:lnTo>
                  <a:pt x="792479" y="1002665"/>
                </a:lnTo>
                <a:lnTo>
                  <a:pt x="0" y="0"/>
                </a:lnTo>
                <a:close/>
              </a:path>
            </a:pathLst>
          </a:custGeom>
          <a:solidFill>
            <a:srgbClr val="77913A"/>
          </a:solidFill>
        </p:spPr>
        <p:txBody>
          <a:bodyPr wrap="square" lIns="0" tIns="0" rIns="0" bIns="0" rtlCol="0"/>
          <a:lstStyle/>
          <a:p>
            <a:endParaRPr sz="3600">
              <a:solidFill>
                <a:prstClr val="black"/>
              </a:solidFill>
            </a:endParaRPr>
          </a:p>
        </p:txBody>
      </p:sp>
      <p:sp>
        <p:nvSpPr>
          <p:cNvPr id="19" name="object 19"/>
          <p:cNvSpPr/>
          <p:nvPr/>
        </p:nvSpPr>
        <p:spPr>
          <a:xfrm>
            <a:off x="9889234" y="2874516"/>
            <a:ext cx="594360" cy="520700"/>
          </a:xfrm>
          <a:custGeom>
            <a:avLst/>
            <a:gdLst/>
            <a:ahLst/>
            <a:cxnLst/>
            <a:rect l="l" t="t" r="r" b="b"/>
            <a:pathLst>
              <a:path w="297179" h="260350">
                <a:moveTo>
                  <a:pt x="81661" y="63753"/>
                </a:moveTo>
                <a:lnTo>
                  <a:pt x="0" y="260350"/>
                </a:lnTo>
                <a:lnTo>
                  <a:pt x="206375" y="207771"/>
                </a:lnTo>
                <a:lnTo>
                  <a:pt x="167223" y="162560"/>
                </a:lnTo>
                <a:lnTo>
                  <a:pt x="142112" y="162560"/>
                </a:lnTo>
                <a:lnTo>
                  <a:pt x="117094" y="133730"/>
                </a:lnTo>
                <a:lnTo>
                  <a:pt x="131479" y="121283"/>
                </a:lnTo>
                <a:lnTo>
                  <a:pt x="81661" y="63753"/>
                </a:lnTo>
                <a:close/>
              </a:path>
              <a:path w="297179" h="260350">
                <a:moveTo>
                  <a:pt x="131479" y="121283"/>
                </a:moveTo>
                <a:lnTo>
                  <a:pt x="117094" y="133730"/>
                </a:lnTo>
                <a:lnTo>
                  <a:pt x="142112" y="162560"/>
                </a:lnTo>
                <a:lnTo>
                  <a:pt x="156461" y="150132"/>
                </a:lnTo>
                <a:lnTo>
                  <a:pt x="131479" y="121283"/>
                </a:lnTo>
                <a:close/>
              </a:path>
              <a:path w="297179" h="260350">
                <a:moveTo>
                  <a:pt x="156461" y="150132"/>
                </a:moveTo>
                <a:lnTo>
                  <a:pt x="142112" y="162560"/>
                </a:lnTo>
                <a:lnTo>
                  <a:pt x="167223" y="162560"/>
                </a:lnTo>
                <a:lnTo>
                  <a:pt x="156461" y="150132"/>
                </a:lnTo>
                <a:close/>
              </a:path>
              <a:path w="297179" h="260350">
                <a:moveTo>
                  <a:pt x="271653" y="0"/>
                </a:moveTo>
                <a:lnTo>
                  <a:pt x="131479" y="121283"/>
                </a:lnTo>
                <a:lnTo>
                  <a:pt x="156461" y="150132"/>
                </a:lnTo>
                <a:lnTo>
                  <a:pt x="296672" y="28701"/>
                </a:lnTo>
                <a:lnTo>
                  <a:pt x="271653" y="0"/>
                </a:lnTo>
                <a:close/>
              </a:path>
            </a:pathLst>
          </a:custGeom>
          <a:solidFill>
            <a:srgbClr val="9CB955"/>
          </a:solidFill>
        </p:spPr>
        <p:txBody>
          <a:bodyPr wrap="square" lIns="0" tIns="0" rIns="0" bIns="0" rtlCol="0"/>
          <a:lstStyle/>
          <a:p>
            <a:endParaRPr sz="3600">
              <a:solidFill>
                <a:prstClr val="black"/>
              </a:solidFill>
            </a:endParaRPr>
          </a:p>
        </p:txBody>
      </p:sp>
      <p:sp>
        <p:nvSpPr>
          <p:cNvPr id="20" name="object 20"/>
          <p:cNvSpPr/>
          <p:nvPr/>
        </p:nvSpPr>
        <p:spPr>
          <a:xfrm>
            <a:off x="6231129" y="4526534"/>
            <a:ext cx="593090" cy="520700"/>
          </a:xfrm>
          <a:custGeom>
            <a:avLst/>
            <a:gdLst/>
            <a:ahLst/>
            <a:cxnLst/>
            <a:rect l="l" t="t" r="r" b="b"/>
            <a:pathLst>
              <a:path w="296545" h="260350">
                <a:moveTo>
                  <a:pt x="140181" y="150107"/>
                </a:moveTo>
                <a:lnTo>
                  <a:pt x="90297" y="207771"/>
                </a:lnTo>
                <a:lnTo>
                  <a:pt x="296545" y="260350"/>
                </a:lnTo>
                <a:lnTo>
                  <a:pt x="255925" y="162559"/>
                </a:lnTo>
                <a:lnTo>
                  <a:pt x="154559" y="162559"/>
                </a:lnTo>
                <a:lnTo>
                  <a:pt x="140181" y="150107"/>
                </a:lnTo>
                <a:close/>
              </a:path>
              <a:path w="296545" h="260350">
                <a:moveTo>
                  <a:pt x="165094" y="121309"/>
                </a:moveTo>
                <a:lnTo>
                  <a:pt x="140181" y="150107"/>
                </a:lnTo>
                <a:lnTo>
                  <a:pt x="154559" y="162559"/>
                </a:lnTo>
                <a:lnTo>
                  <a:pt x="179450" y="133731"/>
                </a:lnTo>
                <a:lnTo>
                  <a:pt x="165094" y="121309"/>
                </a:lnTo>
                <a:close/>
              </a:path>
              <a:path w="296545" h="260350">
                <a:moveTo>
                  <a:pt x="214884" y="63753"/>
                </a:moveTo>
                <a:lnTo>
                  <a:pt x="165094" y="121309"/>
                </a:lnTo>
                <a:lnTo>
                  <a:pt x="179450" y="133731"/>
                </a:lnTo>
                <a:lnTo>
                  <a:pt x="154559" y="162559"/>
                </a:lnTo>
                <a:lnTo>
                  <a:pt x="255925" y="162559"/>
                </a:lnTo>
                <a:lnTo>
                  <a:pt x="214884" y="63753"/>
                </a:lnTo>
                <a:close/>
              </a:path>
              <a:path w="296545" h="260350">
                <a:moveTo>
                  <a:pt x="24892" y="0"/>
                </a:moveTo>
                <a:lnTo>
                  <a:pt x="0" y="28701"/>
                </a:lnTo>
                <a:lnTo>
                  <a:pt x="140181" y="150107"/>
                </a:lnTo>
                <a:lnTo>
                  <a:pt x="165094" y="121309"/>
                </a:lnTo>
                <a:lnTo>
                  <a:pt x="24892" y="0"/>
                </a:lnTo>
                <a:close/>
              </a:path>
            </a:pathLst>
          </a:custGeom>
          <a:solidFill>
            <a:srgbClr val="F19C13"/>
          </a:solidFill>
        </p:spPr>
        <p:txBody>
          <a:bodyPr wrap="square" lIns="0" tIns="0" rIns="0" bIns="0" rtlCol="0"/>
          <a:lstStyle/>
          <a:p>
            <a:endParaRPr sz="3600">
              <a:solidFill>
                <a:prstClr val="black"/>
              </a:solidFill>
            </a:endParaRPr>
          </a:p>
        </p:txBody>
      </p:sp>
      <p:sp>
        <p:nvSpPr>
          <p:cNvPr id="21" name="object 21"/>
          <p:cNvSpPr/>
          <p:nvPr/>
        </p:nvSpPr>
        <p:spPr>
          <a:xfrm>
            <a:off x="11260834" y="6103621"/>
            <a:ext cx="594360" cy="521970"/>
          </a:xfrm>
          <a:custGeom>
            <a:avLst/>
            <a:gdLst/>
            <a:ahLst/>
            <a:cxnLst/>
            <a:rect l="l" t="t" r="r" b="b"/>
            <a:pathLst>
              <a:path w="297179" h="260985">
                <a:moveTo>
                  <a:pt x="156524" y="110271"/>
                </a:moveTo>
                <a:lnTo>
                  <a:pt x="131536" y="139127"/>
                </a:lnTo>
                <a:lnTo>
                  <a:pt x="271653" y="260476"/>
                </a:lnTo>
                <a:lnTo>
                  <a:pt x="296672" y="231647"/>
                </a:lnTo>
                <a:lnTo>
                  <a:pt x="156524" y="110271"/>
                </a:lnTo>
                <a:close/>
              </a:path>
              <a:path w="297179" h="260985">
                <a:moveTo>
                  <a:pt x="0" y="0"/>
                </a:moveTo>
                <a:lnTo>
                  <a:pt x="81661" y="196722"/>
                </a:lnTo>
                <a:lnTo>
                  <a:pt x="131536" y="139127"/>
                </a:lnTo>
                <a:lnTo>
                  <a:pt x="117094" y="126618"/>
                </a:lnTo>
                <a:lnTo>
                  <a:pt x="142112" y="97789"/>
                </a:lnTo>
                <a:lnTo>
                  <a:pt x="167333" y="97789"/>
                </a:lnTo>
                <a:lnTo>
                  <a:pt x="206375" y="52704"/>
                </a:lnTo>
                <a:lnTo>
                  <a:pt x="0" y="0"/>
                </a:lnTo>
                <a:close/>
              </a:path>
              <a:path w="297179" h="260985">
                <a:moveTo>
                  <a:pt x="142112" y="97789"/>
                </a:moveTo>
                <a:lnTo>
                  <a:pt x="117094" y="126618"/>
                </a:lnTo>
                <a:lnTo>
                  <a:pt x="131536" y="139127"/>
                </a:lnTo>
                <a:lnTo>
                  <a:pt x="156524" y="110271"/>
                </a:lnTo>
                <a:lnTo>
                  <a:pt x="142112" y="97789"/>
                </a:lnTo>
                <a:close/>
              </a:path>
              <a:path w="297179" h="260985">
                <a:moveTo>
                  <a:pt x="167333" y="97789"/>
                </a:moveTo>
                <a:lnTo>
                  <a:pt x="142112" y="97789"/>
                </a:lnTo>
                <a:lnTo>
                  <a:pt x="156524" y="110271"/>
                </a:lnTo>
                <a:lnTo>
                  <a:pt x="167333" y="97789"/>
                </a:lnTo>
                <a:close/>
              </a:path>
            </a:pathLst>
          </a:custGeom>
          <a:solidFill>
            <a:srgbClr val="0D80B8"/>
          </a:solidFill>
        </p:spPr>
        <p:txBody>
          <a:bodyPr wrap="square" lIns="0" tIns="0" rIns="0" bIns="0" rtlCol="0"/>
          <a:lstStyle/>
          <a:p>
            <a:endParaRPr sz="3600">
              <a:solidFill>
                <a:prstClr val="black"/>
              </a:solidFill>
            </a:endParaRPr>
          </a:p>
        </p:txBody>
      </p:sp>
      <p:sp>
        <p:nvSpPr>
          <p:cNvPr id="22" name="object 22"/>
          <p:cNvSpPr/>
          <p:nvPr/>
        </p:nvSpPr>
        <p:spPr>
          <a:xfrm>
            <a:off x="7197343" y="7539229"/>
            <a:ext cx="593090" cy="521970"/>
          </a:xfrm>
          <a:custGeom>
            <a:avLst/>
            <a:gdLst/>
            <a:ahLst/>
            <a:cxnLst/>
            <a:rect l="l" t="t" r="r" b="b"/>
            <a:pathLst>
              <a:path w="296545" h="260985">
                <a:moveTo>
                  <a:pt x="140121" y="110295"/>
                </a:moveTo>
                <a:lnTo>
                  <a:pt x="0" y="231660"/>
                </a:lnTo>
                <a:lnTo>
                  <a:pt x="24891" y="260464"/>
                </a:lnTo>
                <a:lnTo>
                  <a:pt x="165046" y="139104"/>
                </a:lnTo>
                <a:lnTo>
                  <a:pt x="140121" y="110295"/>
                </a:lnTo>
                <a:close/>
              </a:path>
              <a:path w="296545" h="260985">
                <a:moveTo>
                  <a:pt x="255949" y="97790"/>
                </a:moveTo>
                <a:lnTo>
                  <a:pt x="154558" y="97790"/>
                </a:lnTo>
                <a:lnTo>
                  <a:pt x="179450" y="126631"/>
                </a:lnTo>
                <a:lnTo>
                  <a:pt x="165046" y="139104"/>
                </a:lnTo>
                <a:lnTo>
                  <a:pt x="214883" y="196710"/>
                </a:lnTo>
                <a:lnTo>
                  <a:pt x="255949" y="97790"/>
                </a:lnTo>
                <a:close/>
              </a:path>
              <a:path w="296545" h="260985">
                <a:moveTo>
                  <a:pt x="154558" y="97790"/>
                </a:moveTo>
                <a:lnTo>
                  <a:pt x="140121" y="110295"/>
                </a:lnTo>
                <a:lnTo>
                  <a:pt x="165046" y="139104"/>
                </a:lnTo>
                <a:lnTo>
                  <a:pt x="179450" y="126631"/>
                </a:lnTo>
                <a:lnTo>
                  <a:pt x="154558" y="97790"/>
                </a:lnTo>
                <a:close/>
              </a:path>
              <a:path w="296545" h="260985">
                <a:moveTo>
                  <a:pt x="296544" y="0"/>
                </a:moveTo>
                <a:lnTo>
                  <a:pt x="90297" y="52705"/>
                </a:lnTo>
                <a:lnTo>
                  <a:pt x="140121" y="110295"/>
                </a:lnTo>
                <a:lnTo>
                  <a:pt x="154558" y="97790"/>
                </a:lnTo>
                <a:lnTo>
                  <a:pt x="255949" y="97790"/>
                </a:lnTo>
                <a:lnTo>
                  <a:pt x="296544" y="0"/>
                </a:lnTo>
                <a:close/>
              </a:path>
            </a:pathLst>
          </a:custGeom>
          <a:solidFill>
            <a:srgbClr val="095A82"/>
          </a:solidFill>
        </p:spPr>
        <p:txBody>
          <a:bodyPr wrap="square" lIns="0" tIns="0" rIns="0" bIns="0" rtlCol="0"/>
          <a:lstStyle/>
          <a:p>
            <a:endParaRPr sz="3600">
              <a:solidFill>
                <a:prstClr val="black"/>
              </a:solidFill>
            </a:endParaRPr>
          </a:p>
        </p:txBody>
      </p:sp>
      <p:sp>
        <p:nvSpPr>
          <p:cNvPr id="23" name="object 23"/>
          <p:cNvSpPr txBox="1"/>
          <p:nvPr/>
        </p:nvSpPr>
        <p:spPr>
          <a:xfrm>
            <a:off x="915823" y="3488945"/>
            <a:ext cx="5226050" cy="2612254"/>
          </a:xfrm>
          <a:prstGeom prst="rect">
            <a:avLst/>
          </a:prstGeom>
        </p:spPr>
        <p:txBody>
          <a:bodyPr vert="horz" wrap="square" lIns="0" tIns="26670" rIns="0" bIns="0" rtlCol="0">
            <a:spAutoFit/>
          </a:bodyPr>
          <a:lstStyle/>
          <a:p>
            <a:pPr marL="2755900">
              <a:spcBef>
                <a:spcPts val="210"/>
              </a:spcBef>
            </a:pPr>
            <a:r>
              <a:rPr sz="2800" b="1" dirty="0">
                <a:solidFill>
                  <a:srgbClr val="F19C13"/>
                </a:solidFill>
                <a:cs typeface="Calibri"/>
              </a:rPr>
              <a:t>SHARED</a:t>
            </a:r>
            <a:r>
              <a:rPr sz="2800" b="1" spc="-160" dirty="0">
                <a:solidFill>
                  <a:srgbClr val="F19C13"/>
                </a:solidFill>
                <a:cs typeface="Calibri"/>
              </a:rPr>
              <a:t> </a:t>
            </a:r>
            <a:r>
              <a:rPr sz="2800" b="1" dirty="0">
                <a:solidFill>
                  <a:srgbClr val="F19C13"/>
                </a:solidFill>
                <a:cs typeface="Calibri"/>
              </a:rPr>
              <a:t>LEDGER</a:t>
            </a:r>
            <a:endParaRPr sz="2800">
              <a:solidFill>
                <a:prstClr val="black"/>
              </a:solidFill>
              <a:cs typeface="Calibri"/>
            </a:endParaRPr>
          </a:p>
          <a:p>
            <a:pPr marL="25400" marR="10160" indent="1264920" algn="r"/>
            <a:r>
              <a:rPr sz="2800" dirty="0">
                <a:solidFill>
                  <a:srgbClr val="303C3E"/>
                </a:solidFill>
                <a:cs typeface="Calibri"/>
              </a:rPr>
              <a:t>A </a:t>
            </a:r>
            <a:r>
              <a:rPr sz="2800" spc="-20" dirty="0">
                <a:solidFill>
                  <a:srgbClr val="303C3E"/>
                </a:solidFill>
                <a:cs typeface="Calibri"/>
              </a:rPr>
              <a:t>data</a:t>
            </a:r>
            <a:r>
              <a:rPr sz="2800" spc="-80" dirty="0">
                <a:solidFill>
                  <a:srgbClr val="303C3E"/>
                </a:solidFill>
                <a:cs typeface="Calibri"/>
              </a:rPr>
              <a:t> </a:t>
            </a:r>
            <a:r>
              <a:rPr sz="2800" spc="-10" dirty="0">
                <a:solidFill>
                  <a:srgbClr val="303C3E"/>
                </a:solidFill>
                <a:cs typeface="Calibri"/>
              </a:rPr>
              <a:t>structure(Ledger)</a:t>
            </a:r>
            <a:r>
              <a:rPr sz="2800" spc="580" dirty="0">
                <a:solidFill>
                  <a:srgbClr val="303C3E"/>
                </a:solidFill>
                <a:cs typeface="Calibri"/>
              </a:rPr>
              <a:t> </a:t>
            </a:r>
            <a:r>
              <a:rPr sz="2800" dirty="0">
                <a:solidFill>
                  <a:srgbClr val="303C3E"/>
                </a:solidFill>
                <a:cs typeface="Calibri"/>
              </a:rPr>
              <a:t>is  </a:t>
            </a:r>
            <a:r>
              <a:rPr sz="2800" spc="-10" dirty="0">
                <a:solidFill>
                  <a:srgbClr val="303C3E"/>
                </a:solidFill>
                <a:cs typeface="Calibri"/>
              </a:rPr>
              <a:t>managed inside</a:t>
            </a:r>
            <a:r>
              <a:rPr sz="2800" spc="-40" dirty="0">
                <a:solidFill>
                  <a:srgbClr val="303C3E"/>
                </a:solidFill>
                <a:cs typeface="Calibri"/>
              </a:rPr>
              <a:t> </a:t>
            </a:r>
            <a:r>
              <a:rPr sz="2800" spc="-10" dirty="0">
                <a:solidFill>
                  <a:srgbClr val="303C3E"/>
                </a:solidFill>
                <a:cs typeface="Calibri"/>
              </a:rPr>
              <a:t>the</a:t>
            </a:r>
            <a:r>
              <a:rPr sz="2800" spc="-20" dirty="0">
                <a:solidFill>
                  <a:srgbClr val="303C3E"/>
                </a:solidFill>
                <a:cs typeface="Calibri"/>
              </a:rPr>
              <a:t> </a:t>
            </a:r>
            <a:r>
              <a:rPr sz="2800" spc="-10" dirty="0">
                <a:solidFill>
                  <a:srgbClr val="303C3E"/>
                </a:solidFill>
                <a:cs typeface="Calibri"/>
              </a:rPr>
              <a:t>node  application. </a:t>
            </a:r>
            <a:r>
              <a:rPr sz="2800" spc="-20" dirty="0">
                <a:solidFill>
                  <a:srgbClr val="303C3E"/>
                </a:solidFill>
                <a:cs typeface="Calibri"/>
              </a:rPr>
              <a:t>Contents</a:t>
            </a:r>
            <a:r>
              <a:rPr sz="2800" spc="30" dirty="0">
                <a:solidFill>
                  <a:srgbClr val="303C3E"/>
                </a:solidFill>
                <a:cs typeface="Calibri"/>
              </a:rPr>
              <a:t> </a:t>
            </a:r>
            <a:r>
              <a:rPr sz="2800" spc="-20" dirty="0">
                <a:solidFill>
                  <a:srgbClr val="303C3E"/>
                </a:solidFill>
                <a:cs typeface="Calibri"/>
              </a:rPr>
              <a:t>for</a:t>
            </a:r>
            <a:r>
              <a:rPr sz="2800" spc="-60" dirty="0">
                <a:solidFill>
                  <a:srgbClr val="303C3E"/>
                </a:solidFill>
                <a:cs typeface="Calibri"/>
              </a:rPr>
              <a:t> </a:t>
            </a:r>
            <a:r>
              <a:rPr sz="2800" spc="-10" dirty="0">
                <a:solidFill>
                  <a:srgbClr val="303C3E"/>
                </a:solidFill>
                <a:cs typeface="Calibri"/>
              </a:rPr>
              <a:t>the </a:t>
            </a:r>
            <a:r>
              <a:rPr sz="2800" dirty="0">
                <a:solidFill>
                  <a:srgbClr val="303C3E"/>
                </a:solidFill>
                <a:cs typeface="Calibri"/>
              </a:rPr>
              <a:t> </a:t>
            </a:r>
            <a:r>
              <a:rPr sz="2800" spc="-20" dirty="0">
                <a:solidFill>
                  <a:srgbClr val="303C3E"/>
                </a:solidFill>
                <a:cs typeface="Calibri"/>
              </a:rPr>
              <a:t>ecosystem </a:t>
            </a:r>
            <a:r>
              <a:rPr sz="2800" spc="-10" dirty="0">
                <a:solidFill>
                  <a:srgbClr val="303C3E"/>
                </a:solidFill>
                <a:cs typeface="Calibri"/>
              </a:rPr>
              <a:t>can be viewed,</a:t>
            </a:r>
            <a:r>
              <a:rPr sz="2800" spc="-90" dirty="0">
                <a:solidFill>
                  <a:srgbClr val="303C3E"/>
                </a:solidFill>
                <a:cs typeface="Calibri"/>
              </a:rPr>
              <a:t> </a:t>
            </a:r>
            <a:r>
              <a:rPr sz="2800" spc="-10" dirty="0">
                <a:solidFill>
                  <a:srgbClr val="303C3E"/>
                </a:solidFill>
                <a:cs typeface="Calibri"/>
              </a:rPr>
              <a:t>once</a:t>
            </a:r>
            <a:r>
              <a:rPr sz="2800" spc="-20" dirty="0">
                <a:solidFill>
                  <a:srgbClr val="303C3E"/>
                </a:solidFill>
                <a:cs typeface="Calibri"/>
              </a:rPr>
              <a:t> </a:t>
            </a:r>
            <a:r>
              <a:rPr sz="2800" dirty="0">
                <a:solidFill>
                  <a:srgbClr val="303C3E"/>
                </a:solidFill>
                <a:cs typeface="Calibri"/>
              </a:rPr>
              <a:t>the  </a:t>
            </a:r>
            <a:r>
              <a:rPr sz="2800" spc="-10" dirty="0">
                <a:solidFill>
                  <a:srgbClr val="303C3E"/>
                </a:solidFill>
                <a:cs typeface="Calibri"/>
              </a:rPr>
              <a:t>node application </a:t>
            </a:r>
            <a:r>
              <a:rPr sz="2800" dirty="0">
                <a:solidFill>
                  <a:srgbClr val="303C3E"/>
                </a:solidFill>
                <a:cs typeface="Calibri"/>
              </a:rPr>
              <a:t>is in </a:t>
            </a:r>
            <a:r>
              <a:rPr sz="2800" spc="-10" dirty="0">
                <a:solidFill>
                  <a:srgbClr val="303C3E"/>
                </a:solidFill>
                <a:cs typeface="Calibri"/>
              </a:rPr>
              <a:t>running </a:t>
            </a:r>
            <a:r>
              <a:rPr sz="2800" spc="-20" dirty="0">
                <a:solidFill>
                  <a:srgbClr val="303C3E"/>
                </a:solidFill>
                <a:cs typeface="Calibri"/>
              </a:rPr>
              <a:t>state</a:t>
            </a:r>
            <a:endParaRPr sz="2800">
              <a:solidFill>
                <a:prstClr val="black"/>
              </a:solidFill>
              <a:cs typeface="Calibri"/>
            </a:endParaRPr>
          </a:p>
        </p:txBody>
      </p:sp>
      <p:sp>
        <p:nvSpPr>
          <p:cNvPr id="24" name="object 24"/>
          <p:cNvSpPr txBox="1"/>
          <p:nvPr/>
        </p:nvSpPr>
        <p:spPr>
          <a:xfrm>
            <a:off x="11986259" y="5969509"/>
            <a:ext cx="4954270" cy="2180084"/>
          </a:xfrm>
          <a:prstGeom prst="rect">
            <a:avLst/>
          </a:prstGeom>
        </p:spPr>
        <p:txBody>
          <a:bodyPr vert="horz" wrap="square" lIns="0" tIns="25400" rIns="0" bIns="0" rtlCol="0">
            <a:spAutoFit/>
          </a:bodyPr>
          <a:lstStyle/>
          <a:p>
            <a:pPr marL="25400">
              <a:spcBef>
                <a:spcPts val="200"/>
              </a:spcBef>
            </a:pPr>
            <a:r>
              <a:rPr sz="2800" b="1" spc="-10" dirty="0">
                <a:solidFill>
                  <a:srgbClr val="0D80B8"/>
                </a:solidFill>
                <a:cs typeface="Calibri"/>
              </a:rPr>
              <a:t>CONSENSUS ALGORITHM</a:t>
            </a:r>
            <a:endParaRPr sz="2800">
              <a:solidFill>
                <a:prstClr val="black"/>
              </a:solidFill>
              <a:cs typeface="Calibri"/>
            </a:endParaRPr>
          </a:p>
          <a:p>
            <a:pPr marL="25400" marR="10160">
              <a:spcBef>
                <a:spcPts val="10"/>
              </a:spcBef>
            </a:pPr>
            <a:r>
              <a:rPr sz="2800" spc="-10" dirty="0">
                <a:solidFill>
                  <a:srgbClr val="464646"/>
                </a:solidFill>
                <a:cs typeface="Calibri"/>
              </a:rPr>
              <a:t>Implemented </a:t>
            </a:r>
            <a:r>
              <a:rPr sz="2800" dirty="0">
                <a:solidFill>
                  <a:srgbClr val="464646"/>
                </a:solidFill>
                <a:cs typeface="Calibri"/>
              </a:rPr>
              <a:t>as </a:t>
            </a:r>
            <a:r>
              <a:rPr sz="2800" spc="-10" dirty="0">
                <a:solidFill>
                  <a:srgbClr val="464646"/>
                </a:solidFill>
                <a:cs typeface="Calibri"/>
              </a:rPr>
              <a:t>part of the node  application. </a:t>
            </a:r>
            <a:r>
              <a:rPr sz="2800" spc="-20" dirty="0">
                <a:solidFill>
                  <a:srgbClr val="464646"/>
                </a:solidFill>
                <a:cs typeface="Calibri"/>
              </a:rPr>
              <a:t>Provides </a:t>
            </a:r>
            <a:r>
              <a:rPr sz="2800" spc="-10" dirty="0">
                <a:solidFill>
                  <a:srgbClr val="464646"/>
                </a:solidFill>
                <a:cs typeface="Calibri"/>
              </a:rPr>
              <a:t>the </a:t>
            </a:r>
            <a:r>
              <a:rPr sz="2800" dirty="0">
                <a:solidFill>
                  <a:srgbClr val="464646"/>
                </a:solidFill>
                <a:cs typeface="Calibri"/>
              </a:rPr>
              <a:t>rule </a:t>
            </a:r>
            <a:r>
              <a:rPr sz="2800" spc="-20" dirty="0">
                <a:solidFill>
                  <a:srgbClr val="464646"/>
                </a:solidFill>
                <a:cs typeface="Calibri"/>
              </a:rPr>
              <a:t>for  </a:t>
            </a:r>
            <a:r>
              <a:rPr sz="2800" spc="-10" dirty="0">
                <a:solidFill>
                  <a:srgbClr val="464646"/>
                </a:solidFill>
                <a:cs typeface="Calibri"/>
              </a:rPr>
              <a:t>how the </a:t>
            </a:r>
            <a:r>
              <a:rPr sz="2800" spc="-20" dirty="0">
                <a:solidFill>
                  <a:srgbClr val="464646"/>
                </a:solidFill>
                <a:cs typeface="Calibri"/>
              </a:rPr>
              <a:t>ecosystem </a:t>
            </a:r>
            <a:r>
              <a:rPr sz="2800" dirty="0">
                <a:solidFill>
                  <a:srgbClr val="464646"/>
                </a:solidFill>
                <a:cs typeface="Calibri"/>
              </a:rPr>
              <a:t>will </a:t>
            </a:r>
            <a:r>
              <a:rPr sz="2800" spc="-10" dirty="0">
                <a:solidFill>
                  <a:srgbClr val="464646"/>
                </a:solidFill>
                <a:cs typeface="Calibri"/>
              </a:rPr>
              <a:t>arrive </a:t>
            </a:r>
            <a:r>
              <a:rPr sz="2800" spc="-20" dirty="0">
                <a:solidFill>
                  <a:srgbClr val="464646"/>
                </a:solidFill>
                <a:cs typeface="Calibri"/>
              </a:rPr>
              <a:t>at </a:t>
            </a:r>
            <a:r>
              <a:rPr sz="2800" dirty="0">
                <a:solidFill>
                  <a:srgbClr val="464646"/>
                </a:solidFill>
                <a:cs typeface="Calibri"/>
              </a:rPr>
              <a:t>a  </a:t>
            </a:r>
            <a:r>
              <a:rPr sz="2800" spc="-10" dirty="0">
                <a:solidFill>
                  <a:srgbClr val="464646"/>
                </a:solidFill>
                <a:cs typeface="Calibri"/>
              </a:rPr>
              <a:t>single view of the</a:t>
            </a:r>
            <a:r>
              <a:rPr sz="2800" spc="10" dirty="0">
                <a:solidFill>
                  <a:srgbClr val="464646"/>
                </a:solidFill>
                <a:cs typeface="Calibri"/>
              </a:rPr>
              <a:t> </a:t>
            </a:r>
            <a:r>
              <a:rPr sz="2800" spc="-10" dirty="0">
                <a:solidFill>
                  <a:srgbClr val="464646"/>
                </a:solidFill>
                <a:cs typeface="Calibri"/>
              </a:rPr>
              <a:t>ledger</a:t>
            </a:r>
            <a:endParaRPr sz="2800">
              <a:solidFill>
                <a:prstClr val="black"/>
              </a:solidFill>
              <a:cs typeface="Calibri"/>
            </a:endParaRPr>
          </a:p>
        </p:txBody>
      </p:sp>
      <p:sp>
        <p:nvSpPr>
          <p:cNvPr id="25" name="object 25"/>
          <p:cNvSpPr txBox="1"/>
          <p:nvPr/>
        </p:nvSpPr>
        <p:spPr>
          <a:xfrm>
            <a:off x="10703559" y="1806019"/>
            <a:ext cx="6617970" cy="2955679"/>
          </a:xfrm>
          <a:prstGeom prst="rect">
            <a:avLst/>
          </a:prstGeom>
        </p:spPr>
        <p:txBody>
          <a:bodyPr vert="horz" wrap="square" lIns="0" tIns="111758" rIns="0" bIns="0" rtlCol="0">
            <a:spAutoFit/>
          </a:bodyPr>
          <a:lstStyle/>
          <a:p>
            <a:pPr marL="25400">
              <a:spcBef>
                <a:spcPts val="878"/>
              </a:spcBef>
            </a:pPr>
            <a:r>
              <a:rPr sz="2800" b="1" dirty="0">
                <a:solidFill>
                  <a:srgbClr val="9CB955"/>
                </a:solidFill>
                <a:cs typeface="Calibri"/>
              </a:rPr>
              <a:t>NODE</a:t>
            </a:r>
            <a:r>
              <a:rPr sz="2800" b="1" spc="-10" dirty="0">
                <a:solidFill>
                  <a:srgbClr val="9CB955"/>
                </a:solidFill>
                <a:cs typeface="Calibri"/>
              </a:rPr>
              <a:t> </a:t>
            </a:r>
            <a:r>
              <a:rPr sz="2800" b="1" spc="-30" dirty="0">
                <a:solidFill>
                  <a:srgbClr val="9CB955"/>
                </a:solidFill>
                <a:cs typeface="Calibri"/>
              </a:rPr>
              <a:t>APPLICATION</a:t>
            </a:r>
            <a:endParaRPr sz="2800">
              <a:solidFill>
                <a:prstClr val="black"/>
              </a:solidFill>
              <a:cs typeface="Calibri"/>
            </a:endParaRPr>
          </a:p>
          <a:p>
            <a:pPr marL="25400" marR="10160">
              <a:lnSpc>
                <a:spcPct val="110000"/>
              </a:lnSpc>
              <a:spcBef>
                <a:spcPts val="340"/>
              </a:spcBef>
            </a:pPr>
            <a:r>
              <a:rPr sz="2800" spc="-20" dirty="0">
                <a:solidFill>
                  <a:srgbClr val="464646"/>
                </a:solidFill>
                <a:cs typeface="Calibri"/>
              </a:rPr>
              <a:t>Each </a:t>
            </a:r>
            <a:r>
              <a:rPr sz="2800" spc="-10" dirty="0">
                <a:solidFill>
                  <a:srgbClr val="464646"/>
                </a:solidFill>
                <a:cs typeface="Calibri"/>
              </a:rPr>
              <a:t>Node </a:t>
            </a:r>
            <a:r>
              <a:rPr sz="2800" spc="-30" dirty="0">
                <a:solidFill>
                  <a:srgbClr val="464646"/>
                </a:solidFill>
                <a:cs typeface="Calibri"/>
              </a:rPr>
              <a:t>have </a:t>
            </a:r>
            <a:r>
              <a:rPr sz="2800" spc="-20" dirty="0">
                <a:solidFill>
                  <a:srgbClr val="464646"/>
                </a:solidFill>
                <a:cs typeface="Calibri"/>
              </a:rPr>
              <a:t>to </a:t>
            </a:r>
            <a:r>
              <a:rPr sz="2800" spc="-10" dirty="0">
                <a:solidFill>
                  <a:srgbClr val="464646"/>
                </a:solidFill>
                <a:cs typeface="Calibri"/>
              </a:rPr>
              <a:t>install and </a:t>
            </a:r>
            <a:r>
              <a:rPr sz="2800" dirty="0">
                <a:solidFill>
                  <a:srgbClr val="464646"/>
                </a:solidFill>
                <a:cs typeface="Calibri"/>
              </a:rPr>
              <a:t>run a </a:t>
            </a:r>
            <a:r>
              <a:rPr sz="2800" spc="-20" dirty="0">
                <a:solidFill>
                  <a:srgbClr val="464646"/>
                </a:solidFill>
                <a:cs typeface="Calibri"/>
              </a:rPr>
              <a:t>computer  </a:t>
            </a:r>
            <a:r>
              <a:rPr sz="2800" spc="-10" dirty="0">
                <a:solidFill>
                  <a:srgbClr val="464646"/>
                </a:solidFill>
                <a:cs typeface="Calibri"/>
              </a:rPr>
              <a:t>application definitive </a:t>
            </a:r>
            <a:r>
              <a:rPr sz="2800" spc="-20" dirty="0">
                <a:solidFill>
                  <a:srgbClr val="464646"/>
                </a:solidFill>
                <a:cs typeface="Calibri"/>
              </a:rPr>
              <a:t>to </a:t>
            </a:r>
            <a:r>
              <a:rPr sz="2800" spc="-10" dirty="0">
                <a:solidFill>
                  <a:srgbClr val="464646"/>
                </a:solidFill>
                <a:cs typeface="Calibri"/>
              </a:rPr>
              <a:t>the </a:t>
            </a:r>
            <a:r>
              <a:rPr sz="2800" spc="-20" dirty="0">
                <a:solidFill>
                  <a:srgbClr val="464646"/>
                </a:solidFill>
                <a:cs typeface="Calibri"/>
              </a:rPr>
              <a:t>ecosystem </a:t>
            </a:r>
            <a:r>
              <a:rPr sz="2800" spc="-10" dirty="0">
                <a:solidFill>
                  <a:srgbClr val="464646"/>
                </a:solidFill>
                <a:cs typeface="Calibri"/>
              </a:rPr>
              <a:t>they  </a:t>
            </a:r>
            <a:r>
              <a:rPr sz="2800" dirty="0">
                <a:solidFill>
                  <a:srgbClr val="464646"/>
                </a:solidFill>
                <a:cs typeface="Calibri"/>
              </a:rPr>
              <a:t>wish </a:t>
            </a:r>
            <a:r>
              <a:rPr sz="2800" spc="-20" dirty="0">
                <a:solidFill>
                  <a:srgbClr val="464646"/>
                </a:solidFill>
                <a:cs typeface="Calibri"/>
              </a:rPr>
              <a:t>to </a:t>
            </a:r>
            <a:r>
              <a:rPr sz="2800" spc="-10" dirty="0">
                <a:solidFill>
                  <a:srgbClr val="464646"/>
                </a:solidFill>
                <a:cs typeface="Calibri"/>
              </a:rPr>
              <a:t>participate</a:t>
            </a:r>
            <a:r>
              <a:rPr sz="2800" spc="10" dirty="0">
                <a:solidFill>
                  <a:srgbClr val="464646"/>
                </a:solidFill>
                <a:cs typeface="Calibri"/>
              </a:rPr>
              <a:t> </a:t>
            </a:r>
            <a:r>
              <a:rPr sz="2800" dirty="0">
                <a:solidFill>
                  <a:srgbClr val="464646"/>
                </a:solidFill>
                <a:cs typeface="Calibri"/>
              </a:rPr>
              <a:t>in.</a:t>
            </a:r>
            <a:endParaRPr sz="2800">
              <a:solidFill>
                <a:prstClr val="black"/>
              </a:solidFill>
              <a:cs typeface="Calibri"/>
            </a:endParaRPr>
          </a:p>
          <a:p>
            <a:pPr marL="25400">
              <a:spcBef>
                <a:spcPts val="670"/>
              </a:spcBef>
            </a:pPr>
            <a:r>
              <a:rPr sz="2800" b="1" spc="-10" dirty="0">
                <a:solidFill>
                  <a:srgbClr val="2F2F2F"/>
                </a:solidFill>
                <a:cs typeface="Calibri"/>
              </a:rPr>
              <a:t>Example</a:t>
            </a:r>
            <a:r>
              <a:rPr sz="2800" spc="-10" dirty="0">
                <a:solidFill>
                  <a:srgbClr val="464646"/>
                </a:solidFill>
                <a:cs typeface="Calibri"/>
              </a:rPr>
              <a:t>- In </a:t>
            </a:r>
            <a:r>
              <a:rPr sz="2800" spc="-20" dirty="0">
                <a:solidFill>
                  <a:srgbClr val="464646"/>
                </a:solidFill>
                <a:cs typeface="Calibri"/>
              </a:rPr>
              <a:t>bitcoin ecosystem,</a:t>
            </a:r>
            <a:r>
              <a:rPr sz="2800" spc="-90" dirty="0">
                <a:solidFill>
                  <a:srgbClr val="464646"/>
                </a:solidFill>
                <a:cs typeface="Calibri"/>
              </a:rPr>
              <a:t> </a:t>
            </a:r>
            <a:r>
              <a:rPr sz="2800" spc="-10" dirty="0">
                <a:solidFill>
                  <a:srgbClr val="464646"/>
                </a:solidFill>
                <a:cs typeface="Calibri"/>
              </a:rPr>
              <a:t>each</a:t>
            </a:r>
            <a:endParaRPr sz="2800">
              <a:solidFill>
                <a:prstClr val="black"/>
              </a:solidFill>
              <a:cs typeface="Calibri"/>
            </a:endParaRPr>
          </a:p>
          <a:p>
            <a:pPr marL="25400"/>
            <a:r>
              <a:rPr sz="2800" spc="-20" dirty="0">
                <a:solidFill>
                  <a:srgbClr val="464646"/>
                </a:solidFill>
                <a:cs typeface="Calibri"/>
              </a:rPr>
              <a:t>computer must </a:t>
            </a:r>
            <a:r>
              <a:rPr sz="2800" spc="-10" dirty="0">
                <a:solidFill>
                  <a:srgbClr val="464646"/>
                </a:solidFill>
                <a:cs typeface="Calibri"/>
              </a:rPr>
              <a:t>be running the </a:t>
            </a:r>
            <a:r>
              <a:rPr sz="2800" spc="-20" dirty="0">
                <a:solidFill>
                  <a:srgbClr val="464646"/>
                </a:solidFill>
                <a:cs typeface="Calibri"/>
              </a:rPr>
              <a:t>bitcoin</a:t>
            </a:r>
            <a:r>
              <a:rPr sz="2800" spc="130" dirty="0">
                <a:solidFill>
                  <a:srgbClr val="464646"/>
                </a:solidFill>
                <a:cs typeface="Calibri"/>
              </a:rPr>
              <a:t> </a:t>
            </a:r>
            <a:r>
              <a:rPr sz="2800" spc="-10" dirty="0">
                <a:solidFill>
                  <a:srgbClr val="464646"/>
                </a:solidFill>
                <a:cs typeface="Calibri"/>
              </a:rPr>
              <a:t>wallet</a:t>
            </a:r>
            <a:endParaRPr sz="2800">
              <a:solidFill>
                <a:prstClr val="black"/>
              </a:solidFill>
              <a:cs typeface="Calibri"/>
            </a:endParaRPr>
          </a:p>
        </p:txBody>
      </p:sp>
      <p:sp>
        <p:nvSpPr>
          <p:cNvPr id="26" name="object 26"/>
          <p:cNvSpPr txBox="1"/>
          <p:nvPr/>
        </p:nvSpPr>
        <p:spPr>
          <a:xfrm>
            <a:off x="1388262" y="7137907"/>
            <a:ext cx="5651500" cy="2180084"/>
          </a:xfrm>
          <a:prstGeom prst="rect">
            <a:avLst/>
          </a:prstGeom>
        </p:spPr>
        <p:txBody>
          <a:bodyPr vert="horz" wrap="square" lIns="0" tIns="25400" rIns="0" bIns="0" rtlCol="0">
            <a:spAutoFit/>
          </a:bodyPr>
          <a:lstStyle/>
          <a:p>
            <a:pPr marL="2838450">
              <a:spcBef>
                <a:spcPts val="200"/>
              </a:spcBef>
            </a:pPr>
            <a:r>
              <a:rPr sz="2800" b="1" spc="-20" dirty="0">
                <a:solidFill>
                  <a:srgbClr val="095A82"/>
                </a:solidFill>
                <a:cs typeface="Calibri"/>
              </a:rPr>
              <a:t>VIRTUAL</a:t>
            </a:r>
            <a:r>
              <a:rPr sz="2800" b="1" spc="-190" dirty="0">
                <a:solidFill>
                  <a:srgbClr val="095A82"/>
                </a:solidFill>
                <a:cs typeface="Calibri"/>
              </a:rPr>
              <a:t> </a:t>
            </a:r>
            <a:r>
              <a:rPr sz="2800" b="1" spc="-10" dirty="0">
                <a:solidFill>
                  <a:srgbClr val="095A82"/>
                </a:solidFill>
                <a:cs typeface="Calibri"/>
              </a:rPr>
              <a:t>MACHINE</a:t>
            </a:r>
            <a:endParaRPr sz="2800">
              <a:solidFill>
                <a:prstClr val="black"/>
              </a:solidFill>
              <a:cs typeface="Calibri"/>
            </a:endParaRPr>
          </a:p>
          <a:p>
            <a:pPr marL="25400" marR="10160" indent="157480" algn="r">
              <a:spcBef>
                <a:spcPts val="10"/>
              </a:spcBef>
            </a:pPr>
            <a:r>
              <a:rPr sz="2800" dirty="0">
                <a:solidFill>
                  <a:srgbClr val="464646"/>
                </a:solidFill>
                <a:cs typeface="Calibri"/>
              </a:rPr>
              <a:t>An </a:t>
            </a:r>
            <a:r>
              <a:rPr sz="2800" spc="-10" dirty="0">
                <a:solidFill>
                  <a:srgbClr val="464646"/>
                </a:solidFill>
                <a:cs typeface="Calibri"/>
              </a:rPr>
              <a:t>abstraction </a:t>
            </a:r>
            <a:r>
              <a:rPr sz="2800" dirty="0">
                <a:solidFill>
                  <a:srgbClr val="464646"/>
                </a:solidFill>
                <a:cs typeface="Calibri"/>
              </a:rPr>
              <a:t>of a</a:t>
            </a:r>
            <a:r>
              <a:rPr sz="2800" spc="-100" dirty="0">
                <a:solidFill>
                  <a:srgbClr val="464646"/>
                </a:solidFill>
                <a:cs typeface="Calibri"/>
              </a:rPr>
              <a:t> </a:t>
            </a:r>
            <a:r>
              <a:rPr sz="2800" spc="-10" dirty="0">
                <a:solidFill>
                  <a:srgbClr val="464646"/>
                </a:solidFill>
                <a:cs typeface="Calibri"/>
              </a:rPr>
              <a:t>machine </a:t>
            </a:r>
            <a:r>
              <a:rPr sz="2800" spc="-20" dirty="0">
                <a:solidFill>
                  <a:srgbClr val="464646"/>
                </a:solidFill>
                <a:cs typeface="Calibri"/>
              </a:rPr>
              <a:t>operated </a:t>
            </a:r>
            <a:r>
              <a:rPr sz="2800" dirty="0">
                <a:solidFill>
                  <a:srgbClr val="464646"/>
                </a:solidFill>
                <a:cs typeface="Calibri"/>
              </a:rPr>
              <a:t> with </a:t>
            </a:r>
            <a:r>
              <a:rPr sz="2800" spc="-10" dirty="0">
                <a:solidFill>
                  <a:srgbClr val="464646"/>
                </a:solidFill>
                <a:cs typeface="Calibri"/>
              </a:rPr>
              <a:t>instructions and</a:t>
            </a:r>
            <a:r>
              <a:rPr sz="2800" spc="580" dirty="0">
                <a:solidFill>
                  <a:srgbClr val="464646"/>
                </a:solidFill>
                <a:cs typeface="Calibri"/>
              </a:rPr>
              <a:t> </a:t>
            </a:r>
            <a:r>
              <a:rPr sz="2800" spc="-10" dirty="0">
                <a:solidFill>
                  <a:srgbClr val="464646"/>
                </a:solidFill>
                <a:cs typeface="Calibri"/>
              </a:rPr>
              <a:t>Implemented </a:t>
            </a:r>
            <a:r>
              <a:rPr sz="2800" dirty="0">
                <a:solidFill>
                  <a:srgbClr val="464646"/>
                </a:solidFill>
                <a:cs typeface="Calibri"/>
              </a:rPr>
              <a:t>as  </a:t>
            </a:r>
            <a:r>
              <a:rPr sz="2800" spc="-10" dirty="0">
                <a:solidFill>
                  <a:srgbClr val="464646"/>
                </a:solidFill>
                <a:cs typeface="Calibri"/>
              </a:rPr>
              <a:t>part of the node application</a:t>
            </a:r>
            <a:r>
              <a:rPr sz="2800" spc="30" dirty="0">
                <a:solidFill>
                  <a:srgbClr val="464646"/>
                </a:solidFill>
                <a:cs typeface="Calibri"/>
              </a:rPr>
              <a:t> </a:t>
            </a:r>
            <a:r>
              <a:rPr sz="2800" spc="-10" dirty="0">
                <a:solidFill>
                  <a:srgbClr val="464646"/>
                </a:solidFill>
                <a:cs typeface="Calibri"/>
              </a:rPr>
              <a:t>that</a:t>
            </a:r>
            <a:r>
              <a:rPr sz="2800" spc="30" dirty="0">
                <a:solidFill>
                  <a:srgbClr val="464646"/>
                </a:solidFill>
                <a:cs typeface="Calibri"/>
              </a:rPr>
              <a:t> </a:t>
            </a:r>
            <a:r>
              <a:rPr sz="2800" spc="-10" dirty="0">
                <a:solidFill>
                  <a:srgbClr val="464646"/>
                </a:solidFill>
                <a:cs typeface="Calibri"/>
              </a:rPr>
              <a:t>every </a:t>
            </a:r>
            <a:r>
              <a:rPr sz="2800" dirty="0">
                <a:solidFill>
                  <a:srgbClr val="464646"/>
                </a:solidFill>
                <a:cs typeface="Calibri"/>
              </a:rPr>
              <a:t> </a:t>
            </a:r>
            <a:r>
              <a:rPr sz="2800" spc="-10" dirty="0">
                <a:solidFill>
                  <a:srgbClr val="464646"/>
                </a:solidFill>
                <a:cs typeface="Calibri"/>
              </a:rPr>
              <a:t>participant </a:t>
            </a:r>
            <a:r>
              <a:rPr sz="2800" dirty="0">
                <a:solidFill>
                  <a:srgbClr val="464646"/>
                </a:solidFill>
                <a:cs typeface="Calibri"/>
              </a:rPr>
              <a:t>in </a:t>
            </a:r>
            <a:r>
              <a:rPr sz="2800" spc="-10" dirty="0">
                <a:solidFill>
                  <a:srgbClr val="464646"/>
                </a:solidFill>
                <a:cs typeface="Calibri"/>
              </a:rPr>
              <a:t>the </a:t>
            </a:r>
            <a:r>
              <a:rPr sz="2800" spc="-20" dirty="0">
                <a:solidFill>
                  <a:srgbClr val="464646"/>
                </a:solidFill>
                <a:cs typeface="Calibri"/>
              </a:rPr>
              <a:t>ecosystem </a:t>
            </a:r>
            <a:r>
              <a:rPr sz="2800" spc="-10" dirty="0">
                <a:solidFill>
                  <a:srgbClr val="464646"/>
                </a:solidFill>
                <a:cs typeface="Calibri"/>
              </a:rPr>
              <a:t>runs</a:t>
            </a:r>
            <a:endParaRPr sz="2800">
              <a:solidFill>
                <a:prstClr val="black"/>
              </a:solidFill>
              <a:cs typeface="Calibri"/>
            </a:endParaRPr>
          </a:p>
        </p:txBody>
      </p:sp>
    </p:spTree>
    <p:extLst>
      <p:ext uri="{BB962C8B-B14F-4D97-AF65-F5344CB8AC3E}">
        <p14:creationId xmlns:p14="http://schemas.microsoft.com/office/powerpoint/2010/main" val="346673992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a:latin typeface="Calibri"/>
                <a:ea typeface="+mj-ea"/>
                <a:cs typeface="Calibri"/>
              </a:rPr>
              <a:t>Blockchain Platforms</a:t>
            </a:r>
            <a:endParaRPr sz="7200" b="1" spc="-5" dirty="0">
              <a:latin typeface="Calibri"/>
              <a:ea typeface="+mj-ea"/>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966432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911352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How has </a:t>
            </a:r>
            <a:r>
              <a:rPr sz="5600" spc="-20" dirty="0">
                <a:solidFill>
                  <a:srgbClr val="095A82"/>
                </a:solidFill>
              </a:rPr>
              <a:t>Money</a:t>
            </a:r>
            <a:r>
              <a:rPr sz="5600" spc="10" dirty="0">
                <a:solidFill>
                  <a:srgbClr val="095A82"/>
                </a:solidFill>
              </a:rPr>
              <a:t> </a:t>
            </a:r>
            <a:r>
              <a:rPr sz="5600" spc="-20" dirty="0">
                <a:solidFill>
                  <a:srgbClr val="095A82"/>
                </a:solidFill>
              </a:rPr>
              <a:t>Transformed?</a:t>
            </a:r>
            <a:endParaRPr sz="5600" dirty="0"/>
          </a:p>
        </p:txBody>
      </p:sp>
      <p:sp>
        <p:nvSpPr>
          <p:cNvPr id="6" name="object 6"/>
          <p:cNvSpPr/>
          <p:nvPr/>
        </p:nvSpPr>
        <p:spPr>
          <a:xfrm>
            <a:off x="2898648" y="1520952"/>
            <a:ext cx="12490704" cy="833323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7"/>
          <p:cNvSpPr/>
          <p:nvPr/>
        </p:nvSpPr>
        <p:spPr>
          <a:xfrm>
            <a:off x="5779008" y="9201910"/>
            <a:ext cx="1219200" cy="241300"/>
          </a:xfrm>
          <a:custGeom>
            <a:avLst/>
            <a:gdLst/>
            <a:ahLst/>
            <a:cxnLst/>
            <a:rect l="l" t="t" r="r" b="b"/>
            <a:pathLst>
              <a:path w="609600" h="120650">
                <a:moveTo>
                  <a:pt x="589533" y="0"/>
                </a:moveTo>
                <a:lnTo>
                  <a:pt x="20065" y="0"/>
                </a:lnTo>
                <a:lnTo>
                  <a:pt x="12269" y="1576"/>
                </a:lnTo>
                <a:lnTo>
                  <a:pt x="5889" y="5875"/>
                </a:lnTo>
                <a:lnTo>
                  <a:pt x="1581" y="12253"/>
                </a:lnTo>
                <a:lnTo>
                  <a:pt x="0" y="20066"/>
                </a:lnTo>
                <a:lnTo>
                  <a:pt x="0" y="100330"/>
                </a:lnTo>
                <a:lnTo>
                  <a:pt x="1581" y="108142"/>
                </a:lnTo>
                <a:lnTo>
                  <a:pt x="5889" y="114520"/>
                </a:lnTo>
                <a:lnTo>
                  <a:pt x="12269" y="118819"/>
                </a:lnTo>
                <a:lnTo>
                  <a:pt x="20065" y="120396"/>
                </a:lnTo>
                <a:lnTo>
                  <a:pt x="589533" y="120396"/>
                </a:lnTo>
                <a:lnTo>
                  <a:pt x="597330" y="118819"/>
                </a:lnTo>
                <a:lnTo>
                  <a:pt x="603710" y="114520"/>
                </a:lnTo>
                <a:lnTo>
                  <a:pt x="608018" y="108142"/>
                </a:lnTo>
                <a:lnTo>
                  <a:pt x="609599" y="100330"/>
                </a:lnTo>
                <a:lnTo>
                  <a:pt x="609599" y="20066"/>
                </a:lnTo>
                <a:lnTo>
                  <a:pt x="608018" y="12253"/>
                </a:lnTo>
                <a:lnTo>
                  <a:pt x="603710" y="5875"/>
                </a:lnTo>
                <a:lnTo>
                  <a:pt x="597330" y="1576"/>
                </a:lnTo>
                <a:lnTo>
                  <a:pt x="589533" y="0"/>
                </a:lnTo>
                <a:close/>
              </a:path>
            </a:pathLst>
          </a:custGeom>
          <a:solidFill>
            <a:srgbClr val="F9A125"/>
          </a:solidFill>
        </p:spPr>
        <p:txBody>
          <a:bodyPr wrap="square" lIns="0" tIns="0" rIns="0" bIns="0" rtlCol="0"/>
          <a:lstStyle/>
          <a:p>
            <a:endParaRPr sz="3600">
              <a:solidFill>
                <a:prstClr val="black"/>
              </a:solidFill>
            </a:endParaRPr>
          </a:p>
        </p:txBody>
      </p:sp>
      <p:sp>
        <p:nvSpPr>
          <p:cNvPr id="8" name="object 8"/>
          <p:cNvSpPr txBox="1"/>
          <p:nvPr/>
        </p:nvSpPr>
        <p:spPr>
          <a:xfrm>
            <a:off x="5829808" y="9160053"/>
            <a:ext cx="1104900" cy="271869"/>
          </a:xfrm>
          <a:prstGeom prst="rect">
            <a:avLst/>
          </a:prstGeom>
        </p:spPr>
        <p:txBody>
          <a:bodyPr vert="horz" wrap="square" lIns="0" tIns="25400" rIns="0" bIns="0" rtlCol="0">
            <a:spAutoFit/>
          </a:bodyPr>
          <a:lstStyle/>
          <a:p>
            <a:pPr marL="25400">
              <a:spcBef>
                <a:spcPts val="200"/>
              </a:spcBef>
            </a:pPr>
            <a:r>
              <a:rPr sz="1600" b="1" spc="-10" dirty="0">
                <a:solidFill>
                  <a:srgbClr val="FFFFFF"/>
                </a:solidFill>
                <a:cs typeface="Calibri"/>
              </a:rPr>
              <a:t>GOLD</a:t>
            </a:r>
            <a:r>
              <a:rPr sz="1600" b="1" spc="-110" dirty="0">
                <a:solidFill>
                  <a:srgbClr val="FFFFFF"/>
                </a:solidFill>
                <a:cs typeface="Calibri"/>
              </a:rPr>
              <a:t> </a:t>
            </a:r>
            <a:r>
              <a:rPr sz="1600" b="1" spc="-10" dirty="0">
                <a:solidFill>
                  <a:srgbClr val="FFFFFF"/>
                </a:solidFill>
                <a:cs typeface="Calibri"/>
              </a:rPr>
              <a:t>COINS</a:t>
            </a:r>
            <a:endParaRPr sz="1600">
              <a:solidFill>
                <a:prstClr val="black"/>
              </a:solidFill>
              <a:cs typeface="Calibri"/>
            </a:endParaRPr>
          </a:p>
        </p:txBody>
      </p:sp>
    </p:spTree>
    <p:extLst>
      <p:ext uri="{BB962C8B-B14F-4D97-AF65-F5344CB8AC3E}">
        <p14:creationId xmlns:p14="http://schemas.microsoft.com/office/powerpoint/2010/main" val="33991818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67232" y="703325"/>
            <a:ext cx="11664315" cy="879475"/>
          </a:xfrm>
          <a:prstGeom prst="rect">
            <a:avLst/>
          </a:prstGeom>
        </p:spPr>
        <p:txBody>
          <a:bodyPr vert="horz" wrap="square" lIns="0" tIns="12700" rIns="0" bIns="0" rtlCol="0">
            <a:spAutoFit/>
          </a:bodyPr>
          <a:lstStyle/>
          <a:p>
            <a:pPr marL="12700">
              <a:lnSpc>
                <a:spcPct val="100000"/>
              </a:lnSpc>
              <a:spcBef>
                <a:spcPts val="100"/>
              </a:spcBef>
            </a:pPr>
            <a:r>
              <a:rPr sz="5600" spc="-5" dirty="0">
                <a:solidFill>
                  <a:srgbClr val="095A82"/>
                </a:solidFill>
              </a:rPr>
              <a:t>Platforms </a:t>
            </a:r>
            <a:r>
              <a:rPr sz="5600" dirty="0">
                <a:solidFill>
                  <a:srgbClr val="095A82"/>
                </a:solidFill>
              </a:rPr>
              <a:t>For </a:t>
            </a:r>
            <a:r>
              <a:rPr sz="5600" spc="-5" dirty="0">
                <a:solidFill>
                  <a:srgbClr val="095A82"/>
                </a:solidFill>
              </a:rPr>
              <a:t>Implementing</a:t>
            </a:r>
            <a:r>
              <a:rPr sz="5600" spc="-80" dirty="0">
                <a:solidFill>
                  <a:srgbClr val="095A82"/>
                </a:solidFill>
              </a:rPr>
              <a:t> </a:t>
            </a:r>
            <a:r>
              <a:rPr sz="5600" dirty="0">
                <a:solidFill>
                  <a:srgbClr val="095A82"/>
                </a:solidFill>
              </a:rPr>
              <a:t>Blockchain</a:t>
            </a:r>
            <a:endParaRPr sz="5600"/>
          </a:p>
        </p:txBody>
      </p:sp>
      <p:sp>
        <p:nvSpPr>
          <p:cNvPr id="6" name="object 6"/>
          <p:cNvSpPr/>
          <p:nvPr/>
        </p:nvSpPr>
        <p:spPr>
          <a:xfrm>
            <a:off x="934211" y="2279904"/>
            <a:ext cx="1117091" cy="1115568"/>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191511" y="1938527"/>
            <a:ext cx="6896100" cy="203911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187701" y="1934717"/>
            <a:ext cx="6765290" cy="1908175"/>
          </a:xfrm>
          <a:custGeom>
            <a:avLst/>
            <a:gdLst/>
            <a:ahLst/>
            <a:cxnLst/>
            <a:rect l="l" t="t" r="r" b="b"/>
            <a:pathLst>
              <a:path w="6765290" h="1908175">
                <a:moveTo>
                  <a:pt x="6447028" y="0"/>
                </a:moveTo>
                <a:lnTo>
                  <a:pt x="318008" y="0"/>
                </a:lnTo>
                <a:lnTo>
                  <a:pt x="271012" y="3447"/>
                </a:lnTo>
                <a:lnTo>
                  <a:pt x="226159" y="13463"/>
                </a:lnTo>
                <a:lnTo>
                  <a:pt x="183939" y="29554"/>
                </a:lnTo>
                <a:lnTo>
                  <a:pt x="144844" y="51230"/>
                </a:lnTo>
                <a:lnTo>
                  <a:pt x="109367" y="77998"/>
                </a:lnTo>
                <a:lnTo>
                  <a:pt x="77998" y="109367"/>
                </a:lnTo>
                <a:lnTo>
                  <a:pt x="51230" y="144844"/>
                </a:lnTo>
                <a:lnTo>
                  <a:pt x="29554" y="183939"/>
                </a:lnTo>
                <a:lnTo>
                  <a:pt x="13463" y="226159"/>
                </a:lnTo>
                <a:lnTo>
                  <a:pt x="3447" y="271012"/>
                </a:lnTo>
                <a:lnTo>
                  <a:pt x="0" y="318007"/>
                </a:lnTo>
                <a:lnTo>
                  <a:pt x="0" y="1590039"/>
                </a:lnTo>
                <a:lnTo>
                  <a:pt x="3447" y="1637035"/>
                </a:lnTo>
                <a:lnTo>
                  <a:pt x="13463" y="1681888"/>
                </a:lnTo>
                <a:lnTo>
                  <a:pt x="29554" y="1724108"/>
                </a:lnTo>
                <a:lnTo>
                  <a:pt x="51230" y="1763203"/>
                </a:lnTo>
                <a:lnTo>
                  <a:pt x="77998" y="1798680"/>
                </a:lnTo>
                <a:lnTo>
                  <a:pt x="109367" y="1830049"/>
                </a:lnTo>
                <a:lnTo>
                  <a:pt x="144844" y="1856817"/>
                </a:lnTo>
                <a:lnTo>
                  <a:pt x="183939" y="1878493"/>
                </a:lnTo>
                <a:lnTo>
                  <a:pt x="226159" y="1894584"/>
                </a:lnTo>
                <a:lnTo>
                  <a:pt x="271012" y="1904600"/>
                </a:lnTo>
                <a:lnTo>
                  <a:pt x="318008" y="1908047"/>
                </a:lnTo>
                <a:lnTo>
                  <a:pt x="6447028" y="1908047"/>
                </a:lnTo>
                <a:lnTo>
                  <a:pt x="6494023" y="1904600"/>
                </a:lnTo>
                <a:lnTo>
                  <a:pt x="6538876" y="1894584"/>
                </a:lnTo>
                <a:lnTo>
                  <a:pt x="6581096" y="1878493"/>
                </a:lnTo>
                <a:lnTo>
                  <a:pt x="6620191" y="1856817"/>
                </a:lnTo>
                <a:lnTo>
                  <a:pt x="6655668" y="1830049"/>
                </a:lnTo>
                <a:lnTo>
                  <a:pt x="6687037" y="1798680"/>
                </a:lnTo>
                <a:lnTo>
                  <a:pt x="6713805" y="1763203"/>
                </a:lnTo>
                <a:lnTo>
                  <a:pt x="6735481" y="1724108"/>
                </a:lnTo>
                <a:lnTo>
                  <a:pt x="6751572" y="1681888"/>
                </a:lnTo>
                <a:lnTo>
                  <a:pt x="6761588" y="1637035"/>
                </a:lnTo>
                <a:lnTo>
                  <a:pt x="6765036" y="1590039"/>
                </a:lnTo>
                <a:lnTo>
                  <a:pt x="6765036" y="318007"/>
                </a:lnTo>
                <a:lnTo>
                  <a:pt x="6761588" y="271012"/>
                </a:lnTo>
                <a:lnTo>
                  <a:pt x="6751572" y="226159"/>
                </a:lnTo>
                <a:lnTo>
                  <a:pt x="6735481" y="183939"/>
                </a:lnTo>
                <a:lnTo>
                  <a:pt x="6713805" y="144844"/>
                </a:lnTo>
                <a:lnTo>
                  <a:pt x="6687037" y="109367"/>
                </a:lnTo>
                <a:lnTo>
                  <a:pt x="6655668" y="77998"/>
                </a:lnTo>
                <a:lnTo>
                  <a:pt x="6620191" y="51230"/>
                </a:lnTo>
                <a:lnTo>
                  <a:pt x="6581096" y="29554"/>
                </a:lnTo>
                <a:lnTo>
                  <a:pt x="6538876" y="13463"/>
                </a:lnTo>
                <a:lnTo>
                  <a:pt x="6494023" y="3447"/>
                </a:lnTo>
                <a:lnTo>
                  <a:pt x="6447028" y="0"/>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p:nvPr/>
        </p:nvSpPr>
        <p:spPr>
          <a:xfrm>
            <a:off x="2187701" y="1934717"/>
            <a:ext cx="6765290" cy="1908175"/>
          </a:xfrm>
          <a:custGeom>
            <a:avLst/>
            <a:gdLst/>
            <a:ahLst/>
            <a:cxnLst/>
            <a:rect l="l" t="t" r="r" b="b"/>
            <a:pathLst>
              <a:path w="6765290" h="1908175">
                <a:moveTo>
                  <a:pt x="0" y="318007"/>
                </a:moveTo>
                <a:lnTo>
                  <a:pt x="3447" y="271012"/>
                </a:lnTo>
                <a:lnTo>
                  <a:pt x="13463" y="226159"/>
                </a:lnTo>
                <a:lnTo>
                  <a:pt x="29554" y="183939"/>
                </a:lnTo>
                <a:lnTo>
                  <a:pt x="51230" y="144844"/>
                </a:lnTo>
                <a:lnTo>
                  <a:pt x="77998" y="109367"/>
                </a:lnTo>
                <a:lnTo>
                  <a:pt x="109367" y="77998"/>
                </a:lnTo>
                <a:lnTo>
                  <a:pt x="144844" y="51230"/>
                </a:lnTo>
                <a:lnTo>
                  <a:pt x="183939" y="29554"/>
                </a:lnTo>
                <a:lnTo>
                  <a:pt x="226159" y="13463"/>
                </a:lnTo>
                <a:lnTo>
                  <a:pt x="271012" y="3447"/>
                </a:lnTo>
                <a:lnTo>
                  <a:pt x="318008" y="0"/>
                </a:lnTo>
                <a:lnTo>
                  <a:pt x="6447028" y="0"/>
                </a:lnTo>
                <a:lnTo>
                  <a:pt x="6494023" y="3447"/>
                </a:lnTo>
                <a:lnTo>
                  <a:pt x="6538876" y="13463"/>
                </a:lnTo>
                <a:lnTo>
                  <a:pt x="6581096" y="29554"/>
                </a:lnTo>
                <a:lnTo>
                  <a:pt x="6620191" y="51230"/>
                </a:lnTo>
                <a:lnTo>
                  <a:pt x="6655668" y="77998"/>
                </a:lnTo>
                <a:lnTo>
                  <a:pt x="6687037" y="109367"/>
                </a:lnTo>
                <a:lnTo>
                  <a:pt x="6713805" y="144844"/>
                </a:lnTo>
                <a:lnTo>
                  <a:pt x="6735481" y="183939"/>
                </a:lnTo>
                <a:lnTo>
                  <a:pt x="6751572" y="226159"/>
                </a:lnTo>
                <a:lnTo>
                  <a:pt x="6761588" y="271012"/>
                </a:lnTo>
                <a:lnTo>
                  <a:pt x="6765036" y="318007"/>
                </a:lnTo>
                <a:lnTo>
                  <a:pt x="6765036" y="1590039"/>
                </a:lnTo>
                <a:lnTo>
                  <a:pt x="6761588" y="1637035"/>
                </a:lnTo>
                <a:lnTo>
                  <a:pt x="6751572" y="1681888"/>
                </a:lnTo>
                <a:lnTo>
                  <a:pt x="6735481" y="1724108"/>
                </a:lnTo>
                <a:lnTo>
                  <a:pt x="6713805" y="1763203"/>
                </a:lnTo>
                <a:lnTo>
                  <a:pt x="6687037" y="1798680"/>
                </a:lnTo>
                <a:lnTo>
                  <a:pt x="6655668" y="1830049"/>
                </a:lnTo>
                <a:lnTo>
                  <a:pt x="6620191" y="1856817"/>
                </a:lnTo>
                <a:lnTo>
                  <a:pt x="6581096" y="1878493"/>
                </a:lnTo>
                <a:lnTo>
                  <a:pt x="6538876" y="1894584"/>
                </a:lnTo>
                <a:lnTo>
                  <a:pt x="6494023" y="1904600"/>
                </a:lnTo>
                <a:lnTo>
                  <a:pt x="6447028" y="1908047"/>
                </a:lnTo>
                <a:lnTo>
                  <a:pt x="318008" y="1908047"/>
                </a:lnTo>
                <a:lnTo>
                  <a:pt x="271012" y="1904600"/>
                </a:lnTo>
                <a:lnTo>
                  <a:pt x="226159" y="1894584"/>
                </a:lnTo>
                <a:lnTo>
                  <a:pt x="183939" y="1878493"/>
                </a:lnTo>
                <a:lnTo>
                  <a:pt x="144844" y="1856817"/>
                </a:lnTo>
                <a:lnTo>
                  <a:pt x="109367" y="1830049"/>
                </a:lnTo>
                <a:lnTo>
                  <a:pt x="77998" y="1798680"/>
                </a:lnTo>
                <a:lnTo>
                  <a:pt x="51230" y="1763203"/>
                </a:lnTo>
                <a:lnTo>
                  <a:pt x="29554" y="1724108"/>
                </a:lnTo>
                <a:lnTo>
                  <a:pt x="13463" y="1681888"/>
                </a:lnTo>
                <a:lnTo>
                  <a:pt x="3447" y="1637035"/>
                </a:lnTo>
                <a:lnTo>
                  <a:pt x="0" y="1590039"/>
                </a:lnTo>
                <a:lnTo>
                  <a:pt x="0" y="318007"/>
                </a:lnTo>
                <a:close/>
              </a:path>
            </a:pathLst>
          </a:custGeom>
          <a:ln w="28956">
            <a:solidFill>
              <a:srgbClr val="DCE2E3"/>
            </a:solidFill>
          </a:ln>
        </p:spPr>
        <p:txBody>
          <a:bodyPr wrap="square" lIns="0" tIns="0" rIns="0" bIns="0" rtlCol="0"/>
          <a:lstStyle/>
          <a:p>
            <a:endParaRPr>
              <a:solidFill>
                <a:prstClr val="black"/>
              </a:solidFill>
            </a:endParaRPr>
          </a:p>
        </p:txBody>
      </p:sp>
      <p:sp>
        <p:nvSpPr>
          <p:cNvPr id="10" name="object 10"/>
          <p:cNvSpPr/>
          <p:nvPr/>
        </p:nvSpPr>
        <p:spPr>
          <a:xfrm>
            <a:off x="1045463" y="4846358"/>
            <a:ext cx="1005839" cy="944587"/>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2191511" y="4405884"/>
            <a:ext cx="6896100" cy="203911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2187701" y="4402073"/>
            <a:ext cx="6765290" cy="1908175"/>
          </a:xfrm>
          <a:custGeom>
            <a:avLst/>
            <a:gdLst/>
            <a:ahLst/>
            <a:cxnLst/>
            <a:rect l="l" t="t" r="r" b="b"/>
            <a:pathLst>
              <a:path w="6765290" h="1908175">
                <a:moveTo>
                  <a:pt x="6447028" y="0"/>
                </a:moveTo>
                <a:lnTo>
                  <a:pt x="318008" y="0"/>
                </a:lnTo>
                <a:lnTo>
                  <a:pt x="271012" y="3447"/>
                </a:lnTo>
                <a:lnTo>
                  <a:pt x="226159" y="13463"/>
                </a:lnTo>
                <a:lnTo>
                  <a:pt x="183939" y="29554"/>
                </a:lnTo>
                <a:lnTo>
                  <a:pt x="144844" y="51230"/>
                </a:lnTo>
                <a:lnTo>
                  <a:pt x="109367" y="77998"/>
                </a:lnTo>
                <a:lnTo>
                  <a:pt x="77998" y="109367"/>
                </a:lnTo>
                <a:lnTo>
                  <a:pt x="51230" y="144844"/>
                </a:lnTo>
                <a:lnTo>
                  <a:pt x="29554" y="183939"/>
                </a:lnTo>
                <a:lnTo>
                  <a:pt x="13463" y="226159"/>
                </a:lnTo>
                <a:lnTo>
                  <a:pt x="3447" y="271012"/>
                </a:lnTo>
                <a:lnTo>
                  <a:pt x="0" y="318008"/>
                </a:lnTo>
                <a:lnTo>
                  <a:pt x="0" y="1590039"/>
                </a:lnTo>
                <a:lnTo>
                  <a:pt x="3447" y="1637035"/>
                </a:lnTo>
                <a:lnTo>
                  <a:pt x="13463" y="1681888"/>
                </a:lnTo>
                <a:lnTo>
                  <a:pt x="29554" y="1724108"/>
                </a:lnTo>
                <a:lnTo>
                  <a:pt x="51230" y="1763203"/>
                </a:lnTo>
                <a:lnTo>
                  <a:pt x="77998" y="1798680"/>
                </a:lnTo>
                <a:lnTo>
                  <a:pt x="109367" y="1830049"/>
                </a:lnTo>
                <a:lnTo>
                  <a:pt x="144844" y="1856817"/>
                </a:lnTo>
                <a:lnTo>
                  <a:pt x="183939" y="1878493"/>
                </a:lnTo>
                <a:lnTo>
                  <a:pt x="226159" y="1894584"/>
                </a:lnTo>
                <a:lnTo>
                  <a:pt x="271012" y="1904600"/>
                </a:lnTo>
                <a:lnTo>
                  <a:pt x="318008" y="1908048"/>
                </a:lnTo>
                <a:lnTo>
                  <a:pt x="6447028" y="1908048"/>
                </a:lnTo>
                <a:lnTo>
                  <a:pt x="6494023" y="1904600"/>
                </a:lnTo>
                <a:lnTo>
                  <a:pt x="6538876" y="1894584"/>
                </a:lnTo>
                <a:lnTo>
                  <a:pt x="6581096" y="1878493"/>
                </a:lnTo>
                <a:lnTo>
                  <a:pt x="6620191" y="1856817"/>
                </a:lnTo>
                <a:lnTo>
                  <a:pt x="6655668" y="1830049"/>
                </a:lnTo>
                <a:lnTo>
                  <a:pt x="6687037" y="1798680"/>
                </a:lnTo>
                <a:lnTo>
                  <a:pt x="6713805" y="1763203"/>
                </a:lnTo>
                <a:lnTo>
                  <a:pt x="6735481" y="1724108"/>
                </a:lnTo>
                <a:lnTo>
                  <a:pt x="6751572" y="1681888"/>
                </a:lnTo>
                <a:lnTo>
                  <a:pt x="6761588" y="1637035"/>
                </a:lnTo>
                <a:lnTo>
                  <a:pt x="6765036" y="1590039"/>
                </a:lnTo>
                <a:lnTo>
                  <a:pt x="6765036" y="318008"/>
                </a:lnTo>
                <a:lnTo>
                  <a:pt x="6761588" y="271012"/>
                </a:lnTo>
                <a:lnTo>
                  <a:pt x="6751572" y="226159"/>
                </a:lnTo>
                <a:lnTo>
                  <a:pt x="6735481" y="183939"/>
                </a:lnTo>
                <a:lnTo>
                  <a:pt x="6713805" y="144844"/>
                </a:lnTo>
                <a:lnTo>
                  <a:pt x="6687037" y="109367"/>
                </a:lnTo>
                <a:lnTo>
                  <a:pt x="6655668" y="77998"/>
                </a:lnTo>
                <a:lnTo>
                  <a:pt x="6620191" y="51230"/>
                </a:lnTo>
                <a:lnTo>
                  <a:pt x="6581096" y="29554"/>
                </a:lnTo>
                <a:lnTo>
                  <a:pt x="6538876" y="13463"/>
                </a:lnTo>
                <a:lnTo>
                  <a:pt x="6494023" y="3447"/>
                </a:lnTo>
                <a:lnTo>
                  <a:pt x="6447028" y="0"/>
                </a:lnTo>
                <a:close/>
              </a:path>
            </a:pathLst>
          </a:custGeom>
          <a:solidFill>
            <a:srgbClr val="FFFFFF"/>
          </a:solidFill>
        </p:spPr>
        <p:txBody>
          <a:bodyPr wrap="square" lIns="0" tIns="0" rIns="0" bIns="0" rtlCol="0"/>
          <a:lstStyle/>
          <a:p>
            <a:endParaRPr>
              <a:solidFill>
                <a:prstClr val="black"/>
              </a:solidFill>
            </a:endParaRPr>
          </a:p>
        </p:txBody>
      </p:sp>
      <p:sp>
        <p:nvSpPr>
          <p:cNvPr id="13" name="object 13"/>
          <p:cNvSpPr/>
          <p:nvPr/>
        </p:nvSpPr>
        <p:spPr>
          <a:xfrm>
            <a:off x="2187701" y="4402073"/>
            <a:ext cx="6765290" cy="1908175"/>
          </a:xfrm>
          <a:custGeom>
            <a:avLst/>
            <a:gdLst/>
            <a:ahLst/>
            <a:cxnLst/>
            <a:rect l="l" t="t" r="r" b="b"/>
            <a:pathLst>
              <a:path w="6765290" h="1908175">
                <a:moveTo>
                  <a:pt x="0" y="318008"/>
                </a:moveTo>
                <a:lnTo>
                  <a:pt x="3447" y="271012"/>
                </a:lnTo>
                <a:lnTo>
                  <a:pt x="13463" y="226159"/>
                </a:lnTo>
                <a:lnTo>
                  <a:pt x="29554" y="183939"/>
                </a:lnTo>
                <a:lnTo>
                  <a:pt x="51230" y="144844"/>
                </a:lnTo>
                <a:lnTo>
                  <a:pt x="77998" y="109367"/>
                </a:lnTo>
                <a:lnTo>
                  <a:pt x="109367" y="77998"/>
                </a:lnTo>
                <a:lnTo>
                  <a:pt x="144844" y="51230"/>
                </a:lnTo>
                <a:lnTo>
                  <a:pt x="183939" y="29554"/>
                </a:lnTo>
                <a:lnTo>
                  <a:pt x="226159" y="13463"/>
                </a:lnTo>
                <a:lnTo>
                  <a:pt x="271012" y="3447"/>
                </a:lnTo>
                <a:lnTo>
                  <a:pt x="318008" y="0"/>
                </a:lnTo>
                <a:lnTo>
                  <a:pt x="6447028" y="0"/>
                </a:lnTo>
                <a:lnTo>
                  <a:pt x="6494023" y="3447"/>
                </a:lnTo>
                <a:lnTo>
                  <a:pt x="6538876" y="13463"/>
                </a:lnTo>
                <a:lnTo>
                  <a:pt x="6581096" y="29554"/>
                </a:lnTo>
                <a:lnTo>
                  <a:pt x="6620191" y="51230"/>
                </a:lnTo>
                <a:lnTo>
                  <a:pt x="6655668" y="77998"/>
                </a:lnTo>
                <a:lnTo>
                  <a:pt x="6687037" y="109367"/>
                </a:lnTo>
                <a:lnTo>
                  <a:pt x="6713805" y="144844"/>
                </a:lnTo>
                <a:lnTo>
                  <a:pt x="6735481" y="183939"/>
                </a:lnTo>
                <a:lnTo>
                  <a:pt x="6751572" y="226159"/>
                </a:lnTo>
                <a:lnTo>
                  <a:pt x="6761588" y="271012"/>
                </a:lnTo>
                <a:lnTo>
                  <a:pt x="6765036" y="318008"/>
                </a:lnTo>
                <a:lnTo>
                  <a:pt x="6765036" y="1590039"/>
                </a:lnTo>
                <a:lnTo>
                  <a:pt x="6761588" y="1637035"/>
                </a:lnTo>
                <a:lnTo>
                  <a:pt x="6751572" y="1681888"/>
                </a:lnTo>
                <a:lnTo>
                  <a:pt x="6735481" y="1724108"/>
                </a:lnTo>
                <a:lnTo>
                  <a:pt x="6713805" y="1763203"/>
                </a:lnTo>
                <a:lnTo>
                  <a:pt x="6687037" y="1798680"/>
                </a:lnTo>
                <a:lnTo>
                  <a:pt x="6655668" y="1830049"/>
                </a:lnTo>
                <a:lnTo>
                  <a:pt x="6620191" y="1856817"/>
                </a:lnTo>
                <a:lnTo>
                  <a:pt x="6581096" y="1878493"/>
                </a:lnTo>
                <a:lnTo>
                  <a:pt x="6538876" y="1894584"/>
                </a:lnTo>
                <a:lnTo>
                  <a:pt x="6494023" y="1904600"/>
                </a:lnTo>
                <a:lnTo>
                  <a:pt x="6447028" y="1908048"/>
                </a:lnTo>
                <a:lnTo>
                  <a:pt x="318008" y="1908048"/>
                </a:lnTo>
                <a:lnTo>
                  <a:pt x="271012" y="1904600"/>
                </a:lnTo>
                <a:lnTo>
                  <a:pt x="226159" y="1894584"/>
                </a:lnTo>
                <a:lnTo>
                  <a:pt x="183939" y="1878493"/>
                </a:lnTo>
                <a:lnTo>
                  <a:pt x="144844" y="1856817"/>
                </a:lnTo>
                <a:lnTo>
                  <a:pt x="109367" y="1830049"/>
                </a:lnTo>
                <a:lnTo>
                  <a:pt x="77998" y="1798680"/>
                </a:lnTo>
                <a:lnTo>
                  <a:pt x="51230" y="1763203"/>
                </a:lnTo>
                <a:lnTo>
                  <a:pt x="29554" y="1724108"/>
                </a:lnTo>
                <a:lnTo>
                  <a:pt x="13463" y="1681888"/>
                </a:lnTo>
                <a:lnTo>
                  <a:pt x="3447" y="1637035"/>
                </a:lnTo>
                <a:lnTo>
                  <a:pt x="0" y="1590039"/>
                </a:lnTo>
                <a:lnTo>
                  <a:pt x="0" y="318008"/>
                </a:lnTo>
                <a:close/>
              </a:path>
            </a:pathLst>
          </a:custGeom>
          <a:ln w="28956">
            <a:solidFill>
              <a:srgbClr val="DCE2E3"/>
            </a:solidFill>
          </a:ln>
        </p:spPr>
        <p:txBody>
          <a:bodyPr wrap="square" lIns="0" tIns="0" rIns="0" bIns="0" rtlCol="0"/>
          <a:lstStyle/>
          <a:p>
            <a:endParaRPr>
              <a:solidFill>
                <a:prstClr val="black"/>
              </a:solidFill>
            </a:endParaRPr>
          </a:p>
        </p:txBody>
      </p:sp>
      <p:sp>
        <p:nvSpPr>
          <p:cNvPr id="14" name="object 14"/>
          <p:cNvSpPr/>
          <p:nvPr/>
        </p:nvSpPr>
        <p:spPr>
          <a:xfrm>
            <a:off x="1042416" y="7339583"/>
            <a:ext cx="975360" cy="972312"/>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2191511" y="6912864"/>
            <a:ext cx="6896100" cy="203911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2187701" y="6909054"/>
            <a:ext cx="6765290" cy="1908175"/>
          </a:xfrm>
          <a:custGeom>
            <a:avLst/>
            <a:gdLst/>
            <a:ahLst/>
            <a:cxnLst/>
            <a:rect l="l" t="t" r="r" b="b"/>
            <a:pathLst>
              <a:path w="6765290" h="1908175">
                <a:moveTo>
                  <a:pt x="6447028" y="0"/>
                </a:moveTo>
                <a:lnTo>
                  <a:pt x="318008" y="0"/>
                </a:lnTo>
                <a:lnTo>
                  <a:pt x="271012" y="3447"/>
                </a:lnTo>
                <a:lnTo>
                  <a:pt x="226159" y="13463"/>
                </a:lnTo>
                <a:lnTo>
                  <a:pt x="183939" y="29554"/>
                </a:lnTo>
                <a:lnTo>
                  <a:pt x="144844" y="51230"/>
                </a:lnTo>
                <a:lnTo>
                  <a:pt x="109367" y="77998"/>
                </a:lnTo>
                <a:lnTo>
                  <a:pt x="77998" y="109367"/>
                </a:lnTo>
                <a:lnTo>
                  <a:pt x="51230" y="144844"/>
                </a:lnTo>
                <a:lnTo>
                  <a:pt x="29554" y="183939"/>
                </a:lnTo>
                <a:lnTo>
                  <a:pt x="13463" y="226159"/>
                </a:lnTo>
                <a:lnTo>
                  <a:pt x="3447" y="271012"/>
                </a:lnTo>
                <a:lnTo>
                  <a:pt x="0" y="318008"/>
                </a:lnTo>
                <a:lnTo>
                  <a:pt x="0" y="1590040"/>
                </a:lnTo>
                <a:lnTo>
                  <a:pt x="3447" y="1637035"/>
                </a:lnTo>
                <a:lnTo>
                  <a:pt x="13463" y="1681888"/>
                </a:lnTo>
                <a:lnTo>
                  <a:pt x="29554" y="1724108"/>
                </a:lnTo>
                <a:lnTo>
                  <a:pt x="51230" y="1763203"/>
                </a:lnTo>
                <a:lnTo>
                  <a:pt x="77998" y="1798680"/>
                </a:lnTo>
                <a:lnTo>
                  <a:pt x="109367" y="1830049"/>
                </a:lnTo>
                <a:lnTo>
                  <a:pt x="144844" y="1856817"/>
                </a:lnTo>
                <a:lnTo>
                  <a:pt x="183939" y="1878493"/>
                </a:lnTo>
                <a:lnTo>
                  <a:pt x="226159" y="1894584"/>
                </a:lnTo>
                <a:lnTo>
                  <a:pt x="271012" y="1904600"/>
                </a:lnTo>
                <a:lnTo>
                  <a:pt x="318008" y="1908048"/>
                </a:lnTo>
                <a:lnTo>
                  <a:pt x="6447028" y="1908048"/>
                </a:lnTo>
                <a:lnTo>
                  <a:pt x="6494023" y="1904600"/>
                </a:lnTo>
                <a:lnTo>
                  <a:pt x="6538876" y="1894584"/>
                </a:lnTo>
                <a:lnTo>
                  <a:pt x="6581096" y="1878493"/>
                </a:lnTo>
                <a:lnTo>
                  <a:pt x="6620191" y="1856817"/>
                </a:lnTo>
                <a:lnTo>
                  <a:pt x="6655668" y="1830049"/>
                </a:lnTo>
                <a:lnTo>
                  <a:pt x="6687037" y="1798680"/>
                </a:lnTo>
                <a:lnTo>
                  <a:pt x="6713805" y="1763203"/>
                </a:lnTo>
                <a:lnTo>
                  <a:pt x="6735481" y="1724108"/>
                </a:lnTo>
                <a:lnTo>
                  <a:pt x="6751572" y="1681888"/>
                </a:lnTo>
                <a:lnTo>
                  <a:pt x="6761588" y="1637035"/>
                </a:lnTo>
                <a:lnTo>
                  <a:pt x="6765036" y="1590040"/>
                </a:lnTo>
                <a:lnTo>
                  <a:pt x="6765036" y="318008"/>
                </a:lnTo>
                <a:lnTo>
                  <a:pt x="6761588" y="271012"/>
                </a:lnTo>
                <a:lnTo>
                  <a:pt x="6751572" y="226159"/>
                </a:lnTo>
                <a:lnTo>
                  <a:pt x="6735481" y="183939"/>
                </a:lnTo>
                <a:lnTo>
                  <a:pt x="6713805" y="144844"/>
                </a:lnTo>
                <a:lnTo>
                  <a:pt x="6687037" y="109367"/>
                </a:lnTo>
                <a:lnTo>
                  <a:pt x="6655668" y="77998"/>
                </a:lnTo>
                <a:lnTo>
                  <a:pt x="6620191" y="51230"/>
                </a:lnTo>
                <a:lnTo>
                  <a:pt x="6581096" y="29554"/>
                </a:lnTo>
                <a:lnTo>
                  <a:pt x="6538876" y="13463"/>
                </a:lnTo>
                <a:lnTo>
                  <a:pt x="6494023" y="3447"/>
                </a:lnTo>
                <a:lnTo>
                  <a:pt x="6447028" y="0"/>
                </a:lnTo>
                <a:close/>
              </a:path>
            </a:pathLst>
          </a:custGeom>
          <a:solidFill>
            <a:srgbClr val="FFFFFF"/>
          </a:solidFill>
        </p:spPr>
        <p:txBody>
          <a:bodyPr wrap="square" lIns="0" tIns="0" rIns="0" bIns="0" rtlCol="0"/>
          <a:lstStyle/>
          <a:p>
            <a:endParaRPr>
              <a:solidFill>
                <a:prstClr val="black"/>
              </a:solidFill>
            </a:endParaRPr>
          </a:p>
        </p:txBody>
      </p:sp>
      <p:sp>
        <p:nvSpPr>
          <p:cNvPr id="17" name="object 17"/>
          <p:cNvSpPr/>
          <p:nvPr/>
        </p:nvSpPr>
        <p:spPr>
          <a:xfrm>
            <a:off x="2187701" y="6909054"/>
            <a:ext cx="6765290" cy="1908175"/>
          </a:xfrm>
          <a:custGeom>
            <a:avLst/>
            <a:gdLst/>
            <a:ahLst/>
            <a:cxnLst/>
            <a:rect l="l" t="t" r="r" b="b"/>
            <a:pathLst>
              <a:path w="6765290" h="1908175">
                <a:moveTo>
                  <a:pt x="0" y="318008"/>
                </a:moveTo>
                <a:lnTo>
                  <a:pt x="3447" y="271012"/>
                </a:lnTo>
                <a:lnTo>
                  <a:pt x="13463" y="226159"/>
                </a:lnTo>
                <a:lnTo>
                  <a:pt x="29554" y="183939"/>
                </a:lnTo>
                <a:lnTo>
                  <a:pt x="51230" y="144844"/>
                </a:lnTo>
                <a:lnTo>
                  <a:pt x="77998" y="109367"/>
                </a:lnTo>
                <a:lnTo>
                  <a:pt x="109367" y="77998"/>
                </a:lnTo>
                <a:lnTo>
                  <a:pt x="144844" y="51230"/>
                </a:lnTo>
                <a:lnTo>
                  <a:pt x="183939" y="29554"/>
                </a:lnTo>
                <a:lnTo>
                  <a:pt x="226159" y="13463"/>
                </a:lnTo>
                <a:lnTo>
                  <a:pt x="271012" y="3447"/>
                </a:lnTo>
                <a:lnTo>
                  <a:pt x="318008" y="0"/>
                </a:lnTo>
                <a:lnTo>
                  <a:pt x="6447028" y="0"/>
                </a:lnTo>
                <a:lnTo>
                  <a:pt x="6494023" y="3447"/>
                </a:lnTo>
                <a:lnTo>
                  <a:pt x="6538876" y="13463"/>
                </a:lnTo>
                <a:lnTo>
                  <a:pt x="6581096" y="29554"/>
                </a:lnTo>
                <a:lnTo>
                  <a:pt x="6620191" y="51230"/>
                </a:lnTo>
                <a:lnTo>
                  <a:pt x="6655668" y="77998"/>
                </a:lnTo>
                <a:lnTo>
                  <a:pt x="6687037" y="109367"/>
                </a:lnTo>
                <a:lnTo>
                  <a:pt x="6713805" y="144844"/>
                </a:lnTo>
                <a:lnTo>
                  <a:pt x="6735481" y="183939"/>
                </a:lnTo>
                <a:lnTo>
                  <a:pt x="6751572" y="226159"/>
                </a:lnTo>
                <a:lnTo>
                  <a:pt x="6761588" y="271012"/>
                </a:lnTo>
                <a:lnTo>
                  <a:pt x="6765036" y="318008"/>
                </a:lnTo>
                <a:lnTo>
                  <a:pt x="6765036" y="1590040"/>
                </a:lnTo>
                <a:lnTo>
                  <a:pt x="6761588" y="1637035"/>
                </a:lnTo>
                <a:lnTo>
                  <a:pt x="6751572" y="1681888"/>
                </a:lnTo>
                <a:lnTo>
                  <a:pt x="6735481" y="1724108"/>
                </a:lnTo>
                <a:lnTo>
                  <a:pt x="6713805" y="1763203"/>
                </a:lnTo>
                <a:lnTo>
                  <a:pt x="6687037" y="1798680"/>
                </a:lnTo>
                <a:lnTo>
                  <a:pt x="6655668" y="1830049"/>
                </a:lnTo>
                <a:lnTo>
                  <a:pt x="6620191" y="1856817"/>
                </a:lnTo>
                <a:lnTo>
                  <a:pt x="6581096" y="1878493"/>
                </a:lnTo>
                <a:lnTo>
                  <a:pt x="6538876" y="1894584"/>
                </a:lnTo>
                <a:lnTo>
                  <a:pt x="6494023" y="1904600"/>
                </a:lnTo>
                <a:lnTo>
                  <a:pt x="6447028" y="1908048"/>
                </a:lnTo>
                <a:lnTo>
                  <a:pt x="318008" y="1908048"/>
                </a:lnTo>
                <a:lnTo>
                  <a:pt x="271012" y="1904600"/>
                </a:lnTo>
                <a:lnTo>
                  <a:pt x="226159" y="1894584"/>
                </a:lnTo>
                <a:lnTo>
                  <a:pt x="183939" y="1878493"/>
                </a:lnTo>
                <a:lnTo>
                  <a:pt x="144844" y="1856817"/>
                </a:lnTo>
                <a:lnTo>
                  <a:pt x="109367" y="1830049"/>
                </a:lnTo>
                <a:lnTo>
                  <a:pt x="77998" y="1798680"/>
                </a:lnTo>
                <a:lnTo>
                  <a:pt x="51230" y="1763203"/>
                </a:lnTo>
                <a:lnTo>
                  <a:pt x="29554" y="1724108"/>
                </a:lnTo>
                <a:lnTo>
                  <a:pt x="13463" y="1681888"/>
                </a:lnTo>
                <a:lnTo>
                  <a:pt x="3447" y="1637035"/>
                </a:lnTo>
                <a:lnTo>
                  <a:pt x="0" y="1590040"/>
                </a:lnTo>
                <a:lnTo>
                  <a:pt x="0" y="318008"/>
                </a:lnTo>
                <a:close/>
              </a:path>
            </a:pathLst>
          </a:custGeom>
          <a:ln w="28956">
            <a:solidFill>
              <a:srgbClr val="DCE2E3"/>
            </a:solidFill>
          </a:ln>
        </p:spPr>
        <p:txBody>
          <a:bodyPr wrap="square" lIns="0" tIns="0" rIns="0" bIns="0" rtlCol="0"/>
          <a:lstStyle/>
          <a:p>
            <a:endParaRPr>
              <a:solidFill>
                <a:prstClr val="black"/>
              </a:solidFill>
            </a:endParaRPr>
          </a:p>
        </p:txBody>
      </p:sp>
      <p:sp>
        <p:nvSpPr>
          <p:cNvPr id="18" name="object 18"/>
          <p:cNvSpPr/>
          <p:nvPr/>
        </p:nvSpPr>
        <p:spPr>
          <a:xfrm>
            <a:off x="9287256" y="2360676"/>
            <a:ext cx="1205483" cy="1126236"/>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9" name="object 19"/>
          <p:cNvSpPr/>
          <p:nvPr/>
        </p:nvSpPr>
        <p:spPr>
          <a:xfrm>
            <a:off x="10539983" y="1938527"/>
            <a:ext cx="6897624" cy="2039112"/>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0" name="object 20"/>
          <p:cNvSpPr/>
          <p:nvPr/>
        </p:nvSpPr>
        <p:spPr>
          <a:xfrm>
            <a:off x="10536173" y="1934717"/>
            <a:ext cx="6766559" cy="1908175"/>
          </a:xfrm>
          <a:custGeom>
            <a:avLst/>
            <a:gdLst/>
            <a:ahLst/>
            <a:cxnLst/>
            <a:rect l="l" t="t" r="r" b="b"/>
            <a:pathLst>
              <a:path w="6766559" h="1908175">
                <a:moveTo>
                  <a:pt x="6448552" y="0"/>
                </a:moveTo>
                <a:lnTo>
                  <a:pt x="318007" y="0"/>
                </a:lnTo>
                <a:lnTo>
                  <a:pt x="271012" y="3447"/>
                </a:lnTo>
                <a:lnTo>
                  <a:pt x="226159" y="13463"/>
                </a:lnTo>
                <a:lnTo>
                  <a:pt x="183939" y="29554"/>
                </a:lnTo>
                <a:lnTo>
                  <a:pt x="144844" y="51230"/>
                </a:lnTo>
                <a:lnTo>
                  <a:pt x="109367" y="77998"/>
                </a:lnTo>
                <a:lnTo>
                  <a:pt x="77998" y="109367"/>
                </a:lnTo>
                <a:lnTo>
                  <a:pt x="51230" y="144844"/>
                </a:lnTo>
                <a:lnTo>
                  <a:pt x="29554" y="183939"/>
                </a:lnTo>
                <a:lnTo>
                  <a:pt x="13463" y="226159"/>
                </a:lnTo>
                <a:lnTo>
                  <a:pt x="3447" y="271012"/>
                </a:lnTo>
                <a:lnTo>
                  <a:pt x="0" y="318007"/>
                </a:lnTo>
                <a:lnTo>
                  <a:pt x="0" y="1590039"/>
                </a:lnTo>
                <a:lnTo>
                  <a:pt x="3447" y="1637035"/>
                </a:lnTo>
                <a:lnTo>
                  <a:pt x="13463" y="1681888"/>
                </a:lnTo>
                <a:lnTo>
                  <a:pt x="29554" y="1724108"/>
                </a:lnTo>
                <a:lnTo>
                  <a:pt x="51230" y="1763203"/>
                </a:lnTo>
                <a:lnTo>
                  <a:pt x="77998" y="1798680"/>
                </a:lnTo>
                <a:lnTo>
                  <a:pt x="109367" y="1830049"/>
                </a:lnTo>
                <a:lnTo>
                  <a:pt x="144844" y="1856817"/>
                </a:lnTo>
                <a:lnTo>
                  <a:pt x="183939" y="1878493"/>
                </a:lnTo>
                <a:lnTo>
                  <a:pt x="226159" y="1894584"/>
                </a:lnTo>
                <a:lnTo>
                  <a:pt x="271012" y="1904600"/>
                </a:lnTo>
                <a:lnTo>
                  <a:pt x="318007" y="1908047"/>
                </a:lnTo>
                <a:lnTo>
                  <a:pt x="6448552" y="1908047"/>
                </a:lnTo>
                <a:lnTo>
                  <a:pt x="6495547" y="1904600"/>
                </a:lnTo>
                <a:lnTo>
                  <a:pt x="6540400" y="1894584"/>
                </a:lnTo>
                <a:lnTo>
                  <a:pt x="6582620" y="1878493"/>
                </a:lnTo>
                <a:lnTo>
                  <a:pt x="6621715" y="1856817"/>
                </a:lnTo>
                <a:lnTo>
                  <a:pt x="6657192" y="1830049"/>
                </a:lnTo>
                <a:lnTo>
                  <a:pt x="6688561" y="1798680"/>
                </a:lnTo>
                <a:lnTo>
                  <a:pt x="6715329" y="1763203"/>
                </a:lnTo>
                <a:lnTo>
                  <a:pt x="6737005" y="1724108"/>
                </a:lnTo>
                <a:lnTo>
                  <a:pt x="6753096" y="1681888"/>
                </a:lnTo>
                <a:lnTo>
                  <a:pt x="6763112" y="1637035"/>
                </a:lnTo>
                <a:lnTo>
                  <a:pt x="6766560" y="1590039"/>
                </a:lnTo>
                <a:lnTo>
                  <a:pt x="6766560" y="318007"/>
                </a:lnTo>
                <a:lnTo>
                  <a:pt x="6763112" y="271012"/>
                </a:lnTo>
                <a:lnTo>
                  <a:pt x="6753096" y="226159"/>
                </a:lnTo>
                <a:lnTo>
                  <a:pt x="6737005" y="183939"/>
                </a:lnTo>
                <a:lnTo>
                  <a:pt x="6715329" y="144844"/>
                </a:lnTo>
                <a:lnTo>
                  <a:pt x="6688561" y="109367"/>
                </a:lnTo>
                <a:lnTo>
                  <a:pt x="6657192" y="77998"/>
                </a:lnTo>
                <a:lnTo>
                  <a:pt x="6621715" y="51230"/>
                </a:lnTo>
                <a:lnTo>
                  <a:pt x="6582620" y="29554"/>
                </a:lnTo>
                <a:lnTo>
                  <a:pt x="6540400" y="13463"/>
                </a:lnTo>
                <a:lnTo>
                  <a:pt x="6495547" y="3447"/>
                </a:lnTo>
                <a:lnTo>
                  <a:pt x="6448552" y="0"/>
                </a:lnTo>
                <a:close/>
              </a:path>
            </a:pathLst>
          </a:custGeom>
          <a:solidFill>
            <a:srgbClr val="FFFFFF"/>
          </a:solidFill>
        </p:spPr>
        <p:txBody>
          <a:bodyPr wrap="square" lIns="0" tIns="0" rIns="0" bIns="0" rtlCol="0"/>
          <a:lstStyle/>
          <a:p>
            <a:endParaRPr>
              <a:solidFill>
                <a:prstClr val="black"/>
              </a:solidFill>
            </a:endParaRPr>
          </a:p>
        </p:txBody>
      </p:sp>
      <p:sp>
        <p:nvSpPr>
          <p:cNvPr id="21" name="object 21"/>
          <p:cNvSpPr/>
          <p:nvPr/>
        </p:nvSpPr>
        <p:spPr>
          <a:xfrm>
            <a:off x="10536173" y="1934717"/>
            <a:ext cx="6766559" cy="1908175"/>
          </a:xfrm>
          <a:custGeom>
            <a:avLst/>
            <a:gdLst/>
            <a:ahLst/>
            <a:cxnLst/>
            <a:rect l="l" t="t" r="r" b="b"/>
            <a:pathLst>
              <a:path w="6766559" h="1908175">
                <a:moveTo>
                  <a:pt x="0" y="318007"/>
                </a:moveTo>
                <a:lnTo>
                  <a:pt x="3447" y="271012"/>
                </a:lnTo>
                <a:lnTo>
                  <a:pt x="13463" y="226159"/>
                </a:lnTo>
                <a:lnTo>
                  <a:pt x="29554" y="183939"/>
                </a:lnTo>
                <a:lnTo>
                  <a:pt x="51230" y="144844"/>
                </a:lnTo>
                <a:lnTo>
                  <a:pt x="77998" y="109367"/>
                </a:lnTo>
                <a:lnTo>
                  <a:pt x="109367" y="77998"/>
                </a:lnTo>
                <a:lnTo>
                  <a:pt x="144844" y="51230"/>
                </a:lnTo>
                <a:lnTo>
                  <a:pt x="183939" y="29554"/>
                </a:lnTo>
                <a:lnTo>
                  <a:pt x="226159" y="13463"/>
                </a:lnTo>
                <a:lnTo>
                  <a:pt x="271012" y="3447"/>
                </a:lnTo>
                <a:lnTo>
                  <a:pt x="318007" y="0"/>
                </a:lnTo>
                <a:lnTo>
                  <a:pt x="6448552" y="0"/>
                </a:lnTo>
                <a:lnTo>
                  <a:pt x="6495547" y="3447"/>
                </a:lnTo>
                <a:lnTo>
                  <a:pt x="6540400" y="13463"/>
                </a:lnTo>
                <a:lnTo>
                  <a:pt x="6582620" y="29554"/>
                </a:lnTo>
                <a:lnTo>
                  <a:pt x="6621715" y="51230"/>
                </a:lnTo>
                <a:lnTo>
                  <a:pt x="6657192" y="77998"/>
                </a:lnTo>
                <a:lnTo>
                  <a:pt x="6688561" y="109367"/>
                </a:lnTo>
                <a:lnTo>
                  <a:pt x="6715329" y="144844"/>
                </a:lnTo>
                <a:lnTo>
                  <a:pt x="6737005" y="183939"/>
                </a:lnTo>
                <a:lnTo>
                  <a:pt x="6753096" y="226159"/>
                </a:lnTo>
                <a:lnTo>
                  <a:pt x="6763112" y="271012"/>
                </a:lnTo>
                <a:lnTo>
                  <a:pt x="6766560" y="318007"/>
                </a:lnTo>
                <a:lnTo>
                  <a:pt x="6766560" y="1590039"/>
                </a:lnTo>
                <a:lnTo>
                  <a:pt x="6763112" y="1637035"/>
                </a:lnTo>
                <a:lnTo>
                  <a:pt x="6753096" y="1681888"/>
                </a:lnTo>
                <a:lnTo>
                  <a:pt x="6737005" y="1724108"/>
                </a:lnTo>
                <a:lnTo>
                  <a:pt x="6715329" y="1763203"/>
                </a:lnTo>
                <a:lnTo>
                  <a:pt x="6688561" y="1798680"/>
                </a:lnTo>
                <a:lnTo>
                  <a:pt x="6657192" y="1830049"/>
                </a:lnTo>
                <a:lnTo>
                  <a:pt x="6621715" y="1856817"/>
                </a:lnTo>
                <a:lnTo>
                  <a:pt x="6582620" y="1878493"/>
                </a:lnTo>
                <a:lnTo>
                  <a:pt x="6540400" y="1894584"/>
                </a:lnTo>
                <a:lnTo>
                  <a:pt x="6495547" y="1904600"/>
                </a:lnTo>
                <a:lnTo>
                  <a:pt x="6448552" y="1908047"/>
                </a:lnTo>
                <a:lnTo>
                  <a:pt x="318007" y="1908047"/>
                </a:lnTo>
                <a:lnTo>
                  <a:pt x="271012" y="1904600"/>
                </a:lnTo>
                <a:lnTo>
                  <a:pt x="226159" y="1894584"/>
                </a:lnTo>
                <a:lnTo>
                  <a:pt x="183939" y="1878493"/>
                </a:lnTo>
                <a:lnTo>
                  <a:pt x="144844" y="1856817"/>
                </a:lnTo>
                <a:lnTo>
                  <a:pt x="109367" y="1830049"/>
                </a:lnTo>
                <a:lnTo>
                  <a:pt x="77998" y="1798680"/>
                </a:lnTo>
                <a:lnTo>
                  <a:pt x="51230" y="1763203"/>
                </a:lnTo>
                <a:lnTo>
                  <a:pt x="29554" y="1724108"/>
                </a:lnTo>
                <a:lnTo>
                  <a:pt x="13463" y="1681888"/>
                </a:lnTo>
                <a:lnTo>
                  <a:pt x="3447" y="1637035"/>
                </a:lnTo>
                <a:lnTo>
                  <a:pt x="0" y="1590039"/>
                </a:lnTo>
                <a:lnTo>
                  <a:pt x="0" y="318007"/>
                </a:lnTo>
                <a:close/>
              </a:path>
            </a:pathLst>
          </a:custGeom>
          <a:ln w="28956">
            <a:solidFill>
              <a:srgbClr val="DCE2E3"/>
            </a:solidFill>
          </a:ln>
        </p:spPr>
        <p:txBody>
          <a:bodyPr wrap="square" lIns="0" tIns="0" rIns="0" bIns="0" rtlCol="0"/>
          <a:lstStyle/>
          <a:p>
            <a:endParaRPr>
              <a:solidFill>
                <a:prstClr val="black"/>
              </a:solidFill>
            </a:endParaRPr>
          </a:p>
        </p:txBody>
      </p:sp>
      <p:sp>
        <p:nvSpPr>
          <p:cNvPr id="22" name="object 22"/>
          <p:cNvSpPr/>
          <p:nvPr/>
        </p:nvSpPr>
        <p:spPr>
          <a:xfrm>
            <a:off x="10539983" y="4401311"/>
            <a:ext cx="6897624" cy="2039112"/>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3" name="object 23"/>
          <p:cNvSpPr/>
          <p:nvPr/>
        </p:nvSpPr>
        <p:spPr>
          <a:xfrm>
            <a:off x="10536173" y="4397502"/>
            <a:ext cx="6766559" cy="1908175"/>
          </a:xfrm>
          <a:custGeom>
            <a:avLst/>
            <a:gdLst/>
            <a:ahLst/>
            <a:cxnLst/>
            <a:rect l="l" t="t" r="r" b="b"/>
            <a:pathLst>
              <a:path w="6766559" h="1908175">
                <a:moveTo>
                  <a:pt x="6448552" y="0"/>
                </a:moveTo>
                <a:lnTo>
                  <a:pt x="318007" y="0"/>
                </a:lnTo>
                <a:lnTo>
                  <a:pt x="271012" y="3447"/>
                </a:lnTo>
                <a:lnTo>
                  <a:pt x="226159" y="13463"/>
                </a:lnTo>
                <a:lnTo>
                  <a:pt x="183939" y="29554"/>
                </a:lnTo>
                <a:lnTo>
                  <a:pt x="144844" y="51230"/>
                </a:lnTo>
                <a:lnTo>
                  <a:pt x="109367" y="77998"/>
                </a:lnTo>
                <a:lnTo>
                  <a:pt x="77998" y="109367"/>
                </a:lnTo>
                <a:lnTo>
                  <a:pt x="51230" y="144844"/>
                </a:lnTo>
                <a:lnTo>
                  <a:pt x="29554" y="183939"/>
                </a:lnTo>
                <a:lnTo>
                  <a:pt x="13463" y="226159"/>
                </a:lnTo>
                <a:lnTo>
                  <a:pt x="3447" y="271012"/>
                </a:lnTo>
                <a:lnTo>
                  <a:pt x="0" y="318008"/>
                </a:lnTo>
                <a:lnTo>
                  <a:pt x="0" y="1590039"/>
                </a:lnTo>
                <a:lnTo>
                  <a:pt x="3447" y="1637035"/>
                </a:lnTo>
                <a:lnTo>
                  <a:pt x="13463" y="1681888"/>
                </a:lnTo>
                <a:lnTo>
                  <a:pt x="29554" y="1724108"/>
                </a:lnTo>
                <a:lnTo>
                  <a:pt x="51230" y="1763203"/>
                </a:lnTo>
                <a:lnTo>
                  <a:pt x="77998" y="1798680"/>
                </a:lnTo>
                <a:lnTo>
                  <a:pt x="109367" y="1830049"/>
                </a:lnTo>
                <a:lnTo>
                  <a:pt x="144844" y="1856817"/>
                </a:lnTo>
                <a:lnTo>
                  <a:pt x="183939" y="1878493"/>
                </a:lnTo>
                <a:lnTo>
                  <a:pt x="226159" y="1894584"/>
                </a:lnTo>
                <a:lnTo>
                  <a:pt x="271012" y="1904600"/>
                </a:lnTo>
                <a:lnTo>
                  <a:pt x="318007" y="1908048"/>
                </a:lnTo>
                <a:lnTo>
                  <a:pt x="6448552" y="1908048"/>
                </a:lnTo>
                <a:lnTo>
                  <a:pt x="6495547" y="1904600"/>
                </a:lnTo>
                <a:lnTo>
                  <a:pt x="6540400" y="1894584"/>
                </a:lnTo>
                <a:lnTo>
                  <a:pt x="6582620" y="1878493"/>
                </a:lnTo>
                <a:lnTo>
                  <a:pt x="6621715" y="1856817"/>
                </a:lnTo>
                <a:lnTo>
                  <a:pt x="6657192" y="1830049"/>
                </a:lnTo>
                <a:lnTo>
                  <a:pt x="6688561" y="1798680"/>
                </a:lnTo>
                <a:lnTo>
                  <a:pt x="6715329" y="1763203"/>
                </a:lnTo>
                <a:lnTo>
                  <a:pt x="6737005" y="1724108"/>
                </a:lnTo>
                <a:lnTo>
                  <a:pt x="6753096" y="1681888"/>
                </a:lnTo>
                <a:lnTo>
                  <a:pt x="6763112" y="1637035"/>
                </a:lnTo>
                <a:lnTo>
                  <a:pt x="6766560" y="1590039"/>
                </a:lnTo>
                <a:lnTo>
                  <a:pt x="6766560" y="318008"/>
                </a:lnTo>
                <a:lnTo>
                  <a:pt x="6763112" y="271012"/>
                </a:lnTo>
                <a:lnTo>
                  <a:pt x="6753096" y="226159"/>
                </a:lnTo>
                <a:lnTo>
                  <a:pt x="6737005" y="183939"/>
                </a:lnTo>
                <a:lnTo>
                  <a:pt x="6715329" y="144844"/>
                </a:lnTo>
                <a:lnTo>
                  <a:pt x="6688561" y="109367"/>
                </a:lnTo>
                <a:lnTo>
                  <a:pt x="6657192" y="77998"/>
                </a:lnTo>
                <a:lnTo>
                  <a:pt x="6621715" y="51230"/>
                </a:lnTo>
                <a:lnTo>
                  <a:pt x="6582620" y="29554"/>
                </a:lnTo>
                <a:lnTo>
                  <a:pt x="6540400" y="13463"/>
                </a:lnTo>
                <a:lnTo>
                  <a:pt x="6495547" y="3447"/>
                </a:lnTo>
                <a:lnTo>
                  <a:pt x="6448552" y="0"/>
                </a:lnTo>
                <a:close/>
              </a:path>
            </a:pathLst>
          </a:custGeom>
          <a:solidFill>
            <a:srgbClr val="FFFFFF"/>
          </a:solidFill>
        </p:spPr>
        <p:txBody>
          <a:bodyPr wrap="square" lIns="0" tIns="0" rIns="0" bIns="0" rtlCol="0"/>
          <a:lstStyle/>
          <a:p>
            <a:endParaRPr>
              <a:solidFill>
                <a:prstClr val="black"/>
              </a:solidFill>
            </a:endParaRPr>
          </a:p>
        </p:txBody>
      </p:sp>
      <p:sp>
        <p:nvSpPr>
          <p:cNvPr id="24" name="object 24"/>
          <p:cNvSpPr/>
          <p:nvPr/>
        </p:nvSpPr>
        <p:spPr>
          <a:xfrm>
            <a:off x="10536173" y="4397502"/>
            <a:ext cx="6766559" cy="1908175"/>
          </a:xfrm>
          <a:custGeom>
            <a:avLst/>
            <a:gdLst/>
            <a:ahLst/>
            <a:cxnLst/>
            <a:rect l="l" t="t" r="r" b="b"/>
            <a:pathLst>
              <a:path w="6766559" h="1908175">
                <a:moveTo>
                  <a:pt x="0" y="318008"/>
                </a:moveTo>
                <a:lnTo>
                  <a:pt x="3447" y="271012"/>
                </a:lnTo>
                <a:lnTo>
                  <a:pt x="13463" y="226159"/>
                </a:lnTo>
                <a:lnTo>
                  <a:pt x="29554" y="183939"/>
                </a:lnTo>
                <a:lnTo>
                  <a:pt x="51230" y="144844"/>
                </a:lnTo>
                <a:lnTo>
                  <a:pt x="77998" y="109367"/>
                </a:lnTo>
                <a:lnTo>
                  <a:pt x="109367" y="77998"/>
                </a:lnTo>
                <a:lnTo>
                  <a:pt x="144844" y="51230"/>
                </a:lnTo>
                <a:lnTo>
                  <a:pt x="183939" y="29554"/>
                </a:lnTo>
                <a:lnTo>
                  <a:pt x="226159" y="13463"/>
                </a:lnTo>
                <a:lnTo>
                  <a:pt x="271012" y="3447"/>
                </a:lnTo>
                <a:lnTo>
                  <a:pt x="318007" y="0"/>
                </a:lnTo>
                <a:lnTo>
                  <a:pt x="6448552" y="0"/>
                </a:lnTo>
                <a:lnTo>
                  <a:pt x="6495547" y="3447"/>
                </a:lnTo>
                <a:lnTo>
                  <a:pt x="6540400" y="13463"/>
                </a:lnTo>
                <a:lnTo>
                  <a:pt x="6582620" y="29554"/>
                </a:lnTo>
                <a:lnTo>
                  <a:pt x="6621715" y="51230"/>
                </a:lnTo>
                <a:lnTo>
                  <a:pt x="6657192" y="77998"/>
                </a:lnTo>
                <a:lnTo>
                  <a:pt x="6688561" y="109367"/>
                </a:lnTo>
                <a:lnTo>
                  <a:pt x="6715329" y="144844"/>
                </a:lnTo>
                <a:lnTo>
                  <a:pt x="6737005" y="183939"/>
                </a:lnTo>
                <a:lnTo>
                  <a:pt x="6753096" y="226159"/>
                </a:lnTo>
                <a:lnTo>
                  <a:pt x="6763112" y="271012"/>
                </a:lnTo>
                <a:lnTo>
                  <a:pt x="6766560" y="318008"/>
                </a:lnTo>
                <a:lnTo>
                  <a:pt x="6766560" y="1590039"/>
                </a:lnTo>
                <a:lnTo>
                  <a:pt x="6763112" y="1637035"/>
                </a:lnTo>
                <a:lnTo>
                  <a:pt x="6753096" y="1681888"/>
                </a:lnTo>
                <a:lnTo>
                  <a:pt x="6737005" y="1724108"/>
                </a:lnTo>
                <a:lnTo>
                  <a:pt x="6715329" y="1763203"/>
                </a:lnTo>
                <a:lnTo>
                  <a:pt x="6688561" y="1798680"/>
                </a:lnTo>
                <a:lnTo>
                  <a:pt x="6657192" y="1830049"/>
                </a:lnTo>
                <a:lnTo>
                  <a:pt x="6621715" y="1856817"/>
                </a:lnTo>
                <a:lnTo>
                  <a:pt x="6582620" y="1878493"/>
                </a:lnTo>
                <a:lnTo>
                  <a:pt x="6540400" y="1894584"/>
                </a:lnTo>
                <a:lnTo>
                  <a:pt x="6495547" y="1904600"/>
                </a:lnTo>
                <a:lnTo>
                  <a:pt x="6448552" y="1908048"/>
                </a:lnTo>
                <a:lnTo>
                  <a:pt x="318007" y="1908048"/>
                </a:lnTo>
                <a:lnTo>
                  <a:pt x="271012" y="1904600"/>
                </a:lnTo>
                <a:lnTo>
                  <a:pt x="226159" y="1894584"/>
                </a:lnTo>
                <a:lnTo>
                  <a:pt x="183939" y="1878493"/>
                </a:lnTo>
                <a:lnTo>
                  <a:pt x="144844" y="1856817"/>
                </a:lnTo>
                <a:lnTo>
                  <a:pt x="109367" y="1830049"/>
                </a:lnTo>
                <a:lnTo>
                  <a:pt x="77998" y="1798680"/>
                </a:lnTo>
                <a:lnTo>
                  <a:pt x="51230" y="1763203"/>
                </a:lnTo>
                <a:lnTo>
                  <a:pt x="29554" y="1724108"/>
                </a:lnTo>
                <a:lnTo>
                  <a:pt x="13463" y="1681888"/>
                </a:lnTo>
                <a:lnTo>
                  <a:pt x="3447" y="1637035"/>
                </a:lnTo>
                <a:lnTo>
                  <a:pt x="0" y="1590039"/>
                </a:lnTo>
                <a:lnTo>
                  <a:pt x="0" y="318008"/>
                </a:lnTo>
                <a:close/>
              </a:path>
            </a:pathLst>
          </a:custGeom>
          <a:ln w="28956">
            <a:solidFill>
              <a:srgbClr val="DCE2E3"/>
            </a:solidFill>
          </a:ln>
        </p:spPr>
        <p:txBody>
          <a:bodyPr wrap="square" lIns="0" tIns="0" rIns="0" bIns="0" rtlCol="0"/>
          <a:lstStyle/>
          <a:p>
            <a:endParaRPr>
              <a:solidFill>
                <a:prstClr val="black"/>
              </a:solidFill>
            </a:endParaRPr>
          </a:p>
        </p:txBody>
      </p:sp>
      <p:sp>
        <p:nvSpPr>
          <p:cNvPr id="25" name="object 25"/>
          <p:cNvSpPr/>
          <p:nvPr/>
        </p:nvSpPr>
        <p:spPr>
          <a:xfrm>
            <a:off x="10539983" y="6912864"/>
            <a:ext cx="6897624" cy="2039112"/>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6" name="object 26"/>
          <p:cNvSpPr/>
          <p:nvPr/>
        </p:nvSpPr>
        <p:spPr>
          <a:xfrm>
            <a:off x="10536173" y="6909054"/>
            <a:ext cx="6766559" cy="1908175"/>
          </a:xfrm>
          <a:custGeom>
            <a:avLst/>
            <a:gdLst/>
            <a:ahLst/>
            <a:cxnLst/>
            <a:rect l="l" t="t" r="r" b="b"/>
            <a:pathLst>
              <a:path w="6766559" h="1908175">
                <a:moveTo>
                  <a:pt x="6448552" y="0"/>
                </a:moveTo>
                <a:lnTo>
                  <a:pt x="318007" y="0"/>
                </a:lnTo>
                <a:lnTo>
                  <a:pt x="271012" y="3447"/>
                </a:lnTo>
                <a:lnTo>
                  <a:pt x="226159" y="13463"/>
                </a:lnTo>
                <a:lnTo>
                  <a:pt x="183939" y="29554"/>
                </a:lnTo>
                <a:lnTo>
                  <a:pt x="144844" y="51230"/>
                </a:lnTo>
                <a:lnTo>
                  <a:pt x="109367" y="77998"/>
                </a:lnTo>
                <a:lnTo>
                  <a:pt x="77998" y="109367"/>
                </a:lnTo>
                <a:lnTo>
                  <a:pt x="51230" y="144844"/>
                </a:lnTo>
                <a:lnTo>
                  <a:pt x="29554" y="183939"/>
                </a:lnTo>
                <a:lnTo>
                  <a:pt x="13463" y="226159"/>
                </a:lnTo>
                <a:lnTo>
                  <a:pt x="3447" y="271012"/>
                </a:lnTo>
                <a:lnTo>
                  <a:pt x="0" y="318008"/>
                </a:lnTo>
                <a:lnTo>
                  <a:pt x="0" y="1590040"/>
                </a:lnTo>
                <a:lnTo>
                  <a:pt x="3447" y="1637035"/>
                </a:lnTo>
                <a:lnTo>
                  <a:pt x="13463" y="1681888"/>
                </a:lnTo>
                <a:lnTo>
                  <a:pt x="29554" y="1724108"/>
                </a:lnTo>
                <a:lnTo>
                  <a:pt x="51230" y="1763203"/>
                </a:lnTo>
                <a:lnTo>
                  <a:pt x="77998" y="1798680"/>
                </a:lnTo>
                <a:lnTo>
                  <a:pt x="109367" y="1830049"/>
                </a:lnTo>
                <a:lnTo>
                  <a:pt x="144844" y="1856817"/>
                </a:lnTo>
                <a:lnTo>
                  <a:pt x="183939" y="1878493"/>
                </a:lnTo>
                <a:lnTo>
                  <a:pt x="226159" y="1894584"/>
                </a:lnTo>
                <a:lnTo>
                  <a:pt x="271012" y="1904600"/>
                </a:lnTo>
                <a:lnTo>
                  <a:pt x="318007" y="1908048"/>
                </a:lnTo>
                <a:lnTo>
                  <a:pt x="6448552" y="1908048"/>
                </a:lnTo>
                <a:lnTo>
                  <a:pt x="6495547" y="1904600"/>
                </a:lnTo>
                <a:lnTo>
                  <a:pt x="6540400" y="1894584"/>
                </a:lnTo>
                <a:lnTo>
                  <a:pt x="6582620" y="1878493"/>
                </a:lnTo>
                <a:lnTo>
                  <a:pt x="6621715" y="1856817"/>
                </a:lnTo>
                <a:lnTo>
                  <a:pt x="6657192" y="1830049"/>
                </a:lnTo>
                <a:lnTo>
                  <a:pt x="6688561" y="1798680"/>
                </a:lnTo>
                <a:lnTo>
                  <a:pt x="6715329" y="1763203"/>
                </a:lnTo>
                <a:lnTo>
                  <a:pt x="6737005" y="1724108"/>
                </a:lnTo>
                <a:lnTo>
                  <a:pt x="6753096" y="1681888"/>
                </a:lnTo>
                <a:lnTo>
                  <a:pt x="6763112" y="1637035"/>
                </a:lnTo>
                <a:lnTo>
                  <a:pt x="6766560" y="1590040"/>
                </a:lnTo>
                <a:lnTo>
                  <a:pt x="6766560" y="318008"/>
                </a:lnTo>
                <a:lnTo>
                  <a:pt x="6763112" y="271012"/>
                </a:lnTo>
                <a:lnTo>
                  <a:pt x="6753096" y="226159"/>
                </a:lnTo>
                <a:lnTo>
                  <a:pt x="6737005" y="183939"/>
                </a:lnTo>
                <a:lnTo>
                  <a:pt x="6715329" y="144844"/>
                </a:lnTo>
                <a:lnTo>
                  <a:pt x="6688561" y="109367"/>
                </a:lnTo>
                <a:lnTo>
                  <a:pt x="6657192" y="77998"/>
                </a:lnTo>
                <a:lnTo>
                  <a:pt x="6621715" y="51230"/>
                </a:lnTo>
                <a:lnTo>
                  <a:pt x="6582620" y="29554"/>
                </a:lnTo>
                <a:lnTo>
                  <a:pt x="6540400" y="13463"/>
                </a:lnTo>
                <a:lnTo>
                  <a:pt x="6495547" y="3447"/>
                </a:lnTo>
                <a:lnTo>
                  <a:pt x="6448552" y="0"/>
                </a:lnTo>
                <a:close/>
              </a:path>
            </a:pathLst>
          </a:custGeom>
          <a:solidFill>
            <a:srgbClr val="FFFFFF"/>
          </a:solidFill>
        </p:spPr>
        <p:txBody>
          <a:bodyPr wrap="square" lIns="0" tIns="0" rIns="0" bIns="0" rtlCol="0"/>
          <a:lstStyle/>
          <a:p>
            <a:endParaRPr>
              <a:solidFill>
                <a:prstClr val="black"/>
              </a:solidFill>
            </a:endParaRPr>
          </a:p>
        </p:txBody>
      </p:sp>
      <p:sp>
        <p:nvSpPr>
          <p:cNvPr id="27" name="object 27"/>
          <p:cNvSpPr/>
          <p:nvPr/>
        </p:nvSpPr>
        <p:spPr>
          <a:xfrm>
            <a:off x="10536173" y="6909054"/>
            <a:ext cx="6766559" cy="1908175"/>
          </a:xfrm>
          <a:custGeom>
            <a:avLst/>
            <a:gdLst/>
            <a:ahLst/>
            <a:cxnLst/>
            <a:rect l="l" t="t" r="r" b="b"/>
            <a:pathLst>
              <a:path w="6766559" h="1908175">
                <a:moveTo>
                  <a:pt x="0" y="318008"/>
                </a:moveTo>
                <a:lnTo>
                  <a:pt x="3447" y="271012"/>
                </a:lnTo>
                <a:lnTo>
                  <a:pt x="13463" y="226159"/>
                </a:lnTo>
                <a:lnTo>
                  <a:pt x="29554" y="183939"/>
                </a:lnTo>
                <a:lnTo>
                  <a:pt x="51230" y="144844"/>
                </a:lnTo>
                <a:lnTo>
                  <a:pt x="77998" y="109367"/>
                </a:lnTo>
                <a:lnTo>
                  <a:pt x="109367" y="77998"/>
                </a:lnTo>
                <a:lnTo>
                  <a:pt x="144844" y="51230"/>
                </a:lnTo>
                <a:lnTo>
                  <a:pt x="183939" y="29554"/>
                </a:lnTo>
                <a:lnTo>
                  <a:pt x="226159" y="13463"/>
                </a:lnTo>
                <a:lnTo>
                  <a:pt x="271012" y="3447"/>
                </a:lnTo>
                <a:lnTo>
                  <a:pt x="318007" y="0"/>
                </a:lnTo>
                <a:lnTo>
                  <a:pt x="6448552" y="0"/>
                </a:lnTo>
                <a:lnTo>
                  <a:pt x="6495547" y="3447"/>
                </a:lnTo>
                <a:lnTo>
                  <a:pt x="6540400" y="13463"/>
                </a:lnTo>
                <a:lnTo>
                  <a:pt x="6582620" y="29554"/>
                </a:lnTo>
                <a:lnTo>
                  <a:pt x="6621715" y="51230"/>
                </a:lnTo>
                <a:lnTo>
                  <a:pt x="6657192" y="77998"/>
                </a:lnTo>
                <a:lnTo>
                  <a:pt x="6688561" y="109367"/>
                </a:lnTo>
                <a:lnTo>
                  <a:pt x="6715329" y="144844"/>
                </a:lnTo>
                <a:lnTo>
                  <a:pt x="6737005" y="183939"/>
                </a:lnTo>
                <a:lnTo>
                  <a:pt x="6753096" y="226159"/>
                </a:lnTo>
                <a:lnTo>
                  <a:pt x="6763112" y="271012"/>
                </a:lnTo>
                <a:lnTo>
                  <a:pt x="6766560" y="318008"/>
                </a:lnTo>
                <a:lnTo>
                  <a:pt x="6766560" y="1590040"/>
                </a:lnTo>
                <a:lnTo>
                  <a:pt x="6763112" y="1637035"/>
                </a:lnTo>
                <a:lnTo>
                  <a:pt x="6753096" y="1681888"/>
                </a:lnTo>
                <a:lnTo>
                  <a:pt x="6737005" y="1724108"/>
                </a:lnTo>
                <a:lnTo>
                  <a:pt x="6715329" y="1763203"/>
                </a:lnTo>
                <a:lnTo>
                  <a:pt x="6688561" y="1798680"/>
                </a:lnTo>
                <a:lnTo>
                  <a:pt x="6657192" y="1830049"/>
                </a:lnTo>
                <a:lnTo>
                  <a:pt x="6621715" y="1856817"/>
                </a:lnTo>
                <a:lnTo>
                  <a:pt x="6582620" y="1878493"/>
                </a:lnTo>
                <a:lnTo>
                  <a:pt x="6540400" y="1894584"/>
                </a:lnTo>
                <a:lnTo>
                  <a:pt x="6495547" y="1904600"/>
                </a:lnTo>
                <a:lnTo>
                  <a:pt x="6448552" y="1908048"/>
                </a:lnTo>
                <a:lnTo>
                  <a:pt x="318007" y="1908048"/>
                </a:lnTo>
                <a:lnTo>
                  <a:pt x="271012" y="1904600"/>
                </a:lnTo>
                <a:lnTo>
                  <a:pt x="226159" y="1894584"/>
                </a:lnTo>
                <a:lnTo>
                  <a:pt x="183939" y="1878493"/>
                </a:lnTo>
                <a:lnTo>
                  <a:pt x="144844" y="1856817"/>
                </a:lnTo>
                <a:lnTo>
                  <a:pt x="109367" y="1830049"/>
                </a:lnTo>
                <a:lnTo>
                  <a:pt x="77998" y="1798680"/>
                </a:lnTo>
                <a:lnTo>
                  <a:pt x="51230" y="1763203"/>
                </a:lnTo>
                <a:lnTo>
                  <a:pt x="29554" y="1724108"/>
                </a:lnTo>
                <a:lnTo>
                  <a:pt x="13463" y="1681888"/>
                </a:lnTo>
                <a:lnTo>
                  <a:pt x="3447" y="1637035"/>
                </a:lnTo>
                <a:lnTo>
                  <a:pt x="0" y="1590040"/>
                </a:lnTo>
                <a:lnTo>
                  <a:pt x="0" y="318008"/>
                </a:lnTo>
                <a:close/>
              </a:path>
            </a:pathLst>
          </a:custGeom>
          <a:ln w="28956">
            <a:solidFill>
              <a:srgbClr val="DCE2E3"/>
            </a:solidFill>
          </a:ln>
        </p:spPr>
        <p:txBody>
          <a:bodyPr wrap="square" lIns="0" tIns="0" rIns="0" bIns="0" rtlCol="0"/>
          <a:lstStyle/>
          <a:p>
            <a:endParaRPr>
              <a:solidFill>
                <a:prstClr val="black"/>
              </a:solidFill>
            </a:endParaRPr>
          </a:p>
        </p:txBody>
      </p:sp>
      <p:sp>
        <p:nvSpPr>
          <p:cNvPr id="28" name="object 28"/>
          <p:cNvSpPr txBox="1"/>
          <p:nvPr/>
        </p:nvSpPr>
        <p:spPr>
          <a:xfrm>
            <a:off x="2372105" y="2047113"/>
            <a:ext cx="6475095" cy="3923029"/>
          </a:xfrm>
          <a:prstGeom prst="rect">
            <a:avLst/>
          </a:prstGeom>
        </p:spPr>
        <p:txBody>
          <a:bodyPr vert="horz" wrap="square" lIns="0" tIns="12065" rIns="0" bIns="0" rtlCol="0">
            <a:spAutoFit/>
          </a:bodyPr>
          <a:lstStyle/>
          <a:p>
            <a:pPr marL="12700" marR="100330">
              <a:spcBef>
                <a:spcPts val="95"/>
              </a:spcBef>
            </a:pPr>
            <a:r>
              <a:rPr sz="2800" b="1" spc="-15" dirty="0">
                <a:solidFill>
                  <a:srgbClr val="666666"/>
                </a:solidFill>
                <a:cs typeface="Calibri"/>
              </a:rPr>
              <a:t>Ethereum: </a:t>
            </a:r>
            <a:r>
              <a:rPr sz="2800" spc="-5" dirty="0">
                <a:solidFill>
                  <a:srgbClr val="2F2F2F"/>
                </a:solidFill>
                <a:cs typeface="Calibri"/>
              </a:rPr>
              <a:t>An </a:t>
            </a:r>
            <a:r>
              <a:rPr sz="2800" spc="-10" dirty="0">
                <a:solidFill>
                  <a:srgbClr val="2F2F2F"/>
                </a:solidFill>
                <a:cs typeface="Calibri"/>
              </a:rPr>
              <a:t>open Blockchain </a:t>
            </a:r>
            <a:r>
              <a:rPr sz="2800" spc="-20" dirty="0">
                <a:solidFill>
                  <a:srgbClr val="2F2F2F"/>
                </a:solidFill>
                <a:cs typeface="Calibri"/>
              </a:rPr>
              <a:t>platform  </a:t>
            </a:r>
            <a:r>
              <a:rPr sz="2800" spc="-10" dirty="0">
                <a:solidFill>
                  <a:srgbClr val="2F2F2F"/>
                </a:solidFill>
                <a:cs typeface="Calibri"/>
              </a:rPr>
              <a:t>that lets </a:t>
            </a:r>
            <a:r>
              <a:rPr sz="2800" spc="-20" dirty="0">
                <a:solidFill>
                  <a:srgbClr val="2F2F2F"/>
                </a:solidFill>
                <a:cs typeface="Calibri"/>
              </a:rPr>
              <a:t>anyone </a:t>
            </a:r>
            <a:r>
              <a:rPr sz="2800" spc="-10" dirty="0">
                <a:solidFill>
                  <a:srgbClr val="2F2F2F"/>
                </a:solidFill>
                <a:cs typeface="Calibri"/>
              </a:rPr>
              <a:t>build </a:t>
            </a:r>
            <a:r>
              <a:rPr sz="2800" spc="-5" dirty="0">
                <a:solidFill>
                  <a:srgbClr val="2F2F2F"/>
                </a:solidFill>
                <a:cs typeface="Calibri"/>
              </a:rPr>
              <a:t>and </a:t>
            </a:r>
            <a:r>
              <a:rPr sz="2800" spc="-10" dirty="0">
                <a:solidFill>
                  <a:srgbClr val="2F2F2F"/>
                </a:solidFill>
                <a:cs typeface="Calibri"/>
              </a:rPr>
              <a:t>use </a:t>
            </a:r>
            <a:r>
              <a:rPr sz="2800" spc="-20" dirty="0">
                <a:solidFill>
                  <a:srgbClr val="2F2F2F"/>
                </a:solidFill>
                <a:cs typeface="Calibri"/>
              </a:rPr>
              <a:t>decentralized  </a:t>
            </a:r>
            <a:r>
              <a:rPr sz="2800" spc="-10" dirty="0">
                <a:solidFill>
                  <a:srgbClr val="2F2F2F"/>
                </a:solidFill>
                <a:cs typeface="Calibri"/>
              </a:rPr>
              <a:t>applications that </a:t>
            </a:r>
            <a:r>
              <a:rPr sz="2800" spc="-5" dirty="0">
                <a:solidFill>
                  <a:srgbClr val="2F2F2F"/>
                </a:solidFill>
                <a:cs typeface="Calibri"/>
              </a:rPr>
              <a:t>run on </a:t>
            </a:r>
            <a:r>
              <a:rPr sz="2800" spc="-10" dirty="0">
                <a:solidFill>
                  <a:srgbClr val="2F2F2F"/>
                </a:solidFill>
                <a:cs typeface="Calibri"/>
              </a:rPr>
              <a:t>Blockchain  </a:t>
            </a:r>
            <a:r>
              <a:rPr sz="2800" spc="-5" dirty="0">
                <a:solidFill>
                  <a:srgbClr val="2F2F2F"/>
                </a:solidFill>
                <a:cs typeface="Calibri"/>
              </a:rPr>
              <a:t>technology</a:t>
            </a:r>
            <a:endParaRPr sz="2800" dirty="0">
              <a:solidFill>
                <a:prstClr val="black"/>
              </a:solidFill>
              <a:cs typeface="Calibri"/>
            </a:endParaRPr>
          </a:p>
          <a:p>
            <a:endParaRPr sz="2800" dirty="0">
              <a:solidFill>
                <a:prstClr val="black"/>
              </a:solidFill>
              <a:latin typeface="Times New Roman"/>
              <a:cs typeface="Times New Roman"/>
            </a:endParaRPr>
          </a:p>
          <a:p>
            <a:pPr>
              <a:spcBef>
                <a:spcPts val="40"/>
              </a:spcBef>
            </a:pPr>
            <a:endParaRPr sz="3400" dirty="0">
              <a:solidFill>
                <a:prstClr val="black"/>
              </a:solidFill>
              <a:latin typeface="Times New Roman"/>
              <a:cs typeface="Times New Roman"/>
            </a:endParaRPr>
          </a:p>
          <a:p>
            <a:pPr marL="114300" marR="5080" algn="just"/>
            <a:r>
              <a:rPr sz="2800" b="1" spc="-5" dirty="0">
                <a:solidFill>
                  <a:srgbClr val="666666"/>
                </a:solidFill>
                <a:cs typeface="Calibri"/>
              </a:rPr>
              <a:t>Multichain</a:t>
            </a:r>
            <a:r>
              <a:rPr sz="2800" spc="-5" dirty="0">
                <a:solidFill>
                  <a:srgbClr val="666666"/>
                </a:solidFill>
                <a:cs typeface="Calibri"/>
              </a:rPr>
              <a:t>: </a:t>
            </a:r>
            <a:r>
              <a:rPr sz="2800" spc="-5" dirty="0">
                <a:solidFill>
                  <a:srgbClr val="2F2F2F"/>
                </a:solidFill>
                <a:cs typeface="Calibri"/>
              </a:rPr>
              <a:t>A </a:t>
            </a:r>
            <a:r>
              <a:rPr sz="2800" spc="-20" dirty="0">
                <a:solidFill>
                  <a:srgbClr val="2F2F2F"/>
                </a:solidFill>
                <a:cs typeface="Calibri"/>
              </a:rPr>
              <a:t>platform </a:t>
            </a:r>
            <a:r>
              <a:rPr sz="2800" spc="-25" dirty="0">
                <a:solidFill>
                  <a:srgbClr val="2F2F2F"/>
                </a:solidFill>
                <a:cs typeface="Calibri"/>
              </a:rPr>
              <a:t>for </a:t>
            </a:r>
            <a:r>
              <a:rPr sz="2800" spc="-5" dirty="0">
                <a:solidFill>
                  <a:srgbClr val="2F2F2F"/>
                </a:solidFill>
                <a:cs typeface="Calibri"/>
              </a:rPr>
              <a:t>the </a:t>
            </a:r>
            <a:r>
              <a:rPr sz="2800" spc="-15" dirty="0">
                <a:solidFill>
                  <a:srgbClr val="2F2F2F"/>
                </a:solidFill>
                <a:cs typeface="Calibri"/>
              </a:rPr>
              <a:t>creation </a:t>
            </a:r>
            <a:r>
              <a:rPr sz="2800" spc="-5" dirty="0">
                <a:solidFill>
                  <a:srgbClr val="2F2F2F"/>
                </a:solidFill>
                <a:cs typeface="Calibri"/>
              </a:rPr>
              <a:t>and  </a:t>
            </a:r>
            <a:r>
              <a:rPr sz="2800" spc="-15" dirty="0">
                <a:solidFill>
                  <a:srgbClr val="2F2F2F"/>
                </a:solidFill>
                <a:cs typeface="Calibri"/>
              </a:rPr>
              <a:t>deployment </a:t>
            </a:r>
            <a:r>
              <a:rPr sz="2800" spc="-5" dirty="0">
                <a:solidFill>
                  <a:srgbClr val="2F2F2F"/>
                </a:solidFill>
                <a:cs typeface="Calibri"/>
              </a:rPr>
              <a:t>of </a:t>
            </a:r>
            <a:r>
              <a:rPr sz="2800" spc="-20" dirty="0">
                <a:solidFill>
                  <a:srgbClr val="2F2F2F"/>
                </a:solidFill>
                <a:cs typeface="Calibri"/>
              </a:rPr>
              <a:t>private </a:t>
            </a:r>
            <a:r>
              <a:rPr sz="2800" spc="-10" dirty="0">
                <a:solidFill>
                  <a:srgbClr val="2F2F2F"/>
                </a:solidFill>
                <a:cs typeface="Calibri"/>
              </a:rPr>
              <a:t>Blockchains </a:t>
            </a:r>
            <a:r>
              <a:rPr sz="2800" spc="-5" dirty="0">
                <a:solidFill>
                  <a:srgbClr val="2F2F2F"/>
                </a:solidFill>
                <a:cs typeface="Calibri"/>
              </a:rPr>
              <a:t>within </a:t>
            </a:r>
            <a:r>
              <a:rPr sz="2800" spc="-10" dirty="0">
                <a:solidFill>
                  <a:srgbClr val="2F2F2F"/>
                </a:solidFill>
                <a:cs typeface="Calibri"/>
              </a:rPr>
              <a:t>or  between</a:t>
            </a:r>
            <a:r>
              <a:rPr sz="2800" spc="-5" dirty="0">
                <a:solidFill>
                  <a:srgbClr val="2F2F2F"/>
                </a:solidFill>
                <a:cs typeface="Calibri"/>
              </a:rPr>
              <a:t> </a:t>
            </a:r>
            <a:r>
              <a:rPr sz="2800" spc="-20" dirty="0">
                <a:solidFill>
                  <a:srgbClr val="2F2F2F"/>
                </a:solidFill>
                <a:cs typeface="Calibri"/>
              </a:rPr>
              <a:t>organizations</a:t>
            </a:r>
            <a:endParaRPr sz="2800" dirty="0">
              <a:solidFill>
                <a:prstClr val="black"/>
              </a:solidFill>
              <a:cs typeface="Calibri"/>
            </a:endParaRPr>
          </a:p>
        </p:txBody>
      </p:sp>
      <p:sp>
        <p:nvSpPr>
          <p:cNvPr id="29" name="object 29"/>
          <p:cNvSpPr/>
          <p:nvPr/>
        </p:nvSpPr>
        <p:spPr>
          <a:xfrm>
            <a:off x="9482201" y="4887996"/>
            <a:ext cx="928067" cy="884386"/>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30" name="object 30"/>
          <p:cNvSpPr/>
          <p:nvPr/>
        </p:nvSpPr>
        <p:spPr>
          <a:xfrm>
            <a:off x="9385568" y="7322819"/>
            <a:ext cx="993814" cy="982776"/>
          </a:xfrm>
          <a:prstGeom prst="rect">
            <a:avLst/>
          </a:prstGeom>
          <a:blipFill>
            <a:blip r:embed="rId10" cstate="print"/>
            <a:stretch>
              <a:fillRect/>
            </a:stretch>
          </a:blipFill>
        </p:spPr>
        <p:txBody>
          <a:bodyPr wrap="square" lIns="0" tIns="0" rIns="0" bIns="0" rtlCol="0"/>
          <a:lstStyle/>
          <a:p>
            <a:endParaRPr>
              <a:solidFill>
                <a:prstClr val="black"/>
              </a:solidFill>
            </a:endParaRPr>
          </a:p>
        </p:txBody>
      </p:sp>
      <p:sp>
        <p:nvSpPr>
          <p:cNvPr id="31" name="object 31"/>
          <p:cNvSpPr txBox="1"/>
          <p:nvPr/>
        </p:nvSpPr>
        <p:spPr>
          <a:xfrm>
            <a:off x="10819638" y="2391537"/>
            <a:ext cx="6092825" cy="878840"/>
          </a:xfrm>
          <a:prstGeom prst="rect">
            <a:avLst/>
          </a:prstGeom>
        </p:spPr>
        <p:txBody>
          <a:bodyPr vert="horz" wrap="square" lIns="0" tIns="12065" rIns="0" bIns="0" rtlCol="0">
            <a:spAutoFit/>
          </a:bodyPr>
          <a:lstStyle/>
          <a:p>
            <a:pPr marL="12700">
              <a:spcBef>
                <a:spcPts val="95"/>
              </a:spcBef>
            </a:pPr>
            <a:r>
              <a:rPr sz="2800" b="1" spc="-10" dirty="0">
                <a:solidFill>
                  <a:srgbClr val="666666"/>
                </a:solidFill>
                <a:cs typeface="Calibri"/>
              </a:rPr>
              <a:t>Openchain: </a:t>
            </a:r>
            <a:r>
              <a:rPr sz="2800" spc="-35" dirty="0">
                <a:solidFill>
                  <a:srgbClr val="2F2F2F"/>
                </a:solidFill>
                <a:cs typeface="Calibri"/>
              </a:rPr>
              <a:t>Well </a:t>
            </a:r>
            <a:r>
              <a:rPr sz="2800" spc="-10" dirty="0">
                <a:solidFill>
                  <a:srgbClr val="2F2F2F"/>
                </a:solidFill>
                <a:cs typeface="Calibri"/>
              </a:rPr>
              <a:t>suited </a:t>
            </a:r>
            <a:r>
              <a:rPr sz="2800" spc="-25" dirty="0">
                <a:solidFill>
                  <a:srgbClr val="2F2F2F"/>
                </a:solidFill>
                <a:cs typeface="Calibri"/>
              </a:rPr>
              <a:t>for</a:t>
            </a:r>
            <a:r>
              <a:rPr sz="2800" spc="105" dirty="0">
                <a:solidFill>
                  <a:srgbClr val="2F2F2F"/>
                </a:solidFill>
                <a:cs typeface="Calibri"/>
              </a:rPr>
              <a:t> </a:t>
            </a:r>
            <a:r>
              <a:rPr sz="2800" spc="-20" dirty="0">
                <a:solidFill>
                  <a:srgbClr val="2F2F2F"/>
                </a:solidFill>
                <a:cs typeface="Calibri"/>
              </a:rPr>
              <a:t>organizations</a:t>
            </a:r>
            <a:endParaRPr sz="2800">
              <a:solidFill>
                <a:prstClr val="black"/>
              </a:solidFill>
              <a:cs typeface="Calibri"/>
            </a:endParaRPr>
          </a:p>
          <a:p>
            <a:pPr marL="12700"/>
            <a:r>
              <a:rPr sz="2800" spc="-5" dirty="0">
                <a:solidFill>
                  <a:srgbClr val="2F2F2F"/>
                </a:solidFill>
                <a:cs typeface="Calibri"/>
              </a:rPr>
              <a:t>wishing </a:t>
            </a:r>
            <a:r>
              <a:rPr sz="2800" spc="-20" dirty="0">
                <a:solidFill>
                  <a:srgbClr val="2F2F2F"/>
                </a:solidFill>
                <a:cs typeface="Calibri"/>
              </a:rPr>
              <a:t>to </a:t>
            </a:r>
            <a:r>
              <a:rPr sz="2800" spc="-5" dirty="0">
                <a:solidFill>
                  <a:srgbClr val="2F2F2F"/>
                </a:solidFill>
                <a:cs typeface="Calibri"/>
              </a:rPr>
              <a:t>issue and </a:t>
            </a:r>
            <a:r>
              <a:rPr sz="2800" spc="-10" dirty="0">
                <a:solidFill>
                  <a:srgbClr val="2F2F2F"/>
                </a:solidFill>
                <a:cs typeface="Calibri"/>
              </a:rPr>
              <a:t>manage </a:t>
            </a:r>
            <a:r>
              <a:rPr sz="2800" spc="-15" dirty="0">
                <a:solidFill>
                  <a:srgbClr val="2F2F2F"/>
                </a:solidFill>
                <a:cs typeface="Calibri"/>
              </a:rPr>
              <a:t>digital</a:t>
            </a:r>
            <a:r>
              <a:rPr sz="2800" spc="75" dirty="0">
                <a:solidFill>
                  <a:srgbClr val="2F2F2F"/>
                </a:solidFill>
                <a:cs typeface="Calibri"/>
              </a:rPr>
              <a:t> </a:t>
            </a:r>
            <a:r>
              <a:rPr sz="2800" spc="-5" dirty="0">
                <a:solidFill>
                  <a:srgbClr val="2F2F2F"/>
                </a:solidFill>
                <a:cs typeface="Calibri"/>
              </a:rPr>
              <a:t>assets</a:t>
            </a:r>
            <a:endParaRPr sz="2800">
              <a:solidFill>
                <a:prstClr val="black"/>
              </a:solidFill>
              <a:cs typeface="Calibri"/>
            </a:endParaRPr>
          </a:p>
        </p:txBody>
      </p:sp>
      <p:sp>
        <p:nvSpPr>
          <p:cNvPr id="32" name="object 32"/>
          <p:cNvSpPr txBox="1"/>
          <p:nvPr/>
        </p:nvSpPr>
        <p:spPr>
          <a:xfrm>
            <a:off x="10706481" y="4480052"/>
            <a:ext cx="6339840" cy="4217035"/>
          </a:xfrm>
          <a:prstGeom prst="rect">
            <a:avLst/>
          </a:prstGeom>
        </p:spPr>
        <p:txBody>
          <a:bodyPr vert="horz" wrap="square" lIns="0" tIns="12065" rIns="0" bIns="0" rtlCol="0">
            <a:spAutoFit/>
          </a:bodyPr>
          <a:lstStyle/>
          <a:p>
            <a:pPr marL="12700" marR="658495">
              <a:spcBef>
                <a:spcPts val="95"/>
              </a:spcBef>
            </a:pPr>
            <a:r>
              <a:rPr sz="2800" b="1" spc="-60" dirty="0">
                <a:solidFill>
                  <a:srgbClr val="666666"/>
                </a:solidFill>
                <a:cs typeface="Calibri"/>
              </a:rPr>
              <a:t>IOTA</a:t>
            </a:r>
            <a:r>
              <a:rPr sz="2800" b="1" spc="-60" dirty="0">
                <a:solidFill>
                  <a:srgbClr val="2F2F2F"/>
                </a:solidFill>
                <a:cs typeface="Calibri"/>
              </a:rPr>
              <a:t>: </a:t>
            </a:r>
            <a:r>
              <a:rPr sz="2800" spc="-5" dirty="0">
                <a:solidFill>
                  <a:srgbClr val="2F2F2F"/>
                </a:solidFill>
                <a:cs typeface="Calibri"/>
              </a:rPr>
              <a:t>A </a:t>
            </a:r>
            <a:r>
              <a:rPr sz="2800" spc="-10" dirty="0">
                <a:solidFill>
                  <a:srgbClr val="2F2F2F"/>
                </a:solidFill>
                <a:cs typeface="Calibri"/>
              </a:rPr>
              <a:t>revolutionary </a:t>
            </a:r>
            <a:r>
              <a:rPr sz="2800" spc="-15" dirty="0">
                <a:solidFill>
                  <a:srgbClr val="2F2F2F"/>
                </a:solidFill>
                <a:cs typeface="Calibri"/>
              </a:rPr>
              <a:t>new </a:t>
            </a:r>
            <a:r>
              <a:rPr sz="2800" spc="-5" dirty="0">
                <a:solidFill>
                  <a:srgbClr val="2F2F2F"/>
                </a:solidFill>
                <a:cs typeface="Calibri"/>
              </a:rPr>
              <a:t>block-less  </a:t>
            </a:r>
            <a:r>
              <a:rPr sz="2800" spc="-15" dirty="0">
                <a:solidFill>
                  <a:srgbClr val="2F2F2F"/>
                </a:solidFill>
                <a:cs typeface="Calibri"/>
              </a:rPr>
              <a:t>distributed </a:t>
            </a:r>
            <a:r>
              <a:rPr sz="2800" spc="-10" dirty="0">
                <a:solidFill>
                  <a:srgbClr val="2F2F2F"/>
                </a:solidFill>
                <a:cs typeface="Calibri"/>
              </a:rPr>
              <a:t>ledger </a:t>
            </a:r>
            <a:r>
              <a:rPr sz="2800" spc="-5" dirty="0">
                <a:solidFill>
                  <a:srgbClr val="2F2F2F"/>
                </a:solidFill>
                <a:cs typeface="Calibri"/>
              </a:rPr>
              <a:t>which is </a:t>
            </a:r>
            <a:r>
              <a:rPr sz="2800" spc="-10" dirty="0">
                <a:solidFill>
                  <a:srgbClr val="2F2F2F"/>
                </a:solidFill>
                <a:cs typeface="Calibri"/>
              </a:rPr>
              <a:t>scalable,  </a:t>
            </a:r>
            <a:r>
              <a:rPr sz="2800" spc="-15" dirty="0">
                <a:solidFill>
                  <a:srgbClr val="2F2F2F"/>
                </a:solidFill>
                <a:cs typeface="Calibri"/>
              </a:rPr>
              <a:t>lightweight </a:t>
            </a:r>
            <a:r>
              <a:rPr sz="2800" spc="-5" dirty="0">
                <a:solidFill>
                  <a:srgbClr val="2F2F2F"/>
                </a:solidFill>
                <a:cs typeface="Calibri"/>
              </a:rPr>
              <a:t>and </a:t>
            </a:r>
            <a:r>
              <a:rPr sz="2800" spc="-10" dirty="0">
                <a:solidFill>
                  <a:srgbClr val="2F2F2F"/>
                </a:solidFill>
                <a:cs typeface="Calibri"/>
              </a:rPr>
              <a:t>allows </a:t>
            </a:r>
            <a:r>
              <a:rPr sz="2800" spc="-25" dirty="0">
                <a:solidFill>
                  <a:srgbClr val="2F2F2F"/>
                </a:solidFill>
                <a:cs typeface="Calibri"/>
              </a:rPr>
              <a:t>transfer </a:t>
            </a:r>
            <a:r>
              <a:rPr sz="2800" spc="-5" dirty="0">
                <a:solidFill>
                  <a:srgbClr val="2F2F2F"/>
                </a:solidFill>
                <a:cs typeface="Calibri"/>
              </a:rPr>
              <a:t>of </a:t>
            </a:r>
            <a:r>
              <a:rPr sz="2800" spc="-10" dirty="0">
                <a:solidFill>
                  <a:srgbClr val="2F2F2F"/>
                </a:solidFill>
                <a:cs typeface="Calibri"/>
              </a:rPr>
              <a:t>value  </a:t>
            </a:r>
            <a:r>
              <a:rPr sz="2800" spc="-5" dirty="0">
                <a:solidFill>
                  <a:srgbClr val="2F2F2F"/>
                </a:solidFill>
                <a:cs typeface="Calibri"/>
              </a:rPr>
              <a:t>without </a:t>
            </a:r>
            <a:r>
              <a:rPr sz="2800" spc="-20" dirty="0">
                <a:solidFill>
                  <a:srgbClr val="2F2F2F"/>
                </a:solidFill>
                <a:cs typeface="Calibri"/>
              </a:rPr>
              <a:t>any</a:t>
            </a:r>
            <a:r>
              <a:rPr sz="2800" spc="15" dirty="0">
                <a:solidFill>
                  <a:srgbClr val="2F2F2F"/>
                </a:solidFill>
                <a:cs typeface="Calibri"/>
              </a:rPr>
              <a:t> </a:t>
            </a:r>
            <a:r>
              <a:rPr sz="2800" spc="-25" dirty="0">
                <a:solidFill>
                  <a:srgbClr val="2F2F2F"/>
                </a:solidFill>
                <a:cs typeface="Calibri"/>
              </a:rPr>
              <a:t>fees</a:t>
            </a:r>
            <a:endParaRPr sz="2800">
              <a:solidFill>
                <a:prstClr val="black"/>
              </a:solidFill>
              <a:cs typeface="Calibri"/>
            </a:endParaRPr>
          </a:p>
          <a:p>
            <a:endParaRPr sz="2800">
              <a:solidFill>
                <a:prstClr val="black"/>
              </a:solidFill>
              <a:latin typeface="Times New Roman"/>
              <a:cs typeface="Times New Roman"/>
            </a:endParaRPr>
          </a:p>
          <a:p>
            <a:pPr>
              <a:spcBef>
                <a:spcPts val="30"/>
              </a:spcBef>
            </a:pPr>
            <a:endParaRPr sz="2500">
              <a:solidFill>
                <a:prstClr val="black"/>
              </a:solidFill>
              <a:latin typeface="Times New Roman"/>
              <a:cs typeface="Times New Roman"/>
            </a:endParaRPr>
          </a:p>
          <a:p>
            <a:pPr marL="15240" marR="5080"/>
            <a:r>
              <a:rPr sz="2800" b="1" spc="-10" dirty="0">
                <a:solidFill>
                  <a:srgbClr val="666666"/>
                </a:solidFill>
                <a:cs typeface="Calibri"/>
              </a:rPr>
              <a:t>Chain: </a:t>
            </a:r>
            <a:r>
              <a:rPr sz="2800" spc="-75" dirty="0">
                <a:solidFill>
                  <a:srgbClr val="2F2F2F"/>
                </a:solidFill>
                <a:cs typeface="Calibri"/>
              </a:rPr>
              <a:t>Yet </a:t>
            </a:r>
            <a:r>
              <a:rPr sz="2800" spc="-5" dirty="0">
                <a:solidFill>
                  <a:srgbClr val="2F2F2F"/>
                </a:solidFill>
                <a:cs typeface="Calibri"/>
              </a:rPr>
              <a:t>another </a:t>
            </a:r>
            <a:r>
              <a:rPr sz="2800" spc="-10" dirty="0">
                <a:solidFill>
                  <a:srgbClr val="2F2F2F"/>
                </a:solidFill>
                <a:cs typeface="Calibri"/>
              </a:rPr>
              <a:t>Blockchain </a:t>
            </a:r>
            <a:r>
              <a:rPr sz="2800" spc="-20" dirty="0">
                <a:solidFill>
                  <a:srgbClr val="2F2F2F"/>
                </a:solidFill>
                <a:cs typeface="Calibri"/>
              </a:rPr>
              <a:t>platform </a:t>
            </a:r>
            <a:r>
              <a:rPr sz="2800" spc="-10" dirty="0">
                <a:solidFill>
                  <a:srgbClr val="2F2F2F"/>
                </a:solidFill>
                <a:cs typeface="Calibri"/>
              </a:rPr>
              <a:t>well  </a:t>
            </a:r>
            <a:r>
              <a:rPr sz="2800" spc="-15" dirty="0">
                <a:solidFill>
                  <a:srgbClr val="2F2F2F"/>
                </a:solidFill>
                <a:cs typeface="Calibri"/>
              </a:rPr>
              <a:t>suited </a:t>
            </a:r>
            <a:r>
              <a:rPr sz="2800" spc="-25" dirty="0">
                <a:solidFill>
                  <a:srgbClr val="2F2F2F"/>
                </a:solidFill>
                <a:cs typeface="Calibri"/>
              </a:rPr>
              <a:t>for </a:t>
            </a:r>
            <a:r>
              <a:rPr sz="2800" spc="-5" dirty="0">
                <a:solidFill>
                  <a:srgbClr val="2F2F2F"/>
                </a:solidFill>
                <a:cs typeface="Calibri"/>
              </a:rPr>
              <a:t>financial </a:t>
            </a:r>
            <a:r>
              <a:rPr sz="2800" spc="-10" dirty="0">
                <a:solidFill>
                  <a:srgbClr val="2F2F2F"/>
                </a:solidFill>
                <a:cs typeface="Calibri"/>
              </a:rPr>
              <a:t>applications </a:t>
            </a:r>
            <a:r>
              <a:rPr sz="2800" spc="-5" dirty="0">
                <a:solidFill>
                  <a:srgbClr val="2F2F2F"/>
                </a:solidFill>
                <a:cs typeface="Calibri"/>
              </a:rPr>
              <a:t>and </a:t>
            </a:r>
            <a:r>
              <a:rPr sz="2800" spc="-10" dirty="0">
                <a:solidFill>
                  <a:srgbClr val="2F2F2F"/>
                </a:solidFill>
                <a:cs typeface="Calibri"/>
              </a:rPr>
              <a:t>based  </a:t>
            </a:r>
            <a:r>
              <a:rPr sz="2800" spc="-5" dirty="0">
                <a:solidFill>
                  <a:srgbClr val="2F2F2F"/>
                </a:solidFill>
                <a:cs typeface="Calibri"/>
              </a:rPr>
              <a:t>on </a:t>
            </a:r>
            <a:r>
              <a:rPr sz="2800" b="1" spc="-5" dirty="0">
                <a:solidFill>
                  <a:srgbClr val="2F2F2F"/>
                </a:solidFill>
                <a:cs typeface="Calibri"/>
              </a:rPr>
              <a:t>Chain </a:t>
            </a:r>
            <a:r>
              <a:rPr sz="2800" b="1" spc="-15" dirty="0">
                <a:solidFill>
                  <a:srgbClr val="2F2F2F"/>
                </a:solidFill>
                <a:cs typeface="Calibri"/>
              </a:rPr>
              <a:t>Core </a:t>
            </a:r>
            <a:r>
              <a:rPr sz="2800" spc="-5" dirty="0">
                <a:solidFill>
                  <a:srgbClr val="2F2F2F"/>
                </a:solidFill>
                <a:cs typeface="Calibri"/>
              </a:rPr>
              <a:t>which is </a:t>
            </a:r>
            <a:r>
              <a:rPr sz="2800" dirty="0">
                <a:solidFill>
                  <a:srgbClr val="2F2F2F"/>
                </a:solidFill>
                <a:cs typeface="Calibri"/>
              </a:rPr>
              <a:t>an </a:t>
            </a:r>
            <a:r>
              <a:rPr sz="2800" spc="-10" dirty="0">
                <a:solidFill>
                  <a:srgbClr val="2F2F2F"/>
                </a:solidFill>
                <a:cs typeface="Calibri"/>
              </a:rPr>
              <a:t>enterprise  </a:t>
            </a:r>
            <a:r>
              <a:rPr sz="2800" spc="-15" dirty="0">
                <a:solidFill>
                  <a:srgbClr val="2F2F2F"/>
                </a:solidFill>
                <a:cs typeface="Calibri"/>
              </a:rPr>
              <a:t>software</a:t>
            </a:r>
            <a:r>
              <a:rPr sz="2800" spc="-5" dirty="0">
                <a:solidFill>
                  <a:srgbClr val="2F2F2F"/>
                </a:solidFill>
                <a:cs typeface="Calibri"/>
              </a:rPr>
              <a:t> </a:t>
            </a:r>
            <a:r>
              <a:rPr sz="2800" spc="-15" dirty="0">
                <a:solidFill>
                  <a:srgbClr val="2F2F2F"/>
                </a:solidFill>
                <a:cs typeface="Calibri"/>
              </a:rPr>
              <a:t>product</a:t>
            </a:r>
            <a:endParaRPr sz="2800">
              <a:solidFill>
                <a:prstClr val="black"/>
              </a:solidFill>
              <a:cs typeface="Calibri"/>
            </a:endParaRPr>
          </a:p>
        </p:txBody>
      </p:sp>
      <p:sp>
        <p:nvSpPr>
          <p:cNvPr id="33" name="object 33"/>
          <p:cNvSpPr txBox="1"/>
          <p:nvPr/>
        </p:nvSpPr>
        <p:spPr>
          <a:xfrm>
            <a:off x="2661030" y="7180580"/>
            <a:ext cx="5603875" cy="1305560"/>
          </a:xfrm>
          <a:prstGeom prst="rect">
            <a:avLst/>
          </a:prstGeom>
        </p:spPr>
        <p:txBody>
          <a:bodyPr vert="horz" wrap="square" lIns="0" tIns="12065" rIns="0" bIns="0" rtlCol="0">
            <a:spAutoFit/>
          </a:bodyPr>
          <a:lstStyle/>
          <a:p>
            <a:pPr marL="12700" marR="5080">
              <a:spcBef>
                <a:spcPts val="95"/>
              </a:spcBef>
            </a:pPr>
            <a:r>
              <a:rPr sz="2800" b="1" spc="-10" dirty="0">
                <a:solidFill>
                  <a:srgbClr val="666666"/>
                </a:solidFill>
                <a:cs typeface="Calibri"/>
              </a:rPr>
              <a:t>Hyperledger: </a:t>
            </a:r>
            <a:r>
              <a:rPr sz="2800" spc="-5" dirty="0">
                <a:solidFill>
                  <a:srgbClr val="2F2F2F"/>
                </a:solidFill>
                <a:cs typeface="Calibri"/>
              </a:rPr>
              <a:t>It is an </a:t>
            </a:r>
            <a:r>
              <a:rPr sz="2800" spc="-10" dirty="0">
                <a:solidFill>
                  <a:srgbClr val="2F2F2F"/>
                </a:solidFill>
                <a:cs typeface="Calibri"/>
              </a:rPr>
              <a:t>open </a:t>
            </a:r>
            <a:r>
              <a:rPr sz="2800" spc="-15" dirty="0">
                <a:solidFill>
                  <a:srgbClr val="2F2F2F"/>
                </a:solidFill>
                <a:cs typeface="Calibri"/>
              </a:rPr>
              <a:t>source  collaborative </a:t>
            </a:r>
            <a:r>
              <a:rPr sz="2800" spc="-25" dirty="0">
                <a:solidFill>
                  <a:srgbClr val="2F2F2F"/>
                </a:solidFill>
                <a:cs typeface="Calibri"/>
              </a:rPr>
              <a:t>effort </a:t>
            </a:r>
            <a:r>
              <a:rPr sz="2800" spc="-15" dirty="0">
                <a:solidFill>
                  <a:srgbClr val="2F2F2F"/>
                </a:solidFill>
                <a:cs typeface="Calibri"/>
              </a:rPr>
              <a:t>created </a:t>
            </a:r>
            <a:r>
              <a:rPr sz="2800" spc="-20" dirty="0">
                <a:solidFill>
                  <a:srgbClr val="2F2F2F"/>
                </a:solidFill>
                <a:cs typeface="Calibri"/>
              </a:rPr>
              <a:t>to </a:t>
            </a:r>
            <a:r>
              <a:rPr sz="2800" spc="-10" dirty="0">
                <a:solidFill>
                  <a:srgbClr val="2F2F2F"/>
                </a:solidFill>
                <a:cs typeface="Calibri"/>
              </a:rPr>
              <a:t>advance  cross-industry Blockchain</a:t>
            </a:r>
            <a:r>
              <a:rPr sz="2800" spc="50" dirty="0">
                <a:solidFill>
                  <a:srgbClr val="2F2F2F"/>
                </a:solidFill>
                <a:cs typeface="Calibri"/>
              </a:rPr>
              <a:t> </a:t>
            </a:r>
            <a:r>
              <a:rPr sz="2800" spc="-10" dirty="0">
                <a:solidFill>
                  <a:srgbClr val="2F2F2F"/>
                </a:solidFill>
                <a:cs typeface="Calibri"/>
              </a:rPr>
              <a:t>technologies</a:t>
            </a:r>
            <a:endParaRPr sz="2800">
              <a:solidFill>
                <a:prstClr val="black"/>
              </a:solidFill>
              <a:cs typeface="Calibri"/>
            </a:endParaRPr>
          </a:p>
        </p:txBody>
      </p:sp>
    </p:spTree>
    <p:extLst>
      <p:ext uri="{BB962C8B-B14F-4D97-AF65-F5344CB8AC3E}">
        <p14:creationId xmlns:p14="http://schemas.microsoft.com/office/powerpoint/2010/main" val="40876105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67232" y="703325"/>
            <a:ext cx="13756640" cy="879475"/>
          </a:xfrm>
          <a:prstGeom prst="rect">
            <a:avLst/>
          </a:prstGeom>
        </p:spPr>
        <p:txBody>
          <a:bodyPr vert="horz" wrap="square" lIns="0" tIns="12700" rIns="0" bIns="0" rtlCol="0">
            <a:spAutoFit/>
          </a:bodyPr>
          <a:lstStyle/>
          <a:p>
            <a:pPr marL="12700">
              <a:lnSpc>
                <a:spcPct val="100000"/>
              </a:lnSpc>
              <a:spcBef>
                <a:spcPts val="100"/>
              </a:spcBef>
            </a:pPr>
            <a:r>
              <a:rPr sz="5600" spc="-5" dirty="0">
                <a:solidFill>
                  <a:srgbClr val="095A82"/>
                </a:solidFill>
              </a:rPr>
              <a:t>Platforms </a:t>
            </a:r>
            <a:r>
              <a:rPr sz="5600" dirty="0">
                <a:solidFill>
                  <a:srgbClr val="095A82"/>
                </a:solidFill>
              </a:rPr>
              <a:t>For </a:t>
            </a:r>
            <a:r>
              <a:rPr sz="5600" spc="-5" dirty="0">
                <a:solidFill>
                  <a:srgbClr val="095A82"/>
                </a:solidFill>
              </a:rPr>
              <a:t>Implementing </a:t>
            </a:r>
            <a:r>
              <a:rPr sz="5600" dirty="0">
                <a:solidFill>
                  <a:srgbClr val="095A82"/>
                </a:solidFill>
              </a:rPr>
              <a:t>Blockchain</a:t>
            </a:r>
            <a:r>
              <a:rPr sz="5600" spc="-135" dirty="0">
                <a:solidFill>
                  <a:srgbClr val="095A82"/>
                </a:solidFill>
              </a:rPr>
              <a:t> </a:t>
            </a:r>
            <a:r>
              <a:rPr sz="4000" spc="-5" dirty="0">
                <a:solidFill>
                  <a:srgbClr val="095A82"/>
                </a:solidFill>
              </a:rPr>
              <a:t>(Contd…)</a:t>
            </a:r>
            <a:endParaRPr sz="4000"/>
          </a:p>
        </p:txBody>
      </p:sp>
      <p:sp>
        <p:nvSpPr>
          <p:cNvPr id="6" name="object 6"/>
          <p:cNvSpPr/>
          <p:nvPr/>
        </p:nvSpPr>
        <p:spPr>
          <a:xfrm>
            <a:off x="1953767" y="3037332"/>
            <a:ext cx="6897624" cy="203911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949957" y="3033522"/>
            <a:ext cx="6766559" cy="1908175"/>
          </a:xfrm>
          <a:custGeom>
            <a:avLst/>
            <a:gdLst/>
            <a:ahLst/>
            <a:cxnLst/>
            <a:rect l="l" t="t" r="r" b="b"/>
            <a:pathLst>
              <a:path w="6766559" h="1908175">
                <a:moveTo>
                  <a:pt x="6448552" y="0"/>
                </a:moveTo>
                <a:lnTo>
                  <a:pt x="318008" y="0"/>
                </a:lnTo>
                <a:lnTo>
                  <a:pt x="271012" y="3447"/>
                </a:lnTo>
                <a:lnTo>
                  <a:pt x="226159" y="13463"/>
                </a:lnTo>
                <a:lnTo>
                  <a:pt x="183939" y="29554"/>
                </a:lnTo>
                <a:lnTo>
                  <a:pt x="144844" y="51230"/>
                </a:lnTo>
                <a:lnTo>
                  <a:pt x="109367" y="77998"/>
                </a:lnTo>
                <a:lnTo>
                  <a:pt x="77998" y="109367"/>
                </a:lnTo>
                <a:lnTo>
                  <a:pt x="51230" y="144844"/>
                </a:lnTo>
                <a:lnTo>
                  <a:pt x="29554" y="183939"/>
                </a:lnTo>
                <a:lnTo>
                  <a:pt x="13463" y="226159"/>
                </a:lnTo>
                <a:lnTo>
                  <a:pt x="3447" y="271012"/>
                </a:lnTo>
                <a:lnTo>
                  <a:pt x="0" y="318007"/>
                </a:lnTo>
                <a:lnTo>
                  <a:pt x="0" y="1590039"/>
                </a:lnTo>
                <a:lnTo>
                  <a:pt x="3447" y="1637035"/>
                </a:lnTo>
                <a:lnTo>
                  <a:pt x="13463" y="1681888"/>
                </a:lnTo>
                <a:lnTo>
                  <a:pt x="29554" y="1724108"/>
                </a:lnTo>
                <a:lnTo>
                  <a:pt x="51230" y="1763203"/>
                </a:lnTo>
                <a:lnTo>
                  <a:pt x="77998" y="1798680"/>
                </a:lnTo>
                <a:lnTo>
                  <a:pt x="109367" y="1830049"/>
                </a:lnTo>
                <a:lnTo>
                  <a:pt x="144844" y="1856817"/>
                </a:lnTo>
                <a:lnTo>
                  <a:pt x="183939" y="1878493"/>
                </a:lnTo>
                <a:lnTo>
                  <a:pt x="226159" y="1894584"/>
                </a:lnTo>
                <a:lnTo>
                  <a:pt x="271012" y="1904600"/>
                </a:lnTo>
                <a:lnTo>
                  <a:pt x="318008" y="1908048"/>
                </a:lnTo>
                <a:lnTo>
                  <a:pt x="6448552" y="1908048"/>
                </a:lnTo>
                <a:lnTo>
                  <a:pt x="6495547" y="1904600"/>
                </a:lnTo>
                <a:lnTo>
                  <a:pt x="6540400" y="1894584"/>
                </a:lnTo>
                <a:lnTo>
                  <a:pt x="6582620" y="1878493"/>
                </a:lnTo>
                <a:lnTo>
                  <a:pt x="6621715" y="1856817"/>
                </a:lnTo>
                <a:lnTo>
                  <a:pt x="6657192" y="1830049"/>
                </a:lnTo>
                <a:lnTo>
                  <a:pt x="6688561" y="1798680"/>
                </a:lnTo>
                <a:lnTo>
                  <a:pt x="6715329" y="1763203"/>
                </a:lnTo>
                <a:lnTo>
                  <a:pt x="6737005" y="1724108"/>
                </a:lnTo>
                <a:lnTo>
                  <a:pt x="6753096" y="1681888"/>
                </a:lnTo>
                <a:lnTo>
                  <a:pt x="6763112" y="1637035"/>
                </a:lnTo>
                <a:lnTo>
                  <a:pt x="6766560" y="1590039"/>
                </a:lnTo>
                <a:lnTo>
                  <a:pt x="6766560" y="318007"/>
                </a:lnTo>
                <a:lnTo>
                  <a:pt x="6763112" y="271012"/>
                </a:lnTo>
                <a:lnTo>
                  <a:pt x="6753096" y="226159"/>
                </a:lnTo>
                <a:lnTo>
                  <a:pt x="6737005" y="183939"/>
                </a:lnTo>
                <a:lnTo>
                  <a:pt x="6715329" y="144844"/>
                </a:lnTo>
                <a:lnTo>
                  <a:pt x="6688561" y="109367"/>
                </a:lnTo>
                <a:lnTo>
                  <a:pt x="6657192" y="77998"/>
                </a:lnTo>
                <a:lnTo>
                  <a:pt x="6621715" y="51230"/>
                </a:lnTo>
                <a:lnTo>
                  <a:pt x="6582620" y="29554"/>
                </a:lnTo>
                <a:lnTo>
                  <a:pt x="6540400" y="13463"/>
                </a:lnTo>
                <a:lnTo>
                  <a:pt x="6495547" y="3447"/>
                </a:lnTo>
                <a:lnTo>
                  <a:pt x="6448552" y="0"/>
                </a:lnTo>
                <a:close/>
              </a:path>
            </a:pathLst>
          </a:custGeom>
          <a:solidFill>
            <a:srgbClr val="FFFFFF"/>
          </a:solidFill>
        </p:spPr>
        <p:txBody>
          <a:bodyPr wrap="square" lIns="0" tIns="0" rIns="0" bIns="0" rtlCol="0"/>
          <a:lstStyle/>
          <a:p>
            <a:endParaRPr>
              <a:solidFill>
                <a:prstClr val="black"/>
              </a:solidFill>
            </a:endParaRPr>
          </a:p>
        </p:txBody>
      </p:sp>
      <p:sp>
        <p:nvSpPr>
          <p:cNvPr id="8" name="object 8"/>
          <p:cNvSpPr/>
          <p:nvPr/>
        </p:nvSpPr>
        <p:spPr>
          <a:xfrm>
            <a:off x="1949957" y="3033522"/>
            <a:ext cx="6766559" cy="1908175"/>
          </a:xfrm>
          <a:custGeom>
            <a:avLst/>
            <a:gdLst/>
            <a:ahLst/>
            <a:cxnLst/>
            <a:rect l="l" t="t" r="r" b="b"/>
            <a:pathLst>
              <a:path w="6766559" h="1908175">
                <a:moveTo>
                  <a:pt x="0" y="318007"/>
                </a:moveTo>
                <a:lnTo>
                  <a:pt x="3447" y="271012"/>
                </a:lnTo>
                <a:lnTo>
                  <a:pt x="13463" y="226159"/>
                </a:lnTo>
                <a:lnTo>
                  <a:pt x="29554" y="183939"/>
                </a:lnTo>
                <a:lnTo>
                  <a:pt x="51230" y="144844"/>
                </a:lnTo>
                <a:lnTo>
                  <a:pt x="77998" y="109367"/>
                </a:lnTo>
                <a:lnTo>
                  <a:pt x="109367" y="77998"/>
                </a:lnTo>
                <a:lnTo>
                  <a:pt x="144844" y="51230"/>
                </a:lnTo>
                <a:lnTo>
                  <a:pt x="183939" y="29554"/>
                </a:lnTo>
                <a:lnTo>
                  <a:pt x="226159" y="13463"/>
                </a:lnTo>
                <a:lnTo>
                  <a:pt x="271012" y="3447"/>
                </a:lnTo>
                <a:lnTo>
                  <a:pt x="318008" y="0"/>
                </a:lnTo>
                <a:lnTo>
                  <a:pt x="6448552" y="0"/>
                </a:lnTo>
                <a:lnTo>
                  <a:pt x="6495547" y="3447"/>
                </a:lnTo>
                <a:lnTo>
                  <a:pt x="6540400" y="13463"/>
                </a:lnTo>
                <a:lnTo>
                  <a:pt x="6582620" y="29554"/>
                </a:lnTo>
                <a:lnTo>
                  <a:pt x="6621715" y="51230"/>
                </a:lnTo>
                <a:lnTo>
                  <a:pt x="6657192" y="77998"/>
                </a:lnTo>
                <a:lnTo>
                  <a:pt x="6688561" y="109367"/>
                </a:lnTo>
                <a:lnTo>
                  <a:pt x="6715329" y="144844"/>
                </a:lnTo>
                <a:lnTo>
                  <a:pt x="6737005" y="183939"/>
                </a:lnTo>
                <a:lnTo>
                  <a:pt x="6753096" y="226159"/>
                </a:lnTo>
                <a:lnTo>
                  <a:pt x="6763112" y="271012"/>
                </a:lnTo>
                <a:lnTo>
                  <a:pt x="6766560" y="318007"/>
                </a:lnTo>
                <a:lnTo>
                  <a:pt x="6766560" y="1590039"/>
                </a:lnTo>
                <a:lnTo>
                  <a:pt x="6763112" y="1637035"/>
                </a:lnTo>
                <a:lnTo>
                  <a:pt x="6753096" y="1681888"/>
                </a:lnTo>
                <a:lnTo>
                  <a:pt x="6737005" y="1724108"/>
                </a:lnTo>
                <a:lnTo>
                  <a:pt x="6715329" y="1763203"/>
                </a:lnTo>
                <a:lnTo>
                  <a:pt x="6688561" y="1798680"/>
                </a:lnTo>
                <a:lnTo>
                  <a:pt x="6657192" y="1830049"/>
                </a:lnTo>
                <a:lnTo>
                  <a:pt x="6621715" y="1856817"/>
                </a:lnTo>
                <a:lnTo>
                  <a:pt x="6582620" y="1878493"/>
                </a:lnTo>
                <a:lnTo>
                  <a:pt x="6540400" y="1894584"/>
                </a:lnTo>
                <a:lnTo>
                  <a:pt x="6495547" y="1904600"/>
                </a:lnTo>
                <a:lnTo>
                  <a:pt x="6448552" y="1908048"/>
                </a:lnTo>
                <a:lnTo>
                  <a:pt x="318008" y="1908048"/>
                </a:lnTo>
                <a:lnTo>
                  <a:pt x="271012" y="1904600"/>
                </a:lnTo>
                <a:lnTo>
                  <a:pt x="226159" y="1894584"/>
                </a:lnTo>
                <a:lnTo>
                  <a:pt x="183939" y="1878493"/>
                </a:lnTo>
                <a:lnTo>
                  <a:pt x="144844" y="1856817"/>
                </a:lnTo>
                <a:lnTo>
                  <a:pt x="109367" y="1830049"/>
                </a:lnTo>
                <a:lnTo>
                  <a:pt x="77998" y="1798680"/>
                </a:lnTo>
                <a:lnTo>
                  <a:pt x="51230" y="1763203"/>
                </a:lnTo>
                <a:lnTo>
                  <a:pt x="29554" y="1724108"/>
                </a:lnTo>
                <a:lnTo>
                  <a:pt x="13463" y="1681888"/>
                </a:lnTo>
                <a:lnTo>
                  <a:pt x="3447" y="1637035"/>
                </a:lnTo>
                <a:lnTo>
                  <a:pt x="0" y="1590039"/>
                </a:lnTo>
                <a:lnTo>
                  <a:pt x="0" y="318007"/>
                </a:lnTo>
                <a:close/>
              </a:path>
            </a:pathLst>
          </a:custGeom>
          <a:ln w="28956">
            <a:solidFill>
              <a:srgbClr val="DCE2E3"/>
            </a:solidFill>
          </a:ln>
        </p:spPr>
        <p:txBody>
          <a:bodyPr wrap="square" lIns="0" tIns="0" rIns="0" bIns="0" rtlCol="0"/>
          <a:lstStyle/>
          <a:p>
            <a:endParaRPr>
              <a:solidFill>
                <a:prstClr val="black"/>
              </a:solidFill>
            </a:endParaRPr>
          </a:p>
        </p:txBody>
      </p:sp>
      <p:sp>
        <p:nvSpPr>
          <p:cNvPr id="9" name="object 9"/>
          <p:cNvSpPr txBox="1"/>
          <p:nvPr/>
        </p:nvSpPr>
        <p:spPr>
          <a:xfrm>
            <a:off x="2424810" y="3102990"/>
            <a:ext cx="5925185" cy="1732280"/>
          </a:xfrm>
          <a:prstGeom prst="rect">
            <a:avLst/>
          </a:prstGeom>
        </p:spPr>
        <p:txBody>
          <a:bodyPr vert="horz" wrap="square" lIns="0" tIns="12065" rIns="0" bIns="0" rtlCol="0">
            <a:spAutoFit/>
          </a:bodyPr>
          <a:lstStyle/>
          <a:p>
            <a:pPr marL="12700" marR="5080">
              <a:spcBef>
                <a:spcPts val="95"/>
              </a:spcBef>
            </a:pPr>
            <a:r>
              <a:rPr sz="2800" b="1" spc="-5" dirty="0">
                <a:solidFill>
                  <a:srgbClr val="666666"/>
                </a:solidFill>
                <a:cs typeface="Calibri"/>
              </a:rPr>
              <a:t>BigChainDB: </a:t>
            </a:r>
            <a:r>
              <a:rPr sz="2800" spc="-5" dirty="0">
                <a:solidFill>
                  <a:srgbClr val="2F2F2F"/>
                </a:solidFill>
                <a:cs typeface="Calibri"/>
              </a:rPr>
              <a:t>An </a:t>
            </a:r>
            <a:r>
              <a:rPr sz="2800" spc="-10" dirty="0">
                <a:solidFill>
                  <a:srgbClr val="2F2F2F"/>
                </a:solidFill>
                <a:cs typeface="Calibri"/>
              </a:rPr>
              <a:t>open </a:t>
            </a:r>
            <a:r>
              <a:rPr sz="2800" spc="-15" dirty="0">
                <a:solidFill>
                  <a:srgbClr val="2F2F2F"/>
                </a:solidFill>
                <a:cs typeface="Calibri"/>
              </a:rPr>
              <a:t>source </a:t>
            </a:r>
            <a:r>
              <a:rPr sz="2800" spc="-30" dirty="0">
                <a:solidFill>
                  <a:srgbClr val="2F2F2F"/>
                </a:solidFill>
                <a:cs typeface="Calibri"/>
              </a:rPr>
              <a:t>system </a:t>
            </a:r>
            <a:r>
              <a:rPr sz="2800" spc="-10" dirty="0">
                <a:solidFill>
                  <a:srgbClr val="2F2F2F"/>
                </a:solidFill>
                <a:cs typeface="Calibri"/>
              </a:rPr>
              <a:t>that  </a:t>
            </a:r>
            <a:r>
              <a:rPr sz="2800" spc="-15" dirty="0">
                <a:solidFill>
                  <a:srgbClr val="2F2F2F"/>
                </a:solidFill>
                <a:cs typeface="Calibri"/>
              </a:rPr>
              <a:t>works </a:t>
            </a:r>
            <a:r>
              <a:rPr sz="2800" spc="-5" dirty="0">
                <a:solidFill>
                  <a:srgbClr val="2F2F2F"/>
                </a:solidFill>
                <a:cs typeface="Calibri"/>
              </a:rPr>
              <a:t>with </a:t>
            </a:r>
            <a:r>
              <a:rPr sz="2800" spc="-10" dirty="0">
                <a:solidFill>
                  <a:srgbClr val="2F2F2F"/>
                </a:solidFill>
                <a:cs typeface="Calibri"/>
              </a:rPr>
              <a:t>Blockchain </a:t>
            </a:r>
            <a:r>
              <a:rPr sz="2800" spc="-15" dirty="0">
                <a:solidFill>
                  <a:srgbClr val="2F2F2F"/>
                </a:solidFill>
                <a:cs typeface="Calibri"/>
              </a:rPr>
              <a:t>characteristics </a:t>
            </a:r>
            <a:r>
              <a:rPr sz="2800" spc="-10" dirty="0">
                <a:solidFill>
                  <a:srgbClr val="2F2F2F"/>
                </a:solidFill>
                <a:cs typeface="Calibri"/>
              </a:rPr>
              <a:t>of  </a:t>
            </a:r>
            <a:r>
              <a:rPr sz="2800" spc="-20" dirty="0">
                <a:solidFill>
                  <a:srgbClr val="2F2F2F"/>
                </a:solidFill>
                <a:cs typeface="Calibri"/>
              </a:rPr>
              <a:t>decentralized control, </a:t>
            </a:r>
            <a:r>
              <a:rPr sz="2800" spc="-10" dirty="0">
                <a:solidFill>
                  <a:srgbClr val="2F2F2F"/>
                </a:solidFill>
                <a:cs typeface="Calibri"/>
              </a:rPr>
              <a:t>immutability </a:t>
            </a:r>
            <a:r>
              <a:rPr sz="2800" spc="-5" dirty="0">
                <a:solidFill>
                  <a:srgbClr val="2F2F2F"/>
                </a:solidFill>
                <a:cs typeface="Calibri"/>
              </a:rPr>
              <a:t>and  the </a:t>
            </a:r>
            <a:r>
              <a:rPr sz="2800" spc="-25" dirty="0">
                <a:solidFill>
                  <a:srgbClr val="2F2F2F"/>
                </a:solidFill>
                <a:cs typeface="Calibri"/>
              </a:rPr>
              <a:t>transfer </a:t>
            </a:r>
            <a:r>
              <a:rPr sz="2800" spc="-5" dirty="0">
                <a:solidFill>
                  <a:srgbClr val="2F2F2F"/>
                </a:solidFill>
                <a:cs typeface="Calibri"/>
              </a:rPr>
              <a:t>of </a:t>
            </a:r>
            <a:r>
              <a:rPr sz="2800" spc="-15" dirty="0">
                <a:solidFill>
                  <a:srgbClr val="2F2F2F"/>
                </a:solidFill>
                <a:cs typeface="Calibri"/>
              </a:rPr>
              <a:t>digital</a:t>
            </a:r>
            <a:r>
              <a:rPr sz="2800" spc="40" dirty="0">
                <a:solidFill>
                  <a:srgbClr val="2F2F2F"/>
                </a:solidFill>
                <a:cs typeface="Calibri"/>
              </a:rPr>
              <a:t> </a:t>
            </a:r>
            <a:r>
              <a:rPr sz="2800" spc="-5" dirty="0">
                <a:solidFill>
                  <a:srgbClr val="2F2F2F"/>
                </a:solidFill>
                <a:cs typeface="Calibri"/>
              </a:rPr>
              <a:t>assets</a:t>
            </a:r>
            <a:endParaRPr sz="2800">
              <a:solidFill>
                <a:prstClr val="black"/>
              </a:solidFill>
              <a:cs typeface="Calibri"/>
            </a:endParaRPr>
          </a:p>
        </p:txBody>
      </p:sp>
      <p:sp>
        <p:nvSpPr>
          <p:cNvPr id="10" name="object 10"/>
          <p:cNvSpPr/>
          <p:nvPr/>
        </p:nvSpPr>
        <p:spPr>
          <a:xfrm>
            <a:off x="10322052" y="3051048"/>
            <a:ext cx="6896100" cy="203911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10318242" y="3047238"/>
            <a:ext cx="6765290" cy="1908175"/>
          </a:xfrm>
          <a:custGeom>
            <a:avLst/>
            <a:gdLst/>
            <a:ahLst/>
            <a:cxnLst/>
            <a:rect l="l" t="t" r="r" b="b"/>
            <a:pathLst>
              <a:path w="6765290" h="1908175">
                <a:moveTo>
                  <a:pt x="6447027" y="0"/>
                </a:moveTo>
                <a:lnTo>
                  <a:pt x="318007" y="0"/>
                </a:lnTo>
                <a:lnTo>
                  <a:pt x="271012" y="3447"/>
                </a:lnTo>
                <a:lnTo>
                  <a:pt x="226159" y="13463"/>
                </a:lnTo>
                <a:lnTo>
                  <a:pt x="183939" y="29554"/>
                </a:lnTo>
                <a:lnTo>
                  <a:pt x="144844" y="51230"/>
                </a:lnTo>
                <a:lnTo>
                  <a:pt x="109367" y="77998"/>
                </a:lnTo>
                <a:lnTo>
                  <a:pt x="77998" y="109367"/>
                </a:lnTo>
                <a:lnTo>
                  <a:pt x="51230" y="144844"/>
                </a:lnTo>
                <a:lnTo>
                  <a:pt x="29554" y="183939"/>
                </a:lnTo>
                <a:lnTo>
                  <a:pt x="13463" y="226159"/>
                </a:lnTo>
                <a:lnTo>
                  <a:pt x="3447" y="271012"/>
                </a:lnTo>
                <a:lnTo>
                  <a:pt x="0" y="318007"/>
                </a:lnTo>
                <a:lnTo>
                  <a:pt x="0" y="1590039"/>
                </a:lnTo>
                <a:lnTo>
                  <a:pt x="3447" y="1637035"/>
                </a:lnTo>
                <a:lnTo>
                  <a:pt x="13463" y="1681888"/>
                </a:lnTo>
                <a:lnTo>
                  <a:pt x="29554" y="1724108"/>
                </a:lnTo>
                <a:lnTo>
                  <a:pt x="51230" y="1763203"/>
                </a:lnTo>
                <a:lnTo>
                  <a:pt x="77998" y="1798680"/>
                </a:lnTo>
                <a:lnTo>
                  <a:pt x="109367" y="1830049"/>
                </a:lnTo>
                <a:lnTo>
                  <a:pt x="144844" y="1856817"/>
                </a:lnTo>
                <a:lnTo>
                  <a:pt x="183939" y="1878493"/>
                </a:lnTo>
                <a:lnTo>
                  <a:pt x="226159" y="1894584"/>
                </a:lnTo>
                <a:lnTo>
                  <a:pt x="271012" y="1904600"/>
                </a:lnTo>
                <a:lnTo>
                  <a:pt x="318007" y="1908047"/>
                </a:lnTo>
                <a:lnTo>
                  <a:pt x="6447027" y="1908047"/>
                </a:lnTo>
                <a:lnTo>
                  <a:pt x="6494023" y="1904600"/>
                </a:lnTo>
                <a:lnTo>
                  <a:pt x="6538876" y="1894584"/>
                </a:lnTo>
                <a:lnTo>
                  <a:pt x="6581096" y="1878493"/>
                </a:lnTo>
                <a:lnTo>
                  <a:pt x="6620191" y="1856817"/>
                </a:lnTo>
                <a:lnTo>
                  <a:pt x="6655668" y="1830049"/>
                </a:lnTo>
                <a:lnTo>
                  <a:pt x="6687037" y="1798680"/>
                </a:lnTo>
                <a:lnTo>
                  <a:pt x="6713805" y="1763203"/>
                </a:lnTo>
                <a:lnTo>
                  <a:pt x="6735481" y="1724108"/>
                </a:lnTo>
                <a:lnTo>
                  <a:pt x="6751572" y="1681888"/>
                </a:lnTo>
                <a:lnTo>
                  <a:pt x="6761588" y="1637035"/>
                </a:lnTo>
                <a:lnTo>
                  <a:pt x="6765036" y="1590039"/>
                </a:lnTo>
                <a:lnTo>
                  <a:pt x="6765036" y="318007"/>
                </a:lnTo>
                <a:lnTo>
                  <a:pt x="6761588" y="271012"/>
                </a:lnTo>
                <a:lnTo>
                  <a:pt x="6751572" y="226159"/>
                </a:lnTo>
                <a:lnTo>
                  <a:pt x="6735481" y="183939"/>
                </a:lnTo>
                <a:lnTo>
                  <a:pt x="6713805" y="144844"/>
                </a:lnTo>
                <a:lnTo>
                  <a:pt x="6687037" y="109367"/>
                </a:lnTo>
                <a:lnTo>
                  <a:pt x="6655668" y="77998"/>
                </a:lnTo>
                <a:lnTo>
                  <a:pt x="6620191" y="51230"/>
                </a:lnTo>
                <a:lnTo>
                  <a:pt x="6581096" y="29554"/>
                </a:lnTo>
                <a:lnTo>
                  <a:pt x="6538876" y="13463"/>
                </a:lnTo>
                <a:lnTo>
                  <a:pt x="6494023" y="3447"/>
                </a:lnTo>
                <a:lnTo>
                  <a:pt x="6447027" y="0"/>
                </a:lnTo>
                <a:close/>
              </a:path>
            </a:pathLst>
          </a:custGeom>
          <a:solidFill>
            <a:srgbClr val="FFFFFF"/>
          </a:solidFill>
        </p:spPr>
        <p:txBody>
          <a:bodyPr wrap="square" lIns="0" tIns="0" rIns="0" bIns="0" rtlCol="0"/>
          <a:lstStyle/>
          <a:p>
            <a:endParaRPr>
              <a:solidFill>
                <a:prstClr val="black"/>
              </a:solidFill>
            </a:endParaRPr>
          </a:p>
        </p:txBody>
      </p:sp>
      <p:sp>
        <p:nvSpPr>
          <p:cNvPr id="12" name="object 12"/>
          <p:cNvSpPr/>
          <p:nvPr/>
        </p:nvSpPr>
        <p:spPr>
          <a:xfrm>
            <a:off x="10318242" y="3047238"/>
            <a:ext cx="6765290" cy="1908175"/>
          </a:xfrm>
          <a:custGeom>
            <a:avLst/>
            <a:gdLst/>
            <a:ahLst/>
            <a:cxnLst/>
            <a:rect l="l" t="t" r="r" b="b"/>
            <a:pathLst>
              <a:path w="6765290" h="1908175">
                <a:moveTo>
                  <a:pt x="0" y="318007"/>
                </a:moveTo>
                <a:lnTo>
                  <a:pt x="3447" y="271012"/>
                </a:lnTo>
                <a:lnTo>
                  <a:pt x="13463" y="226159"/>
                </a:lnTo>
                <a:lnTo>
                  <a:pt x="29554" y="183939"/>
                </a:lnTo>
                <a:lnTo>
                  <a:pt x="51230" y="144844"/>
                </a:lnTo>
                <a:lnTo>
                  <a:pt x="77998" y="109367"/>
                </a:lnTo>
                <a:lnTo>
                  <a:pt x="109367" y="77998"/>
                </a:lnTo>
                <a:lnTo>
                  <a:pt x="144844" y="51230"/>
                </a:lnTo>
                <a:lnTo>
                  <a:pt x="183939" y="29554"/>
                </a:lnTo>
                <a:lnTo>
                  <a:pt x="226159" y="13463"/>
                </a:lnTo>
                <a:lnTo>
                  <a:pt x="271012" y="3447"/>
                </a:lnTo>
                <a:lnTo>
                  <a:pt x="318007" y="0"/>
                </a:lnTo>
                <a:lnTo>
                  <a:pt x="6447027" y="0"/>
                </a:lnTo>
                <a:lnTo>
                  <a:pt x="6494023" y="3447"/>
                </a:lnTo>
                <a:lnTo>
                  <a:pt x="6538876" y="13463"/>
                </a:lnTo>
                <a:lnTo>
                  <a:pt x="6581096" y="29554"/>
                </a:lnTo>
                <a:lnTo>
                  <a:pt x="6620191" y="51230"/>
                </a:lnTo>
                <a:lnTo>
                  <a:pt x="6655668" y="77998"/>
                </a:lnTo>
                <a:lnTo>
                  <a:pt x="6687037" y="109367"/>
                </a:lnTo>
                <a:lnTo>
                  <a:pt x="6713805" y="144844"/>
                </a:lnTo>
                <a:lnTo>
                  <a:pt x="6735481" y="183939"/>
                </a:lnTo>
                <a:lnTo>
                  <a:pt x="6751572" y="226159"/>
                </a:lnTo>
                <a:lnTo>
                  <a:pt x="6761588" y="271012"/>
                </a:lnTo>
                <a:lnTo>
                  <a:pt x="6765036" y="318007"/>
                </a:lnTo>
                <a:lnTo>
                  <a:pt x="6765036" y="1590039"/>
                </a:lnTo>
                <a:lnTo>
                  <a:pt x="6761588" y="1637035"/>
                </a:lnTo>
                <a:lnTo>
                  <a:pt x="6751572" y="1681888"/>
                </a:lnTo>
                <a:lnTo>
                  <a:pt x="6735481" y="1724108"/>
                </a:lnTo>
                <a:lnTo>
                  <a:pt x="6713805" y="1763203"/>
                </a:lnTo>
                <a:lnTo>
                  <a:pt x="6687037" y="1798680"/>
                </a:lnTo>
                <a:lnTo>
                  <a:pt x="6655668" y="1830049"/>
                </a:lnTo>
                <a:lnTo>
                  <a:pt x="6620191" y="1856817"/>
                </a:lnTo>
                <a:lnTo>
                  <a:pt x="6581096" y="1878493"/>
                </a:lnTo>
                <a:lnTo>
                  <a:pt x="6538876" y="1894584"/>
                </a:lnTo>
                <a:lnTo>
                  <a:pt x="6494023" y="1904600"/>
                </a:lnTo>
                <a:lnTo>
                  <a:pt x="6447027" y="1908047"/>
                </a:lnTo>
                <a:lnTo>
                  <a:pt x="318007" y="1908047"/>
                </a:lnTo>
                <a:lnTo>
                  <a:pt x="271012" y="1904600"/>
                </a:lnTo>
                <a:lnTo>
                  <a:pt x="226159" y="1894584"/>
                </a:lnTo>
                <a:lnTo>
                  <a:pt x="183939" y="1878493"/>
                </a:lnTo>
                <a:lnTo>
                  <a:pt x="144844" y="1856817"/>
                </a:lnTo>
                <a:lnTo>
                  <a:pt x="109367" y="1830049"/>
                </a:lnTo>
                <a:lnTo>
                  <a:pt x="77998" y="1798680"/>
                </a:lnTo>
                <a:lnTo>
                  <a:pt x="51230" y="1763203"/>
                </a:lnTo>
                <a:lnTo>
                  <a:pt x="29554" y="1724108"/>
                </a:lnTo>
                <a:lnTo>
                  <a:pt x="13463" y="1681888"/>
                </a:lnTo>
                <a:lnTo>
                  <a:pt x="3447" y="1637035"/>
                </a:lnTo>
                <a:lnTo>
                  <a:pt x="0" y="1590039"/>
                </a:lnTo>
                <a:lnTo>
                  <a:pt x="0" y="318007"/>
                </a:lnTo>
                <a:close/>
              </a:path>
            </a:pathLst>
          </a:custGeom>
          <a:ln w="28956">
            <a:solidFill>
              <a:srgbClr val="DCE2E3"/>
            </a:solidFill>
          </a:ln>
        </p:spPr>
        <p:txBody>
          <a:bodyPr wrap="square" lIns="0" tIns="0" rIns="0" bIns="0" rtlCol="0"/>
          <a:lstStyle/>
          <a:p>
            <a:endParaRPr>
              <a:solidFill>
                <a:prstClr val="black"/>
              </a:solidFill>
            </a:endParaRPr>
          </a:p>
        </p:txBody>
      </p:sp>
      <p:sp>
        <p:nvSpPr>
          <p:cNvPr id="13" name="object 13"/>
          <p:cNvSpPr/>
          <p:nvPr/>
        </p:nvSpPr>
        <p:spPr>
          <a:xfrm>
            <a:off x="9624059" y="2807207"/>
            <a:ext cx="2017776" cy="470916"/>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4" name="object 14"/>
          <p:cNvSpPr txBox="1"/>
          <p:nvPr/>
        </p:nvSpPr>
        <p:spPr>
          <a:xfrm>
            <a:off x="10942446" y="3281299"/>
            <a:ext cx="5345430" cy="1305560"/>
          </a:xfrm>
          <a:prstGeom prst="rect">
            <a:avLst/>
          </a:prstGeom>
        </p:spPr>
        <p:txBody>
          <a:bodyPr vert="horz" wrap="square" lIns="0" tIns="12065" rIns="0" bIns="0" rtlCol="0">
            <a:spAutoFit/>
          </a:bodyPr>
          <a:lstStyle/>
          <a:p>
            <a:pPr marL="12700" marR="5080">
              <a:spcBef>
                <a:spcPts val="95"/>
              </a:spcBef>
            </a:pPr>
            <a:r>
              <a:rPr sz="2800" b="1" spc="-10" dirty="0">
                <a:solidFill>
                  <a:srgbClr val="5F5F5F"/>
                </a:solidFill>
                <a:cs typeface="Calibri"/>
              </a:rPr>
              <a:t>Quorum: </a:t>
            </a:r>
            <a:r>
              <a:rPr sz="2800" spc="-5" dirty="0">
                <a:solidFill>
                  <a:srgbClr val="2F2F2F"/>
                </a:solidFill>
                <a:cs typeface="Calibri"/>
              </a:rPr>
              <a:t>An </a:t>
            </a:r>
            <a:r>
              <a:rPr sz="2800" spc="-10" dirty="0">
                <a:solidFill>
                  <a:srgbClr val="2F2F2F"/>
                </a:solidFill>
                <a:cs typeface="Calibri"/>
              </a:rPr>
              <a:t>open </a:t>
            </a:r>
            <a:r>
              <a:rPr sz="2800" spc="-15" dirty="0">
                <a:solidFill>
                  <a:srgbClr val="2F2F2F"/>
                </a:solidFill>
                <a:cs typeface="Calibri"/>
              </a:rPr>
              <a:t>source distributed  </a:t>
            </a:r>
            <a:r>
              <a:rPr sz="2800" spc="-10" dirty="0">
                <a:solidFill>
                  <a:srgbClr val="2F2F2F"/>
                </a:solidFill>
                <a:cs typeface="Calibri"/>
              </a:rPr>
              <a:t>ledger </a:t>
            </a:r>
            <a:r>
              <a:rPr sz="2800" spc="-5" dirty="0">
                <a:solidFill>
                  <a:srgbClr val="2F2F2F"/>
                </a:solidFill>
                <a:cs typeface="Calibri"/>
              </a:rPr>
              <a:t>and </a:t>
            </a:r>
            <a:r>
              <a:rPr sz="2800" spc="-10" dirty="0">
                <a:solidFill>
                  <a:srgbClr val="2F2F2F"/>
                </a:solidFill>
                <a:cs typeface="Calibri"/>
              </a:rPr>
              <a:t>smart </a:t>
            </a:r>
            <a:r>
              <a:rPr sz="2800" spc="-20" dirty="0">
                <a:solidFill>
                  <a:srgbClr val="2F2F2F"/>
                </a:solidFill>
                <a:cs typeface="Calibri"/>
              </a:rPr>
              <a:t>contract platform  </a:t>
            </a:r>
            <a:r>
              <a:rPr sz="2800" spc="-10" dirty="0">
                <a:solidFill>
                  <a:srgbClr val="2F2F2F"/>
                </a:solidFill>
                <a:cs typeface="Calibri"/>
              </a:rPr>
              <a:t>based </a:t>
            </a:r>
            <a:r>
              <a:rPr sz="2800" spc="-5" dirty="0">
                <a:solidFill>
                  <a:srgbClr val="2F2F2F"/>
                </a:solidFill>
                <a:cs typeface="Calibri"/>
              </a:rPr>
              <a:t>on</a:t>
            </a:r>
            <a:r>
              <a:rPr sz="2800" spc="25" dirty="0">
                <a:solidFill>
                  <a:srgbClr val="2F2F2F"/>
                </a:solidFill>
                <a:cs typeface="Calibri"/>
              </a:rPr>
              <a:t> </a:t>
            </a:r>
            <a:r>
              <a:rPr sz="2800" spc="-15" dirty="0">
                <a:solidFill>
                  <a:srgbClr val="2F2F2F"/>
                </a:solidFill>
                <a:cs typeface="Calibri"/>
              </a:rPr>
              <a:t>Ethereum</a:t>
            </a:r>
            <a:endParaRPr sz="2800">
              <a:solidFill>
                <a:prstClr val="black"/>
              </a:solidFill>
              <a:cs typeface="Calibri"/>
            </a:endParaRPr>
          </a:p>
        </p:txBody>
      </p:sp>
      <p:sp>
        <p:nvSpPr>
          <p:cNvPr id="15" name="object 15"/>
          <p:cNvSpPr/>
          <p:nvPr/>
        </p:nvSpPr>
        <p:spPr>
          <a:xfrm>
            <a:off x="2019300" y="6263640"/>
            <a:ext cx="6897624" cy="2039112"/>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2015489" y="6259829"/>
            <a:ext cx="6766559" cy="1908175"/>
          </a:xfrm>
          <a:custGeom>
            <a:avLst/>
            <a:gdLst/>
            <a:ahLst/>
            <a:cxnLst/>
            <a:rect l="l" t="t" r="r" b="b"/>
            <a:pathLst>
              <a:path w="6766559" h="1908175">
                <a:moveTo>
                  <a:pt x="6448552" y="0"/>
                </a:moveTo>
                <a:lnTo>
                  <a:pt x="318008" y="0"/>
                </a:lnTo>
                <a:lnTo>
                  <a:pt x="271012" y="3447"/>
                </a:lnTo>
                <a:lnTo>
                  <a:pt x="226159" y="13463"/>
                </a:lnTo>
                <a:lnTo>
                  <a:pt x="183939" y="29554"/>
                </a:lnTo>
                <a:lnTo>
                  <a:pt x="144844" y="51230"/>
                </a:lnTo>
                <a:lnTo>
                  <a:pt x="109367" y="77998"/>
                </a:lnTo>
                <a:lnTo>
                  <a:pt x="77998" y="109367"/>
                </a:lnTo>
                <a:lnTo>
                  <a:pt x="51230" y="144844"/>
                </a:lnTo>
                <a:lnTo>
                  <a:pt x="29554" y="183939"/>
                </a:lnTo>
                <a:lnTo>
                  <a:pt x="13463" y="226159"/>
                </a:lnTo>
                <a:lnTo>
                  <a:pt x="3447" y="271012"/>
                </a:lnTo>
                <a:lnTo>
                  <a:pt x="0" y="318008"/>
                </a:lnTo>
                <a:lnTo>
                  <a:pt x="0" y="1590040"/>
                </a:lnTo>
                <a:lnTo>
                  <a:pt x="3447" y="1637035"/>
                </a:lnTo>
                <a:lnTo>
                  <a:pt x="13463" y="1681888"/>
                </a:lnTo>
                <a:lnTo>
                  <a:pt x="29554" y="1724108"/>
                </a:lnTo>
                <a:lnTo>
                  <a:pt x="51230" y="1763203"/>
                </a:lnTo>
                <a:lnTo>
                  <a:pt x="77998" y="1798680"/>
                </a:lnTo>
                <a:lnTo>
                  <a:pt x="109367" y="1830049"/>
                </a:lnTo>
                <a:lnTo>
                  <a:pt x="144844" y="1856817"/>
                </a:lnTo>
                <a:lnTo>
                  <a:pt x="183939" y="1878493"/>
                </a:lnTo>
                <a:lnTo>
                  <a:pt x="226159" y="1894584"/>
                </a:lnTo>
                <a:lnTo>
                  <a:pt x="271012" y="1904600"/>
                </a:lnTo>
                <a:lnTo>
                  <a:pt x="318008" y="1908048"/>
                </a:lnTo>
                <a:lnTo>
                  <a:pt x="6448552" y="1908048"/>
                </a:lnTo>
                <a:lnTo>
                  <a:pt x="6495547" y="1904600"/>
                </a:lnTo>
                <a:lnTo>
                  <a:pt x="6540400" y="1894584"/>
                </a:lnTo>
                <a:lnTo>
                  <a:pt x="6582620" y="1878493"/>
                </a:lnTo>
                <a:lnTo>
                  <a:pt x="6621715" y="1856817"/>
                </a:lnTo>
                <a:lnTo>
                  <a:pt x="6657192" y="1830049"/>
                </a:lnTo>
                <a:lnTo>
                  <a:pt x="6688561" y="1798680"/>
                </a:lnTo>
                <a:lnTo>
                  <a:pt x="6715329" y="1763203"/>
                </a:lnTo>
                <a:lnTo>
                  <a:pt x="6737005" y="1724108"/>
                </a:lnTo>
                <a:lnTo>
                  <a:pt x="6753096" y="1681888"/>
                </a:lnTo>
                <a:lnTo>
                  <a:pt x="6763112" y="1637035"/>
                </a:lnTo>
                <a:lnTo>
                  <a:pt x="6766559" y="1590040"/>
                </a:lnTo>
                <a:lnTo>
                  <a:pt x="6766559" y="318008"/>
                </a:lnTo>
                <a:lnTo>
                  <a:pt x="6763112" y="271012"/>
                </a:lnTo>
                <a:lnTo>
                  <a:pt x="6753096" y="226159"/>
                </a:lnTo>
                <a:lnTo>
                  <a:pt x="6737005" y="183939"/>
                </a:lnTo>
                <a:lnTo>
                  <a:pt x="6715329" y="144844"/>
                </a:lnTo>
                <a:lnTo>
                  <a:pt x="6688561" y="109367"/>
                </a:lnTo>
                <a:lnTo>
                  <a:pt x="6657192" y="77998"/>
                </a:lnTo>
                <a:lnTo>
                  <a:pt x="6621715" y="51230"/>
                </a:lnTo>
                <a:lnTo>
                  <a:pt x="6582620" y="29554"/>
                </a:lnTo>
                <a:lnTo>
                  <a:pt x="6540400" y="13463"/>
                </a:lnTo>
                <a:lnTo>
                  <a:pt x="6495547" y="3447"/>
                </a:lnTo>
                <a:lnTo>
                  <a:pt x="6448552" y="0"/>
                </a:lnTo>
                <a:close/>
              </a:path>
            </a:pathLst>
          </a:custGeom>
          <a:solidFill>
            <a:srgbClr val="FFFFFF"/>
          </a:solidFill>
        </p:spPr>
        <p:txBody>
          <a:bodyPr wrap="square" lIns="0" tIns="0" rIns="0" bIns="0" rtlCol="0"/>
          <a:lstStyle/>
          <a:p>
            <a:endParaRPr>
              <a:solidFill>
                <a:prstClr val="black"/>
              </a:solidFill>
            </a:endParaRPr>
          </a:p>
        </p:txBody>
      </p:sp>
      <p:sp>
        <p:nvSpPr>
          <p:cNvPr id="17" name="object 17"/>
          <p:cNvSpPr/>
          <p:nvPr/>
        </p:nvSpPr>
        <p:spPr>
          <a:xfrm>
            <a:off x="2015489" y="6259829"/>
            <a:ext cx="6766559" cy="1908175"/>
          </a:xfrm>
          <a:custGeom>
            <a:avLst/>
            <a:gdLst/>
            <a:ahLst/>
            <a:cxnLst/>
            <a:rect l="l" t="t" r="r" b="b"/>
            <a:pathLst>
              <a:path w="6766559" h="1908175">
                <a:moveTo>
                  <a:pt x="0" y="318008"/>
                </a:moveTo>
                <a:lnTo>
                  <a:pt x="3447" y="271012"/>
                </a:lnTo>
                <a:lnTo>
                  <a:pt x="13463" y="226159"/>
                </a:lnTo>
                <a:lnTo>
                  <a:pt x="29554" y="183939"/>
                </a:lnTo>
                <a:lnTo>
                  <a:pt x="51230" y="144844"/>
                </a:lnTo>
                <a:lnTo>
                  <a:pt x="77998" y="109367"/>
                </a:lnTo>
                <a:lnTo>
                  <a:pt x="109367" y="77998"/>
                </a:lnTo>
                <a:lnTo>
                  <a:pt x="144844" y="51230"/>
                </a:lnTo>
                <a:lnTo>
                  <a:pt x="183939" y="29554"/>
                </a:lnTo>
                <a:lnTo>
                  <a:pt x="226159" y="13463"/>
                </a:lnTo>
                <a:lnTo>
                  <a:pt x="271012" y="3447"/>
                </a:lnTo>
                <a:lnTo>
                  <a:pt x="318008" y="0"/>
                </a:lnTo>
                <a:lnTo>
                  <a:pt x="6448552" y="0"/>
                </a:lnTo>
                <a:lnTo>
                  <a:pt x="6495547" y="3447"/>
                </a:lnTo>
                <a:lnTo>
                  <a:pt x="6540400" y="13463"/>
                </a:lnTo>
                <a:lnTo>
                  <a:pt x="6582620" y="29554"/>
                </a:lnTo>
                <a:lnTo>
                  <a:pt x="6621715" y="51230"/>
                </a:lnTo>
                <a:lnTo>
                  <a:pt x="6657192" y="77998"/>
                </a:lnTo>
                <a:lnTo>
                  <a:pt x="6688561" y="109367"/>
                </a:lnTo>
                <a:lnTo>
                  <a:pt x="6715329" y="144844"/>
                </a:lnTo>
                <a:lnTo>
                  <a:pt x="6737005" y="183939"/>
                </a:lnTo>
                <a:lnTo>
                  <a:pt x="6753096" y="226159"/>
                </a:lnTo>
                <a:lnTo>
                  <a:pt x="6763112" y="271012"/>
                </a:lnTo>
                <a:lnTo>
                  <a:pt x="6766559" y="318008"/>
                </a:lnTo>
                <a:lnTo>
                  <a:pt x="6766559" y="1590040"/>
                </a:lnTo>
                <a:lnTo>
                  <a:pt x="6763112" y="1637035"/>
                </a:lnTo>
                <a:lnTo>
                  <a:pt x="6753096" y="1681888"/>
                </a:lnTo>
                <a:lnTo>
                  <a:pt x="6737005" y="1724108"/>
                </a:lnTo>
                <a:lnTo>
                  <a:pt x="6715329" y="1763203"/>
                </a:lnTo>
                <a:lnTo>
                  <a:pt x="6688561" y="1798680"/>
                </a:lnTo>
                <a:lnTo>
                  <a:pt x="6657192" y="1830049"/>
                </a:lnTo>
                <a:lnTo>
                  <a:pt x="6621715" y="1856817"/>
                </a:lnTo>
                <a:lnTo>
                  <a:pt x="6582620" y="1878493"/>
                </a:lnTo>
                <a:lnTo>
                  <a:pt x="6540400" y="1894584"/>
                </a:lnTo>
                <a:lnTo>
                  <a:pt x="6495547" y="1904600"/>
                </a:lnTo>
                <a:lnTo>
                  <a:pt x="6448552" y="1908048"/>
                </a:lnTo>
                <a:lnTo>
                  <a:pt x="318008" y="1908048"/>
                </a:lnTo>
                <a:lnTo>
                  <a:pt x="271012" y="1904600"/>
                </a:lnTo>
                <a:lnTo>
                  <a:pt x="226159" y="1894584"/>
                </a:lnTo>
                <a:lnTo>
                  <a:pt x="183939" y="1878493"/>
                </a:lnTo>
                <a:lnTo>
                  <a:pt x="144844" y="1856817"/>
                </a:lnTo>
                <a:lnTo>
                  <a:pt x="109367" y="1830049"/>
                </a:lnTo>
                <a:lnTo>
                  <a:pt x="77998" y="1798680"/>
                </a:lnTo>
                <a:lnTo>
                  <a:pt x="51230" y="1763203"/>
                </a:lnTo>
                <a:lnTo>
                  <a:pt x="29554" y="1724108"/>
                </a:lnTo>
                <a:lnTo>
                  <a:pt x="13463" y="1681888"/>
                </a:lnTo>
                <a:lnTo>
                  <a:pt x="3447" y="1637035"/>
                </a:lnTo>
                <a:lnTo>
                  <a:pt x="0" y="1590040"/>
                </a:lnTo>
                <a:lnTo>
                  <a:pt x="0" y="318008"/>
                </a:lnTo>
                <a:close/>
              </a:path>
            </a:pathLst>
          </a:custGeom>
          <a:ln w="28956">
            <a:solidFill>
              <a:srgbClr val="DCE2E3"/>
            </a:solidFill>
          </a:ln>
        </p:spPr>
        <p:txBody>
          <a:bodyPr wrap="square" lIns="0" tIns="0" rIns="0" bIns="0" rtlCol="0"/>
          <a:lstStyle/>
          <a:p>
            <a:endParaRPr>
              <a:solidFill>
                <a:prstClr val="black"/>
              </a:solidFill>
            </a:endParaRPr>
          </a:p>
        </p:txBody>
      </p:sp>
      <p:sp>
        <p:nvSpPr>
          <p:cNvPr id="18" name="object 18"/>
          <p:cNvSpPr txBox="1"/>
          <p:nvPr/>
        </p:nvSpPr>
        <p:spPr>
          <a:xfrm>
            <a:off x="2346198" y="6794372"/>
            <a:ext cx="5982970" cy="878840"/>
          </a:xfrm>
          <a:prstGeom prst="rect">
            <a:avLst/>
          </a:prstGeom>
        </p:spPr>
        <p:txBody>
          <a:bodyPr vert="horz" wrap="square" lIns="0" tIns="12065" rIns="0" bIns="0" rtlCol="0">
            <a:spAutoFit/>
          </a:bodyPr>
          <a:lstStyle/>
          <a:p>
            <a:pPr marL="12700" marR="5080">
              <a:spcBef>
                <a:spcPts val="95"/>
              </a:spcBef>
            </a:pPr>
            <a:r>
              <a:rPr sz="2800" b="1" spc="-15" dirty="0">
                <a:solidFill>
                  <a:srgbClr val="5F5F5F"/>
                </a:solidFill>
                <a:cs typeface="Calibri"/>
              </a:rPr>
              <a:t>Corda: </a:t>
            </a:r>
            <a:r>
              <a:rPr sz="2800" spc="-5" dirty="0">
                <a:solidFill>
                  <a:srgbClr val="2F2F2F"/>
                </a:solidFill>
                <a:cs typeface="Calibri"/>
              </a:rPr>
              <a:t>A </a:t>
            </a:r>
            <a:r>
              <a:rPr sz="2800" spc="-15" dirty="0">
                <a:solidFill>
                  <a:srgbClr val="2F2F2F"/>
                </a:solidFill>
                <a:cs typeface="Calibri"/>
              </a:rPr>
              <a:t>distributed </a:t>
            </a:r>
            <a:r>
              <a:rPr sz="2800" spc="-10" dirty="0">
                <a:solidFill>
                  <a:srgbClr val="2F2F2F"/>
                </a:solidFill>
                <a:cs typeface="Calibri"/>
              </a:rPr>
              <a:t>ledger </a:t>
            </a:r>
            <a:r>
              <a:rPr sz="2800" spc="-20" dirty="0">
                <a:solidFill>
                  <a:srgbClr val="2F2F2F"/>
                </a:solidFill>
                <a:cs typeface="Calibri"/>
              </a:rPr>
              <a:t>platform </a:t>
            </a:r>
            <a:r>
              <a:rPr sz="2800" spc="-5" dirty="0">
                <a:solidFill>
                  <a:srgbClr val="2F2F2F"/>
                </a:solidFill>
                <a:cs typeface="Calibri"/>
              </a:rPr>
              <a:t>with  </a:t>
            </a:r>
            <a:r>
              <a:rPr sz="2800" spc="-10" dirty="0">
                <a:solidFill>
                  <a:srgbClr val="2F2F2F"/>
                </a:solidFill>
                <a:cs typeface="Calibri"/>
              </a:rPr>
              <a:t>pluggable</a:t>
            </a:r>
            <a:r>
              <a:rPr sz="2800" spc="-5" dirty="0">
                <a:solidFill>
                  <a:srgbClr val="2F2F2F"/>
                </a:solidFill>
                <a:cs typeface="Calibri"/>
              </a:rPr>
              <a:t> </a:t>
            </a:r>
            <a:r>
              <a:rPr sz="2800" spc="-10" dirty="0">
                <a:solidFill>
                  <a:srgbClr val="2F2F2F"/>
                </a:solidFill>
                <a:cs typeface="Calibri"/>
              </a:rPr>
              <a:t>consensus</a:t>
            </a:r>
            <a:endParaRPr sz="2800">
              <a:solidFill>
                <a:prstClr val="black"/>
              </a:solidFill>
              <a:cs typeface="Calibri"/>
            </a:endParaRPr>
          </a:p>
        </p:txBody>
      </p:sp>
      <p:sp>
        <p:nvSpPr>
          <p:cNvPr id="19" name="object 19"/>
          <p:cNvSpPr/>
          <p:nvPr/>
        </p:nvSpPr>
        <p:spPr>
          <a:xfrm>
            <a:off x="1205483" y="6161532"/>
            <a:ext cx="1495043" cy="49377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0" name="object 20"/>
          <p:cNvSpPr/>
          <p:nvPr/>
        </p:nvSpPr>
        <p:spPr>
          <a:xfrm>
            <a:off x="10322052" y="6252971"/>
            <a:ext cx="6896100" cy="2040635"/>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1" name="object 21"/>
          <p:cNvSpPr/>
          <p:nvPr/>
        </p:nvSpPr>
        <p:spPr>
          <a:xfrm>
            <a:off x="10318242" y="6249161"/>
            <a:ext cx="6765290" cy="1910080"/>
          </a:xfrm>
          <a:custGeom>
            <a:avLst/>
            <a:gdLst/>
            <a:ahLst/>
            <a:cxnLst/>
            <a:rect l="l" t="t" r="r" b="b"/>
            <a:pathLst>
              <a:path w="6765290" h="1910079">
                <a:moveTo>
                  <a:pt x="6446773" y="0"/>
                </a:moveTo>
                <a:lnTo>
                  <a:pt x="318261" y="0"/>
                </a:lnTo>
                <a:lnTo>
                  <a:pt x="271232" y="3450"/>
                </a:lnTo>
                <a:lnTo>
                  <a:pt x="226344" y="13475"/>
                </a:lnTo>
                <a:lnTo>
                  <a:pt x="184092" y="29580"/>
                </a:lnTo>
                <a:lnTo>
                  <a:pt x="144966" y="51274"/>
                </a:lnTo>
                <a:lnTo>
                  <a:pt x="109460" y="78065"/>
                </a:lnTo>
                <a:lnTo>
                  <a:pt x="78065" y="109460"/>
                </a:lnTo>
                <a:lnTo>
                  <a:pt x="51274" y="144966"/>
                </a:lnTo>
                <a:lnTo>
                  <a:pt x="29580" y="184092"/>
                </a:lnTo>
                <a:lnTo>
                  <a:pt x="13475" y="226344"/>
                </a:lnTo>
                <a:lnTo>
                  <a:pt x="3450" y="271232"/>
                </a:lnTo>
                <a:lnTo>
                  <a:pt x="0" y="318262"/>
                </a:lnTo>
                <a:lnTo>
                  <a:pt x="0" y="1591310"/>
                </a:lnTo>
                <a:lnTo>
                  <a:pt x="3450" y="1638339"/>
                </a:lnTo>
                <a:lnTo>
                  <a:pt x="13475" y="1683227"/>
                </a:lnTo>
                <a:lnTo>
                  <a:pt x="29580" y="1725479"/>
                </a:lnTo>
                <a:lnTo>
                  <a:pt x="51274" y="1764605"/>
                </a:lnTo>
                <a:lnTo>
                  <a:pt x="78065" y="1800111"/>
                </a:lnTo>
                <a:lnTo>
                  <a:pt x="109460" y="1831506"/>
                </a:lnTo>
                <a:lnTo>
                  <a:pt x="144966" y="1858297"/>
                </a:lnTo>
                <a:lnTo>
                  <a:pt x="184092" y="1879991"/>
                </a:lnTo>
                <a:lnTo>
                  <a:pt x="226344" y="1896096"/>
                </a:lnTo>
                <a:lnTo>
                  <a:pt x="271232" y="1906121"/>
                </a:lnTo>
                <a:lnTo>
                  <a:pt x="318261" y="1909571"/>
                </a:lnTo>
                <a:lnTo>
                  <a:pt x="6446773" y="1909571"/>
                </a:lnTo>
                <a:lnTo>
                  <a:pt x="6493803" y="1906121"/>
                </a:lnTo>
                <a:lnTo>
                  <a:pt x="6538691" y="1896096"/>
                </a:lnTo>
                <a:lnTo>
                  <a:pt x="6580943" y="1879991"/>
                </a:lnTo>
                <a:lnTo>
                  <a:pt x="6620069" y="1858297"/>
                </a:lnTo>
                <a:lnTo>
                  <a:pt x="6655575" y="1831506"/>
                </a:lnTo>
                <a:lnTo>
                  <a:pt x="6686970" y="1800111"/>
                </a:lnTo>
                <a:lnTo>
                  <a:pt x="6713761" y="1764605"/>
                </a:lnTo>
                <a:lnTo>
                  <a:pt x="6735455" y="1725479"/>
                </a:lnTo>
                <a:lnTo>
                  <a:pt x="6751560" y="1683227"/>
                </a:lnTo>
                <a:lnTo>
                  <a:pt x="6761585" y="1638339"/>
                </a:lnTo>
                <a:lnTo>
                  <a:pt x="6765036" y="1591310"/>
                </a:lnTo>
                <a:lnTo>
                  <a:pt x="6765036" y="318262"/>
                </a:lnTo>
                <a:lnTo>
                  <a:pt x="6761585" y="271232"/>
                </a:lnTo>
                <a:lnTo>
                  <a:pt x="6751560" y="226344"/>
                </a:lnTo>
                <a:lnTo>
                  <a:pt x="6735455" y="184092"/>
                </a:lnTo>
                <a:lnTo>
                  <a:pt x="6713761" y="144966"/>
                </a:lnTo>
                <a:lnTo>
                  <a:pt x="6686970" y="109460"/>
                </a:lnTo>
                <a:lnTo>
                  <a:pt x="6655575" y="78065"/>
                </a:lnTo>
                <a:lnTo>
                  <a:pt x="6620069" y="51274"/>
                </a:lnTo>
                <a:lnTo>
                  <a:pt x="6580943" y="29580"/>
                </a:lnTo>
                <a:lnTo>
                  <a:pt x="6538691" y="13475"/>
                </a:lnTo>
                <a:lnTo>
                  <a:pt x="6493803" y="3450"/>
                </a:lnTo>
                <a:lnTo>
                  <a:pt x="6446773" y="0"/>
                </a:lnTo>
                <a:close/>
              </a:path>
            </a:pathLst>
          </a:custGeom>
          <a:solidFill>
            <a:srgbClr val="FFFFFF"/>
          </a:solidFill>
        </p:spPr>
        <p:txBody>
          <a:bodyPr wrap="square" lIns="0" tIns="0" rIns="0" bIns="0" rtlCol="0"/>
          <a:lstStyle/>
          <a:p>
            <a:endParaRPr>
              <a:solidFill>
                <a:prstClr val="black"/>
              </a:solidFill>
            </a:endParaRPr>
          </a:p>
        </p:txBody>
      </p:sp>
      <p:sp>
        <p:nvSpPr>
          <p:cNvPr id="22" name="object 22"/>
          <p:cNvSpPr/>
          <p:nvPr/>
        </p:nvSpPr>
        <p:spPr>
          <a:xfrm>
            <a:off x="10318242" y="6249161"/>
            <a:ext cx="6765290" cy="1910080"/>
          </a:xfrm>
          <a:custGeom>
            <a:avLst/>
            <a:gdLst/>
            <a:ahLst/>
            <a:cxnLst/>
            <a:rect l="l" t="t" r="r" b="b"/>
            <a:pathLst>
              <a:path w="6765290" h="1910079">
                <a:moveTo>
                  <a:pt x="0" y="318262"/>
                </a:moveTo>
                <a:lnTo>
                  <a:pt x="3450" y="271232"/>
                </a:lnTo>
                <a:lnTo>
                  <a:pt x="13475" y="226344"/>
                </a:lnTo>
                <a:lnTo>
                  <a:pt x="29580" y="184092"/>
                </a:lnTo>
                <a:lnTo>
                  <a:pt x="51274" y="144966"/>
                </a:lnTo>
                <a:lnTo>
                  <a:pt x="78065" y="109460"/>
                </a:lnTo>
                <a:lnTo>
                  <a:pt x="109460" y="78065"/>
                </a:lnTo>
                <a:lnTo>
                  <a:pt x="144966" y="51274"/>
                </a:lnTo>
                <a:lnTo>
                  <a:pt x="184092" y="29580"/>
                </a:lnTo>
                <a:lnTo>
                  <a:pt x="226344" y="13475"/>
                </a:lnTo>
                <a:lnTo>
                  <a:pt x="271232" y="3450"/>
                </a:lnTo>
                <a:lnTo>
                  <a:pt x="318261" y="0"/>
                </a:lnTo>
                <a:lnTo>
                  <a:pt x="6446773" y="0"/>
                </a:lnTo>
                <a:lnTo>
                  <a:pt x="6493803" y="3450"/>
                </a:lnTo>
                <a:lnTo>
                  <a:pt x="6538691" y="13475"/>
                </a:lnTo>
                <a:lnTo>
                  <a:pt x="6580943" y="29580"/>
                </a:lnTo>
                <a:lnTo>
                  <a:pt x="6620069" y="51274"/>
                </a:lnTo>
                <a:lnTo>
                  <a:pt x="6655575" y="78065"/>
                </a:lnTo>
                <a:lnTo>
                  <a:pt x="6686970" y="109460"/>
                </a:lnTo>
                <a:lnTo>
                  <a:pt x="6713761" y="144966"/>
                </a:lnTo>
                <a:lnTo>
                  <a:pt x="6735455" y="184092"/>
                </a:lnTo>
                <a:lnTo>
                  <a:pt x="6751560" y="226344"/>
                </a:lnTo>
                <a:lnTo>
                  <a:pt x="6761585" y="271232"/>
                </a:lnTo>
                <a:lnTo>
                  <a:pt x="6765036" y="318262"/>
                </a:lnTo>
                <a:lnTo>
                  <a:pt x="6765036" y="1591310"/>
                </a:lnTo>
                <a:lnTo>
                  <a:pt x="6761585" y="1638339"/>
                </a:lnTo>
                <a:lnTo>
                  <a:pt x="6751560" y="1683227"/>
                </a:lnTo>
                <a:lnTo>
                  <a:pt x="6735455" y="1725479"/>
                </a:lnTo>
                <a:lnTo>
                  <a:pt x="6713761" y="1764605"/>
                </a:lnTo>
                <a:lnTo>
                  <a:pt x="6686970" y="1800111"/>
                </a:lnTo>
                <a:lnTo>
                  <a:pt x="6655575" y="1831506"/>
                </a:lnTo>
                <a:lnTo>
                  <a:pt x="6620069" y="1858297"/>
                </a:lnTo>
                <a:lnTo>
                  <a:pt x="6580943" y="1879991"/>
                </a:lnTo>
                <a:lnTo>
                  <a:pt x="6538691" y="1896096"/>
                </a:lnTo>
                <a:lnTo>
                  <a:pt x="6493803" y="1906121"/>
                </a:lnTo>
                <a:lnTo>
                  <a:pt x="6446773" y="1909571"/>
                </a:lnTo>
                <a:lnTo>
                  <a:pt x="318261" y="1909571"/>
                </a:lnTo>
                <a:lnTo>
                  <a:pt x="271232" y="1906121"/>
                </a:lnTo>
                <a:lnTo>
                  <a:pt x="226344" y="1896096"/>
                </a:lnTo>
                <a:lnTo>
                  <a:pt x="184092" y="1879991"/>
                </a:lnTo>
                <a:lnTo>
                  <a:pt x="144966" y="1858297"/>
                </a:lnTo>
                <a:lnTo>
                  <a:pt x="109460" y="1831506"/>
                </a:lnTo>
                <a:lnTo>
                  <a:pt x="78065" y="1800111"/>
                </a:lnTo>
                <a:lnTo>
                  <a:pt x="51274" y="1764605"/>
                </a:lnTo>
                <a:lnTo>
                  <a:pt x="29580" y="1725479"/>
                </a:lnTo>
                <a:lnTo>
                  <a:pt x="13475" y="1683227"/>
                </a:lnTo>
                <a:lnTo>
                  <a:pt x="3450" y="1638339"/>
                </a:lnTo>
                <a:lnTo>
                  <a:pt x="0" y="1591310"/>
                </a:lnTo>
                <a:lnTo>
                  <a:pt x="0" y="318262"/>
                </a:lnTo>
                <a:close/>
              </a:path>
            </a:pathLst>
          </a:custGeom>
          <a:ln w="28956">
            <a:solidFill>
              <a:srgbClr val="DCE2E3"/>
            </a:solidFill>
          </a:ln>
        </p:spPr>
        <p:txBody>
          <a:bodyPr wrap="square" lIns="0" tIns="0" rIns="0" bIns="0" rtlCol="0"/>
          <a:lstStyle/>
          <a:p>
            <a:endParaRPr>
              <a:solidFill>
                <a:prstClr val="black"/>
              </a:solidFill>
            </a:endParaRPr>
          </a:p>
        </p:txBody>
      </p:sp>
      <p:sp>
        <p:nvSpPr>
          <p:cNvPr id="23" name="object 23"/>
          <p:cNvSpPr txBox="1"/>
          <p:nvPr/>
        </p:nvSpPr>
        <p:spPr>
          <a:xfrm>
            <a:off x="10874502" y="6316472"/>
            <a:ext cx="5434965" cy="1732280"/>
          </a:xfrm>
          <a:prstGeom prst="rect">
            <a:avLst/>
          </a:prstGeom>
        </p:spPr>
        <p:txBody>
          <a:bodyPr vert="horz" wrap="square" lIns="0" tIns="12065" rIns="0" bIns="0" rtlCol="0">
            <a:spAutoFit/>
          </a:bodyPr>
          <a:lstStyle/>
          <a:p>
            <a:pPr marL="12700" marR="5080">
              <a:spcBef>
                <a:spcPts val="95"/>
              </a:spcBef>
            </a:pPr>
            <a:r>
              <a:rPr sz="2800" b="1" spc="-10" dirty="0">
                <a:solidFill>
                  <a:srgbClr val="5F5F5F"/>
                </a:solidFill>
                <a:cs typeface="Calibri"/>
              </a:rPr>
              <a:t>Stellar: </a:t>
            </a:r>
            <a:r>
              <a:rPr sz="2800" spc="-5" dirty="0">
                <a:solidFill>
                  <a:srgbClr val="5F5F5F"/>
                </a:solidFill>
                <a:cs typeface="Calibri"/>
              </a:rPr>
              <a:t>A</a:t>
            </a:r>
            <a:r>
              <a:rPr sz="2800" spc="-5" dirty="0">
                <a:solidFill>
                  <a:srgbClr val="2F2F2F"/>
                </a:solidFill>
                <a:cs typeface="Calibri"/>
              </a:rPr>
              <a:t>n </a:t>
            </a:r>
            <a:r>
              <a:rPr sz="2800" spc="-10" dirty="0">
                <a:solidFill>
                  <a:srgbClr val="2F2F2F"/>
                </a:solidFill>
                <a:cs typeface="Calibri"/>
              </a:rPr>
              <a:t>open-source </a:t>
            </a:r>
            <a:r>
              <a:rPr sz="2800" spc="-20" dirty="0">
                <a:solidFill>
                  <a:srgbClr val="2F2F2F"/>
                </a:solidFill>
                <a:cs typeface="Calibri"/>
              </a:rPr>
              <a:t>payment  </a:t>
            </a:r>
            <a:r>
              <a:rPr sz="2800" spc="-15" dirty="0">
                <a:solidFill>
                  <a:srgbClr val="2F2F2F"/>
                </a:solidFill>
                <a:cs typeface="Calibri"/>
              </a:rPr>
              <a:t>infrastructure </a:t>
            </a:r>
            <a:r>
              <a:rPr sz="2800" spc="-10" dirty="0">
                <a:solidFill>
                  <a:srgbClr val="2F2F2F"/>
                </a:solidFill>
                <a:cs typeface="Calibri"/>
              </a:rPr>
              <a:t>that </a:t>
            </a:r>
            <a:r>
              <a:rPr sz="2800" spc="-15" dirty="0">
                <a:solidFill>
                  <a:srgbClr val="2F2F2F"/>
                </a:solidFill>
                <a:cs typeface="Calibri"/>
              </a:rPr>
              <a:t>provides </a:t>
            </a:r>
            <a:r>
              <a:rPr sz="2800" dirty="0">
                <a:solidFill>
                  <a:srgbClr val="2F2F2F"/>
                </a:solidFill>
                <a:cs typeface="Calibri"/>
              </a:rPr>
              <a:t>HTTP </a:t>
            </a:r>
            <a:r>
              <a:rPr sz="2800" spc="-5" dirty="0">
                <a:solidFill>
                  <a:srgbClr val="2F2F2F"/>
                </a:solidFill>
                <a:cs typeface="Calibri"/>
              </a:rPr>
              <a:t>API  </a:t>
            </a:r>
            <a:r>
              <a:rPr sz="2800" spc="-15" dirty="0">
                <a:solidFill>
                  <a:srgbClr val="2F2F2F"/>
                </a:solidFill>
                <a:cs typeface="Calibri"/>
              </a:rPr>
              <a:t>servers connected </a:t>
            </a:r>
            <a:r>
              <a:rPr sz="2800" spc="-20" dirty="0">
                <a:solidFill>
                  <a:srgbClr val="2F2F2F"/>
                </a:solidFill>
                <a:cs typeface="Calibri"/>
              </a:rPr>
              <a:t>to </a:t>
            </a:r>
            <a:r>
              <a:rPr sz="2800" spc="-10" dirty="0">
                <a:solidFill>
                  <a:srgbClr val="2F2F2F"/>
                </a:solidFill>
                <a:cs typeface="Calibri"/>
              </a:rPr>
              <a:t>Stellar </a:t>
            </a:r>
            <a:r>
              <a:rPr sz="2800" spc="-15" dirty="0">
                <a:solidFill>
                  <a:srgbClr val="2F2F2F"/>
                </a:solidFill>
                <a:cs typeface="Calibri"/>
              </a:rPr>
              <a:t>Core, </a:t>
            </a:r>
            <a:r>
              <a:rPr sz="2800" spc="-5" dirty="0">
                <a:solidFill>
                  <a:srgbClr val="2F2F2F"/>
                </a:solidFill>
                <a:cs typeface="Calibri"/>
              </a:rPr>
              <a:t>the  </a:t>
            </a:r>
            <a:r>
              <a:rPr sz="2800" spc="-10" dirty="0">
                <a:solidFill>
                  <a:srgbClr val="2F2F2F"/>
                </a:solidFill>
                <a:cs typeface="Calibri"/>
              </a:rPr>
              <a:t>backbone </a:t>
            </a:r>
            <a:r>
              <a:rPr sz="2800" spc="-5" dirty="0">
                <a:solidFill>
                  <a:srgbClr val="2F2F2F"/>
                </a:solidFill>
                <a:cs typeface="Calibri"/>
              </a:rPr>
              <a:t>of the </a:t>
            </a:r>
            <a:r>
              <a:rPr sz="2800" spc="-10" dirty="0">
                <a:solidFill>
                  <a:srgbClr val="2F2F2F"/>
                </a:solidFill>
                <a:cs typeface="Calibri"/>
              </a:rPr>
              <a:t>Stellar</a:t>
            </a:r>
            <a:r>
              <a:rPr sz="2800" spc="30" dirty="0">
                <a:solidFill>
                  <a:srgbClr val="2F2F2F"/>
                </a:solidFill>
                <a:cs typeface="Calibri"/>
              </a:rPr>
              <a:t> </a:t>
            </a:r>
            <a:r>
              <a:rPr sz="2800" spc="-15" dirty="0">
                <a:solidFill>
                  <a:srgbClr val="2F2F2F"/>
                </a:solidFill>
                <a:cs typeface="Calibri"/>
              </a:rPr>
              <a:t>network</a:t>
            </a:r>
            <a:endParaRPr sz="2800">
              <a:solidFill>
                <a:prstClr val="black"/>
              </a:solidFill>
              <a:cs typeface="Calibri"/>
            </a:endParaRPr>
          </a:p>
        </p:txBody>
      </p:sp>
      <p:sp>
        <p:nvSpPr>
          <p:cNvPr id="24" name="object 24"/>
          <p:cNvSpPr/>
          <p:nvPr/>
        </p:nvSpPr>
        <p:spPr>
          <a:xfrm>
            <a:off x="9550907" y="5998464"/>
            <a:ext cx="1825752" cy="405384"/>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5" name="object 25"/>
          <p:cNvSpPr/>
          <p:nvPr/>
        </p:nvSpPr>
        <p:spPr>
          <a:xfrm>
            <a:off x="1071372" y="2479548"/>
            <a:ext cx="1197864" cy="1197863"/>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40531003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13735050"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Compare Popular </a:t>
            </a:r>
            <a:r>
              <a:rPr sz="5600" dirty="0">
                <a:solidFill>
                  <a:srgbClr val="095A82"/>
                </a:solidFill>
              </a:rPr>
              <a:t>Blockchain</a:t>
            </a:r>
            <a:r>
              <a:rPr sz="5600" spc="-155" dirty="0">
                <a:solidFill>
                  <a:srgbClr val="095A82"/>
                </a:solidFill>
              </a:rPr>
              <a:t> </a:t>
            </a:r>
            <a:r>
              <a:rPr sz="5600" dirty="0">
                <a:solidFill>
                  <a:srgbClr val="095A82"/>
                </a:solidFill>
              </a:rPr>
              <a:t>Implementations</a:t>
            </a:r>
            <a:endParaRPr sz="5600"/>
          </a:p>
        </p:txBody>
      </p:sp>
      <p:graphicFrame>
        <p:nvGraphicFramePr>
          <p:cNvPr id="7" name="object 7"/>
          <p:cNvGraphicFramePr>
            <a:graphicFrameLocks noGrp="1"/>
          </p:cNvGraphicFramePr>
          <p:nvPr/>
        </p:nvGraphicFramePr>
        <p:xfrm>
          <a:off x="932688" y="2097023"/>
          <a:ext cx="16417289" cy="6882889"/>
        </p:xfrm>
        <a:graphic>
          <a:graphicData uri="http://schemas.openxmlformats.org/drawingml/2006/table">
            <a:tbl>
              <a:tblPr firstRow="1" bandRow="1">
                <a:tableStyleId>{2D5ABB26-0587-4C30-8999-92F81FD0307C}</a:tableStyleId>
              </a:tblPr>
              <a:tblGrid>
                <a:gridCol w="4102735"/>
                <a:gridCol w="3538220"/>
                <a:gridCol w="4497070"/>
                <a:gridCol w="4279264"/>
              </a:tblGrid>
              <a:tr h="1052449">
                <a:tc>
                  <a:txBody>
                    <a:bodyPr/>
                    <a:lstStyle/>
                    <a:p>
                      <a:pPr marL="718185">
                        <a:lnSpc>
                          <a:spcPct val="100000"/>
                        </a:lnSpc>
                        <a:spcBef>
                          <a:spcPts val="2195"/>
                        </a:spcBef>
                      </a:pPr>
                      <a:r>
                        <a:rPr sz="2800" b="1" spc="-15" dirty="0">
                          <a:solidFill>
                            <a:srgbClr val="FFFFFF"/>
                          </a:solidFill>
                          <a:latin typeface="Calibri"/>
                          <a:cs typeface="Calibri"/>
                        </a:rPr>
                        <a:t>CHARACTERISTICS</a:t>
                      </a:r>
                      <a:endParaRPr sz="2800">
                        <a:latin typeface="Calibri"/>
                        <a:cs typeface="Calibri"/>
                      </a:endParaRPr>
                    </a:p>
                  </a:txBody>
                  <a:tcPr marL="0" marR="0" marT="278765" marB="0">
                    <a:lnL w="9525">
                      <a:solidFill>
                        <a:srgbClr val="FFFFFF"/>
                      </a:solidFill>
                      <a:prstDash val="solid"/>
                    </a:lnL>
                    <a:lnR w="12700">
                      <a:solidFill>
                        <a:srgbClr val="FFFFFF"/>
                      </a:solidFill>
                      <a:prstDash val="solid"/>
                    </a:lnR>
                    <a:lnT w="9525">
                      <a:solidFill>
                        <a:srgbClr val="FFFFFF"/>
                      </a:solidFill>
                      <a:prstDash val="solid"/>
                    </a:lnT>
                    <a:solidFill>
                      <a:srgbClr val="095A82"/>
                    </a:solidFill>
                  </a:tcPr>
                </a:tc>
                <a:tc>
                  <a:txBody>
                    <a:bodyPr/>
                    <a:lstStyle/>
                    <a:p>
                      <a:pPr marL="937260">
                        <a:lnSpc>
                          <a:spcPct val="100000"/>
                        </a:lnSpc>
                        <a:spcBef>
                          <a:spcPts val="2195"/>
                        </a:spcBef>
                      </a:pPr>
                      <a:r>
                        <a:rPr sz="2800" b="1" spc="-5" dirty="0">
                          <a:solidFill>
                            <a:srgbClr val="FFFFFF"/>
                          </a:solidFill>
                          <a:latin typeface="Calibri"/>
                          <a:cs typeface="Calibri"/>
                        </a:rPr>
                        <a:t>ETHEREUM</a:t>
                      </a:r>
                      <a:endParaRPr sz="2800">
                        <a:latin typeface="Calibri"/>
                        <a:cs typeface="Calibri"/>
                      </a:endParaRPr>
                    </a:p>
                  </a:txBody>
                  <a:tcPr marL="0" marR="0" marT="278765" marB="0">
                    <a:lnL w="12700">
                      <a:solidFill>
                        <a:srgbClr val="FFFFFF"/>
                      </a:solidFill>
                      <a:prstDash val="solid"/>
                    </a:lnL>
                    <a:lnR w="12700">
                      <a:solidFill>
                        <a:srgbClr val="FFFFFF"/>
                      </a:solidFill>
                      <a:prstDash val="solid"/>
                    </a:lnR>
                    <a:lnT w="9525">
                      <a:solidFill>
                        <a:srgbClr val="FFFFFF"/>
                      </a:solidFill>
                      <a:prstDash val="solid"/>
                    </a:lnT>
                    <a:solidFill>
                      <a:srgbClr val="095A82"/>
                    </a:solidFill>
                  </a:tcPr>
                </a:tc>
                <a:tc>
                  <a:txBody>
                    <a:bodyPr/>
                    <a:lstStyle/>
                    <a:p>
                      <a:pPr marL="253365">
                        <a:lnSpc>
                          <a:spcPct val="100000"/>
                        </a:lnSpc>
                        <a:spcBef>
                          <a:spcPts val="2195"/>
                        </a:spcBef>
                      </a:pPr>
                      <a:r>
                        <a:rPr sz="2800" b="1" spc="-5" dirty="0">
                          <a:solidFill>
                            <a:srgbClr val="FFFFFF"/>
                          </a:solidFill>
                          <a:latin typeface="Calibri"/>
                          <a:cs typeface="Calibri"/>
                        </a:rPr>
                        <a:t>HYPERLEDGER </a:t>
                      </a:r>
                      <a:r>
                        <a:rPr sz="2800" b="1" spc="-30" dirty="0">
                          <a:solidFill>
                            <a:srgbClr val="FFFFFF"/>
                          </a:solidFill>
                          <a:latin typeface="Calibri"/>
                          <a:cs typeface="Calibri"/>
                        </a:rPr>
                        <a:t>FABRIC</a:t>
                      </a:r>
                      <a:r>
                        <a:rPr sz="2800" b="1" dirty="0">
                          <a:solidFill>
                            <a:srgbClr val="FFFFFF"/>
                          </a:solidFill>
                          <a:latin typeface="Calibri"/>
                          <a:cs typeface="Calibri"/>
                        </a:rPr>
                        <a:t> </a:t>
                      </a:r>
                      <a:r>
                        <a:rPr sz="2800" b="1" spc="-10" dirty="0">
                          <a:solidFill>
                            <a:srgbClr val="FFFFFF"/>
                          </a:solidFill>
                          <a:latin typeface="Calibri"/>
                          <a:cs typeface="Calibri"/>
                        </a:rPr>
                        <a:t>V1.0</a:t>
                      </a:r>
                      <a:endParaRPr sz="2800">
                        <a:latin typeface="Calibri"/>
                        <a:cs typeface="Calibri"/>
                      </a:endParaRPr>
                    </a:p>
                  </a:txBody>
                  <a:tcPr marL="0" marR="0" marT="278765" marB="0">
                    <a:lnL w="12700">
                      <a:solidFill>
                        <a:srgbClr val="FFFFFF"/>
                      </a:solidFill>
                      <a:prstDash val="solid"/>
                    </a:lnL>
                    <a:lnR w="12700">
                      <a:solidFill>
                        <a:srgbClr val="FFFFFF"/>
                      </a:solidFill>
                      <a:prstDash val="solid"/>
                    </a:lnR>
                    <a:lnT w="9525">
                      <a:solidFill>
                        <a:srgbClr val="FFFFFF"/>
                      </a:solidFill>
                      <a:prstDash val="solid"/>
                    </a:lnT>
                    <a:solidFill>
                      <a:srgbClr val="095A82"/>
                    </a:solidFill>
                  </a:tcPr>
                </a:tc>
                <a:tc>
                  <a:txBody>
                    <a:bodyPr/>
                    <a:lstStyle/>
                    <a:p>
                      <a:pPr marL="1382395">
                        <a:lnSpc>
                          <a:spcPct val="100000"/>
                        </a:lnSpc>
                        <a:spcBef>
                          <a:spcPts val="2195"/>
                        </a:spcBef>
                      </a:pPr>
                      <a:r>
                        <a:rPr sz="2800" b="1" spc="-5" dirty="0">
                          <a:solidFill>
                            <a:srgbClr val="FFFFFF"/>
                          </a:solidFill>
                          <a:latin typeface="Calibri"/>
                          <a:cs typeface="Calibri"/>
                        </a:rPr>
                        <a:t>R3</a:t>
                      </a:r>
                      <a:r>
                        <a:rPr sz="2800" b="1" dirty="0">
                          <a:solidFill>
                            <a:srgbClr val="FFFFFF"/>
                          </a:solidFill>
                          <a:latin typeface="Calibri"/>
                          <a:cs typeface="Calibri"/>
                        </a:rPr>
                        <a:t> </a:t>
                      </a:r>
                      <a:r>
                        <a:rPr sz="2800" b="1" spc="-25" dirty="0">
                          <a:solidFill>
                            <a:srgbClr val="FFFFFF"/>
                          </a:solidFill>
                          <a:latin typeface="Calibri"/>
                          <a:cs typeface="Calibri"/>
                        </a:rPr>
                        <a:t>CORDA</a:t>
                      </a:r>
                      <a:endParaRPr sz="2800">
                        <a:latin typeface="Calibri"/>
                        <a:cs typeface="Calibri"/>
                      </a:endParaRPr>
                    </a:p>
                  </a:txBody>
                  <a:tcPr marL="0" marR="0" marT="278765" marB="0">
                    <a:lnL w="12700">
                      <a:solidFill>
                        <a:srgbClr val="FFFFFF"/>
                      </a:solidFill>
                      <a:prstDash val="solid"/>
                    </a:lnL>
                    <a:lnR w="9525">
                      <a:solidFill>
                        <a:srgbClr val="FFFFFF"/>
                      </a:solidFill>
                      <a:prstDash val="solid"/>
                    </a:lnR>
                    <a:lnT w="9525">
                      <a:solidFill>
                        <a:srgbClr val="FFFFFF"/>
                      </a:solidFill>
                      <a:prstDash val="solid"/>
                    </a:lnT>
                    <a:solidFill>
                      <a:srgbClr val="095A82"/>
                    </a:solidFill>
                  </a:tcPr>
                </a:tc>
              </a:tr>
              <a:tr h="621029">
                <a:tc>
                  <a:txBody>
                    <a:bodyPr/>
                    <a:lstStyle/>
                    <a:p>
                      <a:pPr marL="179705">
                        <a:lnSpc>
                          <a:spcPct val="100000"/>
                        </a:lnSpc>
                        <a:spcBef>
                          <a:spcPts val="380"/>
                        </a:spcBef>
                      </a:pPr>
                      <a:r>
                        <a:rPr sz="3000" b="1" spc="-15" dirty="0">
                          <a:solidFill>
                            <a:srgbClr val="FFFFFF"/>
                          </a:solidFill>
                          <a:latin typeface="Calibri"/>
                          <a:cs typeface="Calibri"/>
                        </a:rPr>
                        <a:t>Platform</a:t>
                      </a:r>
                      <a:endParaRPr sz="3000">
                        <a:latin typeface="Calibri"/>
                        <a:cs typeface="Calibri"/>
                      </a:endParaRPr>
                    </a:p>
                  </a:txBody>
                  <a:tcPr marL="0" marR="0" marT="48260" marB="0">
                    <a:lnL w="9525">
                      <a:solidFill>
                        <a:srgbClr val="FFFFFF"/>
                      </a:solidFill>
                      <a:prstDash val="solid"/>
                    </a:lnL>
                    <a:lnR w="12700">
                      <a:solidFill>
                        <a:srgbClr val="FFFFFF"/>
                      </a:solidFill>
                      <a:prstDash val="solid"/>
                    </a:lnR>
                    <a:lnB w="12700">
                      <a:solidFill>
                        <a:srgbClr val="FFFFFF"/>
                      </a:solidFill>
                      <a:prstDash val="solid"/>
                    </a:lnB>
                    <a:solidFill>
                      <a:srgbClr val="095A82"/>
                    </a:solidFill>
                  </a:tcPr>
                </a:tc>
                <a:tc>
                  <a:txBody>
                    <a:bodyPr/>
                    <a:lstStyle/>
                    <a:p>
                      <a:pPr marL="182880">
                        <a:lnSpc>
                          <a:spcPct val="100000"/>
                        </a:lnSpc>
                        <a:spcBef>
                          <a:spcPts val="780"/>
                        </a:spcBef>
                      </a:pPr>
                      <a:r>
                        <a:rPr sz="2400" dirty="0">
                          <a:solidFill>
                            <a:srgbClr val="131818"/>
                          </a:solidFill>
                          <a:latin typeface="Calibri"/>
                          <a:cs typeface="Calibri"/>
                        </a:rPr>
                        <a:t>Generic</a:t>
                      </a:r>
                      <a:endParaRPr sz="2400">
                        <a:latin typeface="Calibri"/>
                        <a:cs typeface="Calibri"/>
                      </a:endParaRPr>
                    </a:p>
                  </a:txBody>
                  <a:tcPr marL="0" marR="0" marT="99060" marB="0">
                    <a:lnL w="12700">
                      <a:solidFill>
                        <a:srgbClr val="FFFFFF"/>
                      </a:solidFill>
                      <a:prstDash val="solid"/>
                    </a:lnL>
                    <a:lnR w="12700">
                      <a:solidFill>
                        <a:srgbClr val="FFFFFF"/>
                      </a:solidFill>
                      <a:prstDash val="solid"/>
                    </a:lnR>
                    <a:lnB w="12700">
                      <a:solidFill>
                        <a:srgbClr val="FFFFFF"/>
                      </a:solidFill>
                      <a:prstDash val="solid"/>
                    </a:lnB>
                    <a:solidFill>
                      <a:srgbClr val="CCD1D7"/>
                    </a:solidFill>
                  </a:tcPr>
                </a:tc>
                <a:tc>
                  <a:txBody>
                    <a:bodyPr/>
                    <a:lstStyle/>
                    <a:p>
                      <a:pPr marL="252095">
                        <a:lnSpc>
                          <a:spcPct val="100000"/>
                        </a:lnSpc>
                        <a:spcBef>
                          <a:spcPts val="780"/>
                        </a:spcBef>
                      </a:pPr>
                      <a:r>
                        <a:rPr sz="2400" dirty="0">
                          <a:solidFill>
                            <a:srgbClr val="131818"/>
                          </a:solidFill>
                          <a:latin typeface="Calibri"/>
                          <a:cs typeface="Calibri"/>
                        </a:rPr>
                        <a:t>Modular</a:t>
                      </a:r>
                      <a:endParaRPr sz="2400">
                        <a:latin typeface="Calibri"/>
                        <a:cs typeface="Calibri"/>
                      </a:endParaRPr>
                    </a:p>
                  </a:txBody>
                  <a:tcPr marL="0" marR="0" marT="99060" marB="0">
                    <a:lnL w="12700">
                      <a:solidFill>
                        <a:srgbClr val="FFFFFF"/>
                      </a:solidFill>
                      <a:prstDash val="solid"/>
                    </a:lnL>
                    <a:lnR w="12700">
                      <a:solidFill>
                        <a:srgbClr val="FFFFFF"/>
                      </a:solidFill>
                      <a:prstDash val="solid"/>
                    </a:lnR>
                    <a:lnB w="12700">
                      <a:solidFill>
                        <a:srgbClr val="FFFFFF"/>
                      </a:solidFill>
                      <a:prstDash val="solid"/>
                    </a:lnB>
                    <a:solidFill>
                      <a:srgbClr val="CCD1D7"/>
                    </a:solidFill>
                  </a:tcPr>
                </a:tc>
                <a:tc>
                  <a:txBody>
                    <a:bodyPr/>
                    <a:lstStyle/>
                    <a:p>
                      <a:pPr marL="184150">
                        <a:lnSpc>
                          <a:spcPct val="100000"/>
                        </a:lnSpc>
                        <a:spcBef>
                          <a:spcPts val="780"/>
                        </a:spcBef>
                      </a:pPr>
                      <a:r>
                        <a:rPr sz="2400" spc="-5" dirty="0">
                          <a:solidFill>
                            <a:srgbClr val="131818"/>
                          </a:solidFill>
                          <a:latin typeface="Calibri"/>
                          <a:cs typeface="Calibri"/>
                        </a:rPr>
                        <a:t>Specialized</a:t>
                      </a:r>
                      <a:endParaRPr sz="2400">
                        <a:latin typeface="Calibri"/>
                        <a:cs typeface="Calibri"/>
                      </a:endParaRPr>
                    </a:p>
                  </a:txBody>
                  <a:tcPr marL="0" marR="0" marT="99060" marB="0">
                    <a:lnL w="12700">
                      <a:solidFill>
                        <a:srgbClr val="FFFFFF"/>
                      </a:solidFill>
                      <a:prstDash val="solid"/>
                    </a:lnL>
                    <a:lnR w="9525">
                      <a:solidFill>
                        <a:srgbClr val="FFFFFF"/>
                      </a:solidFill>
                      <a:prstDash val="solid"/>
                    </a:lnR>
                    <a:lnB w="12700">
                      <a:solidFill>
                        <a:srgbClr val="FFFFFF"/>
                      </a:solidFill>
                      <a:prstDash val="solid"/>
                    </a:lnB>
                    <a:solidFill>
                      <a:srgbClr val="CCD1D7"/>
                    </a:solidFill>
                  </a:tcPr>
                </a:tc>
              </a:tr>
              <a:tr h="1097280">
                <a:tc>
                  <a:txBody>
                    <a:bodyPr/>
                    <a:lstStyle/>
                    <a:p>
                      <a:pPr marL="179705" marR="1634489">
                        <a:lnSpc>
                          <a:spcPct val="100000"/>
                        </a:lnSpc>
                        <a:spcBef>
                          <a:spcPts val="535"/>
                        </a:spcBef>
                      </a:pPr>
                      <a:r>
                        <a:rPr sz="3000" b="1" spc="-5" dirty="0">
                          <a:solidFill>
                            <a:srgbClr val="FFFFFF"/>
                          </a:solidFill>
                          <a:latin typeface="Calibri"/>
                          <a:cs typeface="Calibri"/>
                        </a:rPr>
                        <a:t>Mana</a:t>
                      </a:r>
                      <a:r>
                        <a:rPr sz="3000" b="1" spc="-40" dirty="0">
                          <a:solidFill>
                            <a:srgbClr val="FFFFFF"/>
                          </a:solidFill>
                          <a:latin typeface="Calibri"/>
                          <a:cs typeface="Calibri"/>
                        </a:rPr>
                        <a:t>g</a:t>
                      </a:r>
                      <a:r>
                        <a:rPr sz="3000" b="1" spc="-5" dirty="0">
                          <a:solidFill>
                            <a:srgbClr val="FFFFFF"/>
                          </a:solidFill>
                          <a:latin typeface="Calibri"/>
                          <a:cs typeface="Calibri"/>
                        </a:rPr>
                        <a:t>eme</a:t>
                      </a:r>
                      <a:r>
                        <a:rPr sz="3000" b="1" spc="-30" dirty="0">
                          <a:solidFill>
                            <a:srgbClr val="FFFFFF"/>
                          </a:solidFill>
                          <a:latin typeface="Calibri"/>
                          <a:cs typeface="Calibri"/>
                        </a:rPr>
                        <a:t>n</a:t>
                      </a:r>
                      <a:r>
                        <a:rPr sz="3000" b="1" dirty="0">
                          <a:solidFill>
                            <a:srgbClr val="FFFFFF"/>
                          </a:solidFill>
                          <a:latin typeface="Calibri"/>
                          <a:cs typeface="Calibri"/>
                        </a:rPr>
                        <a:t>t/  </a:t>
                      </a:r>
                      <a:r>
                        <a:rPr sz="3000" b="1" spc="-10" dirty="0">
                          <a:solidFill>
                            <a:srgbClr val="FFFFFF"/>
                          </a:solidFill>
                          <a:latin typeface="Calibri"/>
                          <a:cs typeface="Calibri"/>
                        </a:rPr>
                        <a:t>Governance</a:t>
                      </a:r>
                      <a:endParaRPr sz="3000">
                        <a:latin typeface="Calibri"/>
                        <a:cs typeface="Calibri"/>
                      </a:endParaRPr>
                    </a:p>
                  </a:txBody>
                  <a:tcPr marL="0" marR="0" marT="67945"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95A82"/>
                    </a:solidFill>
                  </a:tcPr>
                </a:tc>
                <a:tc>
                  <a:txBody>
                    <a:bodyPr/>
                    <a:lstStyle/>
                    <a:p>
                      <a:pPr>
                        <a:lnSpc>
                          <a:spcPct val="100000"/>
                        </a:lnSpc>
                        <a:spcBef>
                          <a:spcPts val="25"/>
                        </a:spcBef>
                      </a:pPr>
                      <a:endParaRPr sz="2350">
                        <a:latin typeface="Times New Roman"/>
                        <a:cs typeface="Times New Roman"/>
                      </a:endParaRPr>
                    </a:p>
                    <a:p>
                      <a:pPr marL="182880">
                        <a:lnSpc>
                          <a:spcPct val="100000"/>
                        </a:lnSpc>
                      </a:pPr>
                      <a:r>
                        <a:rPr sz="2400" spc="-10" dirty="0">
                          <a:solidFill>
                            <a:srgbClr val="131818"/>
                          </a:solidFill>
                          <a:latin typeface="Calibri"/>
                          <a:cs typeface="Calibri"/>
                        </a:rPr>
                        <a:t>Ethereum</a:t>
                      </a:r>
                      <a:r>
                        <a:rPr sz="2400" spc="-20" dirty="0">
                          <a:solidFill>
                            <a:srgbClr val="131818"/>
                          </a:solidFill>
                          <a:latin typeface="Calibri"/>
                          <a:cs typeface="Calibri"/>
                        </a:rPr>
                        <a:t> </a:t>
                      </a:r>
                      <a:r>
                        <a:rPr sz="2400" spc="-10" dirty="0">
                          <a:solidFill>
                            <a:srgbClr val="131818"/>
                          </a:solidFill>
                          <a:latin typeface="Calibri"/>
                          <a:cs typeface="Calibri"/>
                        </a:rPr>
                        <a:t>Foundation</a:t>
                      </a:r>
                      <a:endParaRPr sz="2400">
                        <a:latin typeface="Calibri"/>
                        <a:cs typeface="Calibri"/>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nSpc>
                          <a:spcPct val="100000"/>
                        </a:lnSpc>
                        <a:spcBef>
                          <a:spcPts val="25"/>
                        </a:spcBef>
                      </a:pPr>
                      <a:endParaRPr sz="2350">
                        <a:latin typeface="Times New Roman"/>
                        <a:cs typeface="Times New Roman"/>
                      </a:endParaRPr>
                    </a:p>
                    <a:p>
                      <a:pPr marL="183515">
                        <a:lnSpc>
                          <a:spcPct val="100000"/>
                        </a:lnSpc>
                      </a:pPr>
                      <a:r>
                        <a:rPr sz="2400" spc="-5" dirty="0">
                          <a:solidFill>
                            <a:srgbClr val="131818"/>
                          </a:solidFill>
                          <a:latin typeface="Calibri"/>
                          <a:cs typeface="Calibri"/>
                        </a:rPr>
                        <a:t>Linux</a:t>
                      </a:r>
                      <a:r>
                        <a:rPr sz="2400" spc="-10" dirty="0">
                          <a:solidFill>
                            <a:srgbClr val="131818"/>
                          </a:solidFill>
                          <a:latin typeface="Calibri"/>
                          <a:cs typeface="Calibri"/>
                        </a:rPr>
                        <a:t> Foundation</a:t>
                      </a:r>
                      <a:endParaRPr sz="2400">
                        <a:latin typeface="Calibri"/>
                        <a:cs typeface="Calibri"/>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nSpc>
                          <a:spcPct val="100000"/>
                        </a:lnSpc>
                        <a:spcBef>
                          <a:spcPts val="25"/>
                        </a:spcBef>
                      </a:pPr>
                      <a:endParaRPr sz="2350">
                        <a:latin typeface="Times New Roman"/>
                        <a:cs typeface="Times New Roman"/>
                      </a:endParaRPr>
                    </a:p>
                    <a:p>
                      <a:pPr marL="184150">
                        <a:lnSpc>
                          <a:spcPct val="100000"/>
                        </a:lnSpc>
                      </a:pPr>
                      <a:r>
                        <a:rPr sz="2400" dirty="0">
                          <a:solidFill>
                            <a:srgbClr val="131818"/>
                          </a:solidFill>
                          <a:latin typeface="Calibri"/>
                          <a:cs typeface="Calibri"/>
                        </a:rPr>
                        <a:t>R3</a:t>
                      </a:r>
                      <a:endParaRPr sz="2400">
                        <a:latin typeface="Calibri"/>
                        <a:cs typeface="Calibri"/>
                      </a:endParaRPr>
                    </a:p>
                  </a:txBody>
                  <a:tcPr marL="0" marR="0" marT="3175"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7EAEC"/>
                    </a:solidFill>
                  </a:tcPr>
                </a:tc>
              </a:tr>
              <a:tr h="1280160">
                <a:tc>
                  <a:txBody>
                    <a:bodyPr/>
                    <a:lstStyle/>
                    <a:p>
                      <a:pPr>
                        <a:lnSpc>
                          <a:spcPct val="100000"/>
                        </a:lnSpc>
                        <a:spcBef>
                          <a:spcPts val="5"/>
                        </a:spcBef>
                      </a:pPr>
                      <a:endParaRPr sz="2650">
                        <a:latin typeface="Times New Roman"/>
                        <a:cs typeface="Times New Roman"/>
                      </a:endParaRPr>
                    </a:p>
                    <a:p>
                      <a:pPr marL="179705">
                        <a:lnSpc>
                          <a:spcPct val="100000"/>
                        </a:lnSpc>
                      </a:pPr>
                      <a:r>
                        <a:rPr sz="3000" b="1" spc="-5" dirty="0">
                          <a:solidFill>
                            <a:srgbClr val="FFFFFF"/>
                          </a:solidFill>
                          <a:latin typeface="Calibri"/>
                          <a:cs typeface="Calibri"/>
                        </a:rPr>
                        <a:t>Consensus</a:t>
                      </a:r>
                      <a:endParaRPr sz="3000">
                        <a:latin typeface="Calibri"/>
                        <a:cs typeface="Calibri"/>
                      </a:endParaRPr>
                    </a:p>
                  </a:txBody>
                  <a:tcPr marL="0" marR="0" marT="635"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95A82"/>
                    </a:solidFill>
                  </a:tcPr>
                </a:tc>
                <a:tc>
                  <a:txBody>
                    <a:bodyPr/>
                    <a:lstStyle/>
                    <a:p>
                      <a:pPr marL="182880">
                        <a:lnSpc>
                          <a:spcPct val="100000"/>
                        </a:lnSpc>
                        <a:spcBef>
                          <a:spcPts val="2010"/>
                        </a:spcBef>
                      </a:pPr>
                      <a:r>
                        <a:rPr sz="2400" dirty="0">
                          <a:solidFill>
                            <a:srgbClr val="131818"/>
                          </a:solidFill>
                          <a:latin typeface="Calibri"/>
                          <a:cs typeface="Calibri"/>
                        </a:rPr>
                        <a:t>Mining </a:t>
                      </a:r>
                      <a:r>
                        <a:rPr sz="2400" spc="-5" dirty="0">
                          <a:solidFill>
                            <a:srgbClr val="131818"/>
                          </a:solidFill>
                          <a:latin typeface="Calibri"/>
                          <a:cs typeface="Calibri"/>
                        </a:rPr>
                        <a:t>based </a:t>
                      </a:r>
                      <a:r>
                        <a:rPr sz="2400" spc="-15" dirty="0">
                          <a:solidFill>
                            <a:srgbClr val="131818"/>
                          </a:solidFill>
                          <a:latin typeface="Calibri"/>
                          <a:cs typeface="Calibri"/>
                        </a:rPr>
                        <a:t>Proof</a:t>
                      </a:r>
                      <a:r>
                        <a:rPr sz="2400" spc="-40" dirty="0">
                          <a:solidFill>
                            <a:srgbClr val="131818"/>
                          </a:solidFill>
                          <a:latin typeface="Calibri"/>
                          <a:cs typeface="Calibri"/>
                        </a:rPr>
                        <a:t> </a:t>
                      </a:r>
                      <a:r>
                        <a:rPr sz="2400" spc="-10" dirty="0">
                          <a:solidFill>
                            <a:srgbClr val="131818"/>
                          </a:solidFill>
                          <a:latin typeface="Calibri"/>
                          <a:cs typeface="Calibri"/>
                        </a:rPr>
                        <a:t>of</a:t>
                      </a:r>
                      <a:endParaRPr sz="2400">
                        <a:latin typeface="Calibri"/>
                        <a:cs typeface="Calibri"/>
                      </a:endParaRPr>
                    </a:p>
                    <a:p>
                      <a:pPr marL="182880">
                        <a:lnSpc>
                          <a:spcPct val="100000"/>
                        </a:lnSpc>
                      </a:pPr>
                      <a:r>
                        <a:rPr sz="2400" spc="-15" dirty="0">
                          <a:solidFill>
                            <a:srgbClr val="131818"/>
                          </a:solidFill>
                          <a:latin typeface="Calibri"/>
                          <a:cs typeface="Calibri"/>
                        </a:rPr>
                        <a:t>work(PoW)</a:t>
                      </a:r>
                      <a:endParaRPr sz="2400">
                        <a:latin typeface="Calibri"/>
                        <a:cs typeface="Calibri"/>
                      </a:endParaRPr>
                    </a:p>
                  </a:txBody>
                  <a:tcPr marL="0" marR="0" marT="255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183515" marR="826769">
                        <a:lnSpc>
                          <a:spcPct val="100000"/>
                        </a:lnSpc>
                        <a:spcBef>
                          <a:spcPts val="570"/>
                        </a:spcBef>
                      </a:pPr>
                      <a:r>
                        <a:rPr sz="2400" spc="-10" dirty="0">
                          <a:solidFill>
                            <a:srgbClr val="131818"/>
                          </a:solidFill>
                          <a:latin typeface="Calibri"/>
                          <a:cs typeface="Calibri"/>
                        </a:rPr>
                        <a:t>Broad understanding </a:t>
                      </a:r>
                      <a:r>
                        <a:rPr sz="2400" spc="-5" dirty="0">
                          <a:solidFill>
                            <a:srgbClr val="131818"/>
                          </a:solidFill>
                          <a:latin typeface="Calibri"/>
                          <a:cs typeface="Calibri"/>
                        </a:rPr>
                        <a:t>of  consensus allowing</a:t>
                      </a:r>
                      <a:r>
                        <a:rPr sz="2400" spc="-80" dirty="0">
                          <a:solidFill>
                            <a:srgbClr val="131818"/>
                          </a:solidFill>
                          <a:latin typeface="Calibri"/>
                          <a:cs typeface="Calibri"/>
                        </a:rPr>
                        <a:t> </a:t>
                      </a:r>
                      <a:r>
                        <a:rPr sz="2400" dirty="0">
                          <a:solidFill>
                            <a:srgbClr val="131818"/>
                          </a:solidFill>
                          <a:latin typeface="Calibri"/>
                          <a:cs typeface="Calibri"/>
                        </a:rPr>
                        <a:t>multiple  </a:t>
                      </a:r>
                      <a:r>
                        <a:rPr sz="2400" spc="-10" dirty="0">
                          <a:solidFill>
                            <a:srgbClr val="131818"/>
                          </a:solidFill>
                          <a:latin typeface="Calibri"/>
                          <a:cs typeface="Calibri"/>
                        </a:rPr>
                        <a:t>approaches</a:t>
                      </a:r>
                      <a:endParaRPr sz="2400">
                        <a:latin typeface="Calibri"/>
                        <a:cs typeface="Calibri"/>
                      </a:endParaRPr>
                    </a:p>
                  </a:txBody>
                  <a:tcPr marL="0" marR="0" marT="723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184150">
                        <a:lnSpc>
                          <a:spcPct val="100000"/>
                        </a:lnSpc>
                        <a:spcBef>
                          <a:spcPts val="2010"/>
                        </a:spcBef>
                      </a:pPr>
                      <a:r>
                        <a:rPr sz="2400" spc="-5" dirty="0">
                          <a:solidFill>
                            <a:srgbClr val="131818"/>
                          </a:solidFill>
                          <a:latin typeface="Calibri"/>
                          <a:cs typeface="Calibri"/>
                        </a:rPr>
                        <a:t>Specific </a:t>
                      </a:r>
                      <a:r>
                        <a:rPr sz="2400" spc="-10" dirty="0">
                          <a:solidFill>
                            <a:srgbClr val="131818"/>
                          </a:solidFill>
                          <a:latin typeface="Calibri"/>
                          <a:cs typeface="Calibri"/>
                        </a:rPr>
                        <a:t>understanding</a:t>
                      </a:r>
                      <a:r>
                        <a:rPr sz="2400" spc="-45" dirty="0">
                          <a:solidFill>
                            <a:srgbClr val="131818"/>
                          </a:solidFill>
                          <a:latin typeface="Calibri"/>
                          <a:cs typeface="Calibri"/>
                        </a:rPr>
                        <a:t> </a:t>
                      </a:r>
                      <a:r>
                        <a:rPr sz="2400" spc="-5" dirty="0">
                          <a:solidFill>
                            <a:srgbClr val="131818"/>
                          </a:solidFill>
                          <a:latin typeface="Calibri"/>
                          <a:cs typeface="Calibri"/>
                        </a:rPr>
                        <a:t>of</a:t>
                      </a:r>
                      <a:endParaRPr sz="2400">
                        <a:latin typeface="Calibri"/>
                        <a:cs typeface="Calibri"/>
                      </a:endParaRPr>
                    </a:p>
                    <a:p>
                      <a:pPr marL="184150">
                        <a:lnSpc>
                          <a:spcPct val="100000"/>
                        </a:lnSpc>
                      </a:pPr>
                      <a:r>
                        <a:rPr sz="2400" spc="-5" dirty="0">
                          <a:solidFill>
                            <a:srgbClr val="131818"/>
                          </a:solidFill>
                          <a:latin typeface="Calibri"/>
                          <a:cs typeface="Calibri"/>
                        </a:rPr>
                        <a:t>consensus(i.e notary</a:t>
                      </a:r>
                      <a:r>
                        <a:rPr sz="2400" spc="-25" dirty="0">
                          <a:solidFill>
                            <a:srgbClr val="131818"/>
                          </a:solidFill>
                          <a:latin typeface="Calibri"/>
                          <a:cs typeface="Calibri"/>
                        </a:rPr>
                        <a:t> </a:t>
                      </a:r>
                      <a:r>
                        <a:rPr sz="2400" spc="-5" dirty="0">
                          <a:solidFill>
                            <a:srgbClr val="131818"/>
                          </a:solidFill>
                          <a:latin typeface="Calibri"/>
                          <a:cs typeface="Calibri"/>
                        </a:rPr>
                        <a:t>nodes)</a:t>
                      </a:r>
                      <a:endParaRPr sz="2400">
                        <a:latin typeface="Calibri"/>
                        <a:cs typeface="Calibri"/>
                      </a:endParaRPr>
                    </a:p>
                  </a:txBody>
                  <a:tcPr marL="0" marR="0" marT="25527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CCD1D7"/>
                    </a:solidFill>
                  </a:tcPr>
                </a:tc>
              </a:tr>
              <a:tr h="640079">
                <a:tc>
                  <a:txBody>
                    <a:bodyPr/>
                    <a:lstStyle/>
                    <a:p>
                      <a:pPr marL="179705">
                        <a:lnSpc>
                          <a:spcPct val="100000"/>
                        </a:lnSpc>
                        <a:spcBef>
                          <a:spcPts val="535"/>
                        </a:spcBef>
                      </a:pPr>
                      <a:r>
                        <a:rPr sz="3000" b="1" spc="-10" dirty="0">
                          <a:solidFill>
                            <a:srgbClr val="FFFFFF"/>
                          </a:solidFill>
                          <a:latin typeface="Calibri"/>
                          <a:cs typeface="Calibri"/>
                        </a:rPr>
                        <a:t>Level </a:t>
                      </a:r>
                      <a:r>
                        <a:rPr sz="3000" b="1" spc="-5" dirty="0">
                          <a:solidFill>
                            <a:srgbClr val="FFFFFF"/>
                          </a:solidFill>
                          <a:latin typeface="Calibri"/>
                          <a:cs typeface="Calibri"/>
                        </a:rPr>
                        <a:t>Of</a:t>
                      </a:r>
                      <a:r>
                        <a:rPr sz="3000" b="1" spc="-20" dirty="0">
                          <a:solidFill>
                            <a:srgbClr val="FFFFFF"/>
                          </a:solidFill>
                          <a:latin typeface="Calibri"/>
                          <a:cs typeface="Calibri"/>
                        </a:rPr>
                        <a:t> </a:t>
                      </a:r>
                      <a:r>
                        <a:rPr sz="3000" b="1" spc="-5" dirty="0">
                          <a:solidFill>
                            <a:srgbClr val="FFFFFF"/>
                          </a:solidFill>
                          <a:latin typeface="Calibri"/>
                          <a:cs typeface="Calibri"/>
                        </a:rPr>
                        <a:t>Consensus</a:t>
                      </a:r>
                      <a:endParaRPr sz="3000">
                        <a:latin typeface="Calibri"/>
                        <a:cs typeface="Calibri"/>
                      </a:endParaRPr>
                    </a:p>
                  </a:txBody>
                  <a:tcPr marL="0" marR="0" marT="67945"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95A82"/>
                    </a:solidFill>
                  </a:tcPr>
                </a:tc>
                <a:tc>
                  <a:txBody>
                    <a:bodyPr/>
                    <a:lstStyle/>
                    <a:p>
                      <a:pPr marL="182880">
                        <a:lnSpc>
                          <a:spcPct val="100000"/>
                        </a:lnSpc>
                        <a:spcBef>
                          <a:spcPts val="930"/>
                        </a:spcBef>
                      </a:pPr>
                      <a:r>
                        <a:rPr sz="2400" spc="-10" dirty="0">
                          <a:solidFill>
                            <a:srgbClr val="131818"/>
                          </a:solidFill>
                          <a:latin typeface="Calibri"/>
                          <a:cs typeface="Calibri"/>
                        </a:rPr>
                        <a:t>Ledger</a:t>
                      </a:r>
                      <a:r>
                        <a:rPr sz="2400" dirty="0">
                          <a:solidFill>
                            <a:srgbClr val="131818"/>
                          </a:solidFill>
                          <a:latin typeface="Calibri"/>
                          <a:cs typeface="Calibri"/>
                        </a:rPr>
                        <a:t> </a:t>
                      </a:r>
                      <a:r>
                        <a:rPr sz="2400" spc="-10" dirty="0">
                          <a:solidFill>
                            <a:srgbClr val="131818"/>
                          </a:solidFill>
                          <a:latin typeface="Calibri"/>
                          <a:cs typeface="Calibri"/>
                        </a:rPr>
                        <a:t>level</a:t>
                      </a:r>
                      <a:endParaRPr sz="2400">
                        <a:latin typeface="Calibri"/>
                        <a:cs typeface="Calibri"/>
                      </a:endParaRPr>
                    </a:p>
                  </a:txBody>
                  <a:tcPr marL="0" marR="0" marT="1181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183515">
                        <a:lnSpc>
                          <a:spcPct val="100000"/>
                        </a:lnSpc>
                        <a:spcBef>
                          <a:spcPts val="930"/>
                        </a:spcBef>
                      </a:pPr>
                      <a:r>
                        <a:rPr sz="2400" spc="-20" dirty="0">
                          <a:solidFill>
                            <a:srgbClr val="131818"/>
                          </a:solidFill>
                          <a:latin typeface="Calibri"/>
                          <a:cs typeface="Calibri"/>
                        </a:rPr>
                        <a:t>Transaction</a:t>
                      </a:r>
                      <a:r>
                        <a:rPr sz="2400" spc="-25" dirty="0">
                          <a:solidFill>
                            <a:srgbClr val="131818"/>
                          </a:solidFill>
                          <a:latin typeface="Calibri"/>
                          <a:cs typeface="Calibri"/>
                        </a:rPr>
                        <a:t> </a:t>
                      </a:r>
                      <a:r>
                        <a:rPr sz="2400" spc="-10" dirty="0">
                          <a:solidFill>
                            <a:srgbClr val="131818"/>
                          </a:solidFill>
                          <a:latin typeface="Calibri"/>
                          <a:cs typeface="Calibri"/>
                        </a:rPr>
                        <a:t>level</a:t>
                      </a:r>
                      <a:endParaRPr sz="2400">
                        <a:latin typeface="Calibri"/>
                        <a:cs typeface="Calibri"/>
                      </a:endParaRPr>
                    </a:p>
                  </a:txBody>
                  <a:tcPr marL="0" marR="0" marT="1181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184150">
                        <a:lnSpc>
                          <a:spcPct val="100000"/>
                        </a:lnSpc>
                        <a:spcBef>
                          <a:spcPts val="930"/>
                        </a:spcBef>
                      </a:pPr>
                      <a:r>
                        <a:rPr sz="2400" spc="-20" dirty="0">
                          <a:solidFill>
                            <a:srgbClr val="131818"/>
                          </a:solidFill>
                          <a:latin typeface="Calibri"/>
                          <a:cs typeface="Calibri"/>
                        </a:rPr>
                        <a:t>Transaction</a:t>
                      </a:r>
                      <a:r>
                        <a:rPr sz="2400" spc="-25" dirty="0">
                          <a:solidFill>
                            <a:srgbClr val="131818"/>
                          </a:solidFill>
                          <a:latin typeface="Calibri"/>
                          <a:cs typeface="Calibri"/>
                        </a:rPr>
                        <a:t> </a:t>
                      </a:r>
                      <a:r>
                        <a:rPr sz="2400" spc="-10" dirty="0">
                          <a:solidFill>
                            <a:srgbClr val="131818"/>
                          </a:solidFill>
                          <a:latin typeface="Calibri"/>
                          <a:cs typeface="Calibri"/>
                        </a:rPr>
                        <a:t>level</a:t>
                      </a:r>
                      <a:endParaRPr sz="2400">
                        <a:latin typeface="Calibri"/>
                        <a:cs typeface="Calibri"/>
                      </a:endParaRPr>
                    </a:p>
                  </a:txBody>
                  <a:tcPr marL="0" marR="0" marT="11811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7EAEC"/>
                    </a:solidFill>
                  </a:tcPr>
                </a:tc>
              </a:tr>
              <a:tr h="1280160">
                <a:tc>
                  <a:txBody>
                    <a:bodyPr/>
                    <a:lstStyle/>
                    <a:p>
                      <a:pPr>
                        <a:lnSpc>
                          <a:spcPct val="100000"/>
                        </a:lnSpc>
                        <a:spcBef>
                          <a:spcPts val="10"/>
                        </a:spcBef>
                      </a:pPr>
                      <a:endParaRPr sz="2650">
                        <a:latin typeface="Times New Roman"/>
                        <a:cs typeface="Times New Roman"/>
                      </a:endParaRPr>
                    </a:p>
                    <a:p>
                      <a:pPr marL="179705">
                        <a:lnSpc>
                          <a:spcPct val="100000"/>
                        </a:lnSpc>
                      </a:pPr>
                      <a:r>
                        <a:rPr sz="3000" b="1" spc="-5" dirty="0">
                          <a:solidFill>
                            <a:srgbClr val="FFFFFF"/>
                          </a:solidFill>
                          <a:latin typeface="Calibri"/>
                          <a:cs typeface="Calibri"/>
                        </a:rPr>
                        <a:t>Smart</a:t>
                      </a:r>
                      <a:r>
                        <a:rPr sz="3000" b="1" spc="-20" dirty="0">
                          <a:solidFill>
                            <a:srgbClr val="FFFFFF"/>
                          </a:solidFill>
                          <a:latin typeface="Calibri"/>
                          <a:cs typeface="Calibri"/>
                        </a:rPr>
                        <a:t> </a:t>
                      </a:r>
                      <a:r>
                        <a:rPr sz="3000" b="1" spc="-15" dirty="0">
                          <a:solidFill>
                            <a:srgbClr val="FFFFFF"/>
                          </a:solidFill>
                          <a:latin typeface="Calibri"/>
                          <a:cs typeface="Calibri"/>
                        </a:rPr>
                        <a:t>Contracts</a:t>
                      </a:r>
                      <a:endParaRPr sz="3000">
                        <a:latin typeface="Calibri"/>
                        <a:cs typeface="Calibri"/>
                      </a:endParaRPr>
                    </a:p>
                  </a:txBody>
                  <a:tcPr marL="0" marR="0" marT="127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95A82"/>
                    </a:solidFill>
                  </a:tcPr>
                </a:tc>
                <a:tc>
                  <a:txBody>
                    <a:bodyPr/>
                    <a:lstStyle/>
                    <a:p>
                      <a:pPr marL="182880">
                        <a:lnSpc>
                          <a:spcPct val="100000"/>
                        </a:lnSpc>
                        <a:spcBef>
                          <a:spcPts val="2010"/>
                        </a:spcBef>
                      </a:pPr>
                      <a:r>
                        <a:rPr sz="2400" spc="-5" dirty="0">
                          <a:solidFill>
                            <a:srgbClr val="131818"/>
                          </a:solidFill>
                          <a:latin typeface="Calibri"/>
                          <a:cs typeface="Calibri"/>
                        </a:rPr>
                        <a:t>Smart </a:t>
                      </a:r>
                      <a:r>
                        <a:rPr sz="2400" spc="-15" dirty="0">
                          <a:solidFill>
                            <a:srgbClr val="131818"/>
                          </a:solidFill>
                          <a:latin typeface="Calibri"/>
                          <a:cs typeface="Calibri"/>
                        </a:rPr>
                        <a:t>contract</a:t>
                      </a:r>
                      <a:r>
                        <a:rPr sz="2400" spc="-65" dirty="0">
                          <a:solidFill>
                            <a:srgbClr val="131818"/>
                          </a:solidFill>
                          <a:latin typeface="Calibri"/>
                          <a:cs typeface="Calibri"/>
                        </a:rPr>
                        <a:t> </a:t>
                      </a:r>
                      <a:r>
                        <a:rPr sz="2400" dirty="0">
                          <a:solidFill>
                            <a:srgbClr val="131818"/>
                          </a:solidFill>
                          <a:latin typeface="Calibri"/>
                          <a:cs typeface="Calibri"/>
                        </a:rPr>
                        <a:t>code(e.g</a:t>
                      </a:r>
                      <a:endParaRPr sz="2400">
                        <a:latin typeface="Calibri"/>
                        <a:cs typeface="Calibri"/>
                      </a:endParaRPr>
                    </a:p>
                    <a:p>
                      <a:pPr marL="182880">
                        <a:lnSpc>
                          <a:spcPct val="100000"/>
                        </a:lnSpc>
                      </a:pPr>
                      <a:r>
                        <a:rPr sz="2400" spc="-5" dirty="0">
                          <a:solidFill>
                            <a:srgbClr val="131818"/>
                          </a:solidFill>
                          <a:latin typeface="Calibri"/>
                          <a:cs typeface="Calibri"/>
                        </a:rPr>
                        <a:t>solidity)</a:t>
                      </a:r>
                      <a:endParaRPr sz="2400">
                        <a:latin typeface="Calibri"/>
                        <a:cs typeface="Calibri"/>
                      </a:endParaRPr>
                    </a:p>
                  </a:txBody>
                  <a:tcPr marL="0" marR="0" marT="255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a:lnSpc>
                          <a:spcPct val="100000"/>
                        </a:lnSpc>
                      </a:pPr>
                      <a:endParaRPr sz="3000">
                        <a:latin typeface="Times New Roman"/>
                        <a:cs typeface="Times New Roman"/>
                      </a:endParaRPr>
                    </a:p>
                    <a:p>
                      <a:pPr marL="183515">
                        <a:lnSpc>
                          <a:spcPct val="100000"/>
                        </a:lnSpc>
                        <a:spcBef>
                          <a:spcPts val="5"/>
                        </a:spcBef>
                      </a:pPr>
                      <a:r>
                        <a:rPr sz="2400" spc="-5" dirty="0">
                          <a:solidFill>
                            <a:srgbClr val="131818"/>
                          </a:solidFill>
                          <a:latin typeface="Calibri"/>
                          <a:cs typeface="Calibri"/>
                        </a:rPr>
                        <a:t>Smart </a:t>
                      </a:r>
                      <a:r>
                        <a:rPr sz="2400" spc="-15" dirty="0">
                          <a:solidFill>
                            <a:srgbClr val="131818"/>
                          </a:solidFill>
                          <a:latin typeface="Calibri"/>
                          <a:cs typeface="Calibri"/>
                        </a:rPr>
                        <a:t>contract </a:t>
                      </a:r>
                      <a:r>
                        <a:rPr sz="2400" spc="-5" dirty="0">
                          <a:solidFill>
                            <a:srgbClr val="131818"/>
                          </a:solidFill>
                          <a:latin typeface="Calibri"/>
                          <a:cs typeface="Calibri"/>
                        </a:rPr>
                        <a:t>code(e.g </a:t>
                      </a:r>
                      <a:r>
                        <a:rPr sz="2400" spc="-20" dirty="0">
                          <a:solidFill>
                            <a:srgbClr val="131818"/>
                          </a:solidFill>
                          <a:latin typeface="Calibri"/>
                          <a:cs typeface="Calibri"/>
                        </a:rPr>
                        <a:t>Go,</a:t>
                      </a:r>
                      <a:r>
                        <a:rPr sz="2400" spc="-50" dirty="0">
                          <a:solidFill>
                            <a:srgbClr val="131818"/>
                          </a:solidFill>
                          <a:latin typeface="Calibri"/>
                          <a:cs typeface="Calibri"/>
                        </a:rPr>
                        <a:t> </a:t>
                      </a:r>
                      <a:r>
                        <a:rPr sz="2400" spc="-15" dirty="0">
                          <a:solidFill>
                            <a:srgbClr val="131818"/>
                          </a:solidFill>
                          <a:latin typeface="Calibri"/>
                          <a:cs typeface="Calibri"/>
                        </a:rPr>
                        <a:t>Java)</a:t>
                      </a:r>
                      <a:endParaRPr sz="2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184150">
                        <a:lnSpc>
                          <a:spcPct val="100000"/>
                        </a:lnSpc>
                        <a:spcBef>
                          <a:spcPts val="2010"/>
                        </a:spcBef>
                      </a:pPr>
                      <a:r>
                        <a:rPr sz="2400" spc="-5" dirty="0">
                          <a:solidFill>
                            <a:srgbClr val="131818"/>
                          </a:solidFill>
                          <a:latin typeface="Calibri"/>
                          <a:cs typeface="Calibri"/>
                        </a:rPr>
                        <a:t>Smart </a:t>
                      </a:r>
                      <a:r>
                        <a:rPr sz="2400" spc="-15" dirty="0">
                          <a:solidFill>
                            <a:srgbClr val="131818"/>
                          </a:solidFill>
                          <a:latin typeface="Calibri"/>
                          <a:cs typeface="Calibri"/>
                        </a:rPr>
                        <a:t>contract </a:t>
                      </a:r>
                      <a:r>
                        <a:rPr sz="2400" dirty="0">
                          <a:solidFill>
                            <a:srgbClr val="131818"/>
                          </a:solidFill>
                          <a:latin typeface="Calibri"/>
                          <a:cs typeface="Calibri"/>
                        </a:rPr>
                        <a:t>code(e.g</a:t>
                      </a:r>
                      <a:r>
                        <a:rPr sz="2400" spc="-70" dirty="0">
                          <a:solidFill>
                            <a:srgbClr val="131818"/>
                          </a:solidFill>
                          <a:latin typeface="Calibri"/>
                          <a:cs typeface="Calibri"/>
                        </a:rPr>
                        <a:t> </a:t>
                      </a:r>
                      <a:r>
                        <a:rPr sz="2400" spc="-10" dirty="0">
                          <a:solidFill>
                            <a:srgbClr val="131818"/>
                          </a:solidFill>
                          <a:latin typeface="Calibri"/>
                          <a:cs typeface="Calibri"/>
                        </a:rPr>
                        <a:t>Kotlin,</a:t>
                      </a:r>
                      <a:endParaRPr sz="2400">
                        <a:latin typeface="Calibri"/>
                        <a:cs typeface="Calibri"/>
                      </a:endParaRPr>
                    </a:p>
                    <a:p>
                      <a:pPr marL="184150">
                        <a:lnSpc>
                          <a:spcPct val="100000"/>
                        </a:lnSpc>
                      </a:pPr>
                      <a:r>
                        <a:rPr sz="2400" spc="-15" dirty="0">
                          <a:solidFill>
                            <a:srgbClr val="131818"/>
                          </a:solidFill>
                          <a:latin typeface="Calibri"/>
                          <a:cs typeface="Calibri"/>
                        </a:rPr>
                        <a:t>Java, </a:t>
                      </a:r>
                      <a:r>
                        <a:rPr sz="2400" spc="-5" dirty="0">
                          <a:solidFill>
                            <a:srgbClr val="131818"/>
                          </a:solidFill>
                          <a:latin typeface="Calibri"/>
                          <a:cs typeface="Calibri"/>
                        </a:rPr>
                        <a:t>Smart </a:t>
                      </a:r>
                      <a:r>
                        <a:rPr sz="2400" spc="-10" dirty="0">
                          <a:solidFill>
                            <a:srgbClr val="131818"/>
                          </a:solidFill>
                          <a:latin typeface="Calibri"/>
                          <a:cs typeface="Calibri"/>
                        </a:rPr>
                        <a:t>legal</a:t>
                      </a:r>
                      <a:r>
                        <a:rPr sz="2400" spc="-35" dirty="0">
                          <a:solidFill>
                            <a:srgbClr val="131818"/>
                          </a:solidFill>
                          <a:latin typeface="Calibri"/>
                          <a:cs typeface="Calibri"/>
                        </a:rPr>
                        <a:t> </a:t>
                      </a:r>
                      <a:r>
                        <a:rPr sz="2400" spc="-15" dirty="0">
                          <a:solidFill>
                            <a:srgbClr val="131818"/>
                          </a:solidFill>
                          <a:latin typeface="Calibri"/>
                          <a:cs typeface="Calibri"/>
                        </a:rPr>
                        <a:t>contract)</a:t>
                      </a:r>
                      <a:endParaRPr sz="2400">
                        <a:latin typeface="Calibri"/>
                        <a:cs typeface="Calibri"/>
                      </a:endParaRPr>
                    </a:p>
                  </a:txBody>
                  <a:tcPr marL="0" marR="0" marT="25527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CCD1D7"/>
                    </a:solidFill>
                  </a:tcPr>
                </a:tc>
              </a:tr>
              <a:tr h="911732">
                <a:tc>
                  <a:txBody>
                    <a:bodyPr/>
                    <a:lstStyle/>
                    <a:p>
                      <a:pPr marL="179705">
                        <a:lnSpc>
                          <a:spcPct val="100000"/>
                        </a:lnSpc>
                        <a:spcBef>
                          <a:spcPts val="1614"/>
                        </a:spcBef>
                      </a:pPr>
                      <a:r>
                        <a:rPr sz="3000" b="1" spc="-10" dirty="0">
                          <a:solidFill>
                            <a:srgbClr val="FFFFFF"/>
                          </a:solidFill>
                          <a:latin typeface="Calibri"/>
                          <a:cs typeface="Calibri"/>
                        </a:rPr>
                        <a:t>Currency</a:t>
                      </a:r>
                      <a:endParaRPr sz="3000">
                        <a:latin typeface="Calibri"/>
                        <a:cs typeface="Calibri"/>
                      </a:endParaRPr>
                    </a:p>
                  </a:txBody>
                  <a:tcPr marL="0" marR="0" marT="205104" marB="0">
                    <a:lnL w="9525">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095A82"/>
                    </a:solidFill>
                  </a:tcPr>
                </a:tc>
                <a:tc>
                  <a:txBody>
                    <a:bodyPr/>
                    <a:lstStyle/>
                    <a:p>
                      <a:pPr marL="182880" marR="226060">
                        <a:lnSpc>
                          <a:spcPct val="100000"/>
                        </a:lnSpc>
                        <a:spcBef>
                          <a:spcPts val="575"/>
                        </a:spcBef>
                      </a:pPr>
                      <a:r>
                        <a:rPr sz="2400" spc="-5" dirty="0">
                          <a:solidFill>
                            <a:srgbClr val="131818"/>
                          </a:solidFill>
                          <a:latin typeface="Calibri"/>
                          <a:cs typeface="Calibri"/>
                        </a:rPr>
                        <a:t>Ether or </a:t>
                      </a:r>
                      <a:r>
                        <a:rPr sz="2400" spc="-55" dirty="0">
                          <a:solidFill>
                            <a:srgbClr val="131818"/>
                          </a:solidFill>
                          <a:latin typeface="Calibri"/>
                          <a:cs typeface="Calibri"/>
                        </a:rPr>
                        <a:t>Tokens </a:t>
                      </a:r>
                      <a:r>
                        <a:rPr sz="2400" dirty="0">
                          <a:solidFill>
                            <a:srgbClr val="131818"/>
                          </a:solidFill>
                          <a:latin typeface="Calibri"/>
                          <a:cs typeface="Calibri"/>
                        </a:rPr>
                        <a:t>via </a:t>
                      </a:r>
                      <a:r>
                        <a:rPr sz="2400" spc="-5" dirty="0">
                          <a:solidFill>
                            <a:srgbClr val="131818"/>
                          </a:solidFill>
                          <a:latin typeface="Calibri"/>
                          <a:cs typeface="Calibri"/>
                        </a:rPr>
                        <a:t>smart  </a:t>
                      </a:r>
                      <a:r>
                        <a:rPr sz="2400" spc="-15" dirty="0">
                          <a:solidFill>
                            <a:srgbClr val="131818"/>
                          </a:solidFill>
                          <a:latin typeface="Calibri"/>
                          <a:cs typeface="Calibri"/>
                        </a:rPr>
                        <a:t>contracts</a:t>
                      </a:r>
                      <a:endParaRPr sz="2400">
                        <a:latin typeface="Calibri"/>
                        <a:cs typeface="Calibri"/>
                      </a:endParaRPr>
                    </a:p>
                  </a:txBody>
                  <a:tcPr marL="0" marR="0" marT="7302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7EAEC"/>
                    </a:solidFill>
                  </a:tcPr>
                </a:tc>
                <a:tc>
                  <a:txBody>
                    <a:bodyPr/>
                    <a:lstStyle/>
                    <a:p>
                      <a:pPr marL="183515" marR="1325880">
                        <a:lnSpc>
                          <a:spcPct val="100000"/>
                        </a:lnSpc>
                        <a:spcBef>
                          <a:spcPts val="575"/>
                        </a:spcBef>
                      </a:pPr>
                      <a:r>
                        <a:rPr sz="2400" spc="-5" dirty="0">
                          <a:solidFill>
                            <a:srgbClr val="131818"/>
                          </a:solidFill>
                          <a:latin typeface="Calibri"/>
                          <a:cs typeface="Calibri"/>
                        </a:rPr>
                        <a:t>Currency </a:t>
                      </a:r>
                      <a:r>
                        <a:rPr sz="2400" dirty="0">
                          <a:solidFill>
                            <a:srgbClr val="131818"/>
                          </a:solidFill>
                          <a:latin typeface="Calibri"/>
                          <a:cs typeface="Calibri"/>
                        </a:rPr>
                        <a:t>and </a:t>
                      </a:r>
                      <a:r>
                        <a:rPr sz="2400" spc="-55" dirty="0">
                          <a:solidFill>
                            <a:srgbClr val="131818"/>
                          </a:solidFill>
                          <a:latin typeface="Calibri"/>
                          <a:cs typeface="Calibri"/>
                        </a:rPr>
                        <a:t>Tokens </a:t>
                      </a:r>
                      <a:r>
                        <a:rPr sz="2400" dirty="0">
                          <a:solidFill>
                            <a:srgbClr val="131818"/>
                          </a:solidFill>
                          <a:latin typeface="Calibri"/>
                          <a:cs typeface="Calibri"/>
                        </a:rPr>
                        <a:t>via  </a:t>
                      </a:r>
                      <a:r>
                        <a:rPr sz="2400" spc="-5" dirty="0">
                          <a:solidFill>
                            <a:srgbClr val="131818"/>
                          </a:solidFill>
                          <a:latin typeface="Calibri"/>
                          <a:cs typeface="Calibri"/>
                        </a:rPr>
                        <a:t>chaincode</a:t>
                      </a:r>
                      <a:endParaRPr sz="2400">
                        <a:latin typeface="Calibri"/>
                        <a:cs typeface="Calibri"/>
                      </a:endParaRPr>
                    </a:p>
                  </a:txBody>
                  <a:tcPr marL="0" marR="0" marT="7302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7EAEC"/>
                    </a:solidFill>
                  </a:tcPr>
                </a:tc>
                <a:tc>
                  <a:txBody>
                    <a:bodyPr/>
                    <a:lstStyle/>
                    <a:p>
                      <a:pPr marL="184150">
                        <a:lnSpc>
                          <a:spcPct val="100000"/>
                        </a:lnSpc>
                        <a:spcBef>
                          <a:spcPts val="2010"/>
                        </a:spcBef>
                      </a:pPr>
                      <a:r>
                        <a:rPr sz="2400" spc="-5" dirty="0">
                          <a:solidFill>
                            <a:srgbClr val="131818"/>
                          </a:solidFill>
                          <a:latin typeface="Calibri"/>
                          <a:cs typeface="Calibri"/>
                        </a:rPr>
                        <a:t>None</a:t>
                      </a:r>
                      <a:endParaRPr sz="2400">
                        <a:latin typeface="Calibri"/>
                        <a:cs typeface="Calibri"/>
                      </a:endParaRPr>
                    </a:p>
                  </a:txBody>
                  <a:tcPr marL="0" marR="0" marT="255270" marB="0">
                    <a:lnL w="12700">
                      <a:solidFill>
                        <a:srgbClr val="FFFFFF"/>
                      </a:solidFill>
                      <a:prstDash val="solid"/>
                    </a:lnL>
                    <a:lnR w="9525">
                      <a:solidFill>
                        <a:srgbClr val="FFFFFF"/>
                      </a:solidFill>
                      <a:prstDash val="solid"/>
                    </a:lnR>
                    <a:lnT w="12700">
                      <a:solidFill>
                        <a:srgbClr val="FFFFFF"/>
                      </a:solidFill>
                      <a:prstDash val="solid"/>
                    </a:lnT>
                    <a:lnB w="9525">
                      <a:solidFill>
                        <a:srgbClr val="FFFFFF"/>
                      </a:solidFill>
                      <a:prstDash val="solid"/>
                    </a:lnB>
                    <a:solidFill>
                      <a:srgbClr val="E7EAEC"/>
                    </a:solidFill>
                  </a:tcPr>
                </a:tc>
              </a:tr>
            </a:tbl>
          </a:graphicData>
        </a:graphic>
      </p:graphicFrame>
    </p:spTree>
    <p:extLst>
      <p:ext uri="{BB962C8B-B14F-4D97-AF65-F5344CB8AC3E}">
        <p14:creationId xmlns:p14="http://schemas.microsoft.com/office/powerpoint/2010/main" val="20480054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a:latin typeface="Calibri"/>
                <a:ea typeface="+mj-ea"/>
                <a:cs typeface="Calibri"/>
              </a:rPr>
              <a:t>Blockchain </a:t>
            </a:r>
            <a:r>
              <a:rPr lang="en-IN" sz="7200" b="1" spc="-5" dirty="0" smtClean="0">
                <a:latin typeface="Calibri"/>
                <a:ea typeface="+mj-ea"/>
                <a:cs typeface="Calibri"/>
              </a:rPr>
              <a:t>Applications</a:t>
            </a:r>
            <a:endParaRPr sz="7200" b="1" spc="-5" dirty="0">
              <a:latin typeface="Calibri"/>
              <a:ea typeface="+mj-ea"/>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0557542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570" y="642774"/>
            <a:ext cx="16412660" cy="861774"/>
          </a:xfrm>
          <a:prstGeom prst="rect">
            <a:avLst/>
          </a:prstGeom>
        </p:spPr>
        <p:txBody>
          <a:bodyPr vert="horz" wrap="square" lIns="0" tIns="0" rIns="0" bIns="0" rtlCol="0">
            <a:spAutoFit/>
          </a:bodyPr>
          <a:lstStyle/>
          <a:p>
            <a:pPr marL="12700">
              <a:lnSpc>
                <a:spcPct val="100000"/>
              </a:lnSpc>
            </a:pPr>
            <a:r>
              <a:rPr lang="en-IN" sz="5600" spc="-5" dirty="0">
                <a:solidFill>
                  <a:schemeClr val="tx2"/>
                </a:solidFill>
              </a:rPr>
              <a:t>Blockchain Applications</a:t>
            </a:r>
            <a:endParaRPr sz="5600" spc="-5" dirty="0">
              <a:solidFill>
                <a:schemeClr val="tx2"/>
              </a:solidFill>
            </a:endParaRPr>
          </a:p>
        </p:txBody>
      </p:sp>
      <p:sp>
        <p:nvSpPr>
          <p:cNvPr id="14" name="object 7"/>
          <p:cNvSpPr txBox="1"/>
          <p:nvPr/>
        </p:nvSpPr>
        <p:spPr>
          <a:xfrm>
            <a:off x="946206" y="1943101"/>
            <a:ext cx="14369992" cy="7694414"/>
          </a:xfrm>
          <a:prstGeom prst="rect">
            <a:avLst/>
          </a:prstGeom>
        </p:spPr>
        <p:txBody>
          <a:bodyPr vert="horz" wrap="square" lIns="0" tIns="0" rIns="0" bIns="0" rtlCol="0">
            <a:spAutoFit/>
          </a:bodyPr>
          <a:lstStyle/>
          <a:p>
            <a:pPr marL="12700"/>
            <a:r>
              <a:rPr lang="en-US" sz="2000" dirty="0" smtClean="0">
                <a:solidFill>
                  <a:schemeClr val="accent6">
                    <a:lumMod val="75000"/>
                  </a:schemeClr>
                </a:solidFill>
                <a:latin typeface="Arial Rounded MT Bold" panose="020F0704030504030204" pitchFamily="34" charset="0"/>
              </a:rPr>
              <a:t>Followmyvote</a:t>
            </a:r>
            <a:r>
              <a:rPr lang="en-US" sz="2000" dirty="0">
                <a:latin typeface="Arial Rounded MT Bold" panose="020F0704030504030204" pitchFamily="34" charset="0"/>
              </a:rPr>
              <a:t> is the world’s first open-source online voting solution based on Blockchain &amp; helps in voter identification &amp; online </a:t>
            </a:r>
            <a:r>
              <a:rPr lang="en-US" sz="2000" dirty="0" smtClean="0">
                <a:latin typeface="Arial Rounded MT Bold" panose="020F0704030504030204" pitchFamily="34" charset="0"/>
              </a:rPr>
              <a:t>voting</a:t>
            </a:r>
          </a:p>
          <a:p>
            <a:pPr marL="12700"/>
            <a:endParaRPr lang="en-US" sz="2000" dirty="0">
              <a:latin typeface="Arial Rounded MT Bold" panose="020F0704030504030204" pitchFamily="34" charset="0"/>
            </a:endParaRPr>
          </a:p>
          <a:p>
            <a:pPr marL="12700"/>
            <a:endParaRPr lang="en-US" sz="2000" dirty="0" smtClean="0">
              <a:latin typeface="Arial Rounded MT Bold" panose="020F0704030504030204" pitchFamily="34" charset="0"/>
            </a:endParaRPr>
          </a:p>
          <a:p>
            <a:pPr marL="12700"/>
            <a:endParaRPr lang="en-US" sz="2000" dirty="0">
              <a:solidFill>
                <a:srgbClr val="0070C0"/>
              </a:solidFill>
              <a:latin typeface="Arial Rounded MT Bold" panose="020F0704030504030204" pitchFamily="34" charset="0"/>
            </a:endParaRPr>
          </a:p>
          <a:p>
            <a:pPr marL="12700"/>
            <a:r>
              <a:rPr lang="en-US" sz="2000" dirty="0">
                <a:solidFill>
                  <a:schemeClr val="accent6">
                    <a:lumMod val="75000"/>
                  </a:schemeClr>
                </a:solidFill>
                <a:latin typeface="Arial Rounded MT Bold" panose="020F0704030504030204" pitchFamily="34" charset="0"/>
              </a:rPr>
              <a:t>ShoCard </a:t>
            </a:r>
            <a:r>
              <a:rPr lang="en-US" sz="2000" dirty="0">
                <a:latin typeface="Arial Rounded MT Bold" panose="020F0704030504030204" pitchFamily="34" charset="0"/>
              </a:rPr>
              <a:t>stores your identity onto Blockchain for easy verification. Can be used for Governmental schemes and bank </a:t>
            </a:r>
            <a:r>
              <a:rPr lang="en-US" sz="2000" dirty="0" smtClean="0">
                <a:latin typeface="Arial Rounded MT Bold" panose="020F0704030504030204" pitchFamily="34" charset="0"/>
              </a:rPr>
              <a:t>verification</a:t>
            </a:r>
          </a:p>
          <a:p>
            <a:pPr marL="12700"/>
            <a:endParaRPr lang="en-US" sz="2000" dirty="0">
              <a:latin typeface="Arial Rounded MT Bold" panose="020F0704030504030204" pitchFamily="34" charset="0"/>
            </a:endParaRPr>
          </a:p>
          <a:p>
            <a:pPr marL="12700"/>
            <a:endParaRPr lang="en-US" sz="2000" dirty="0" smtClean="0">
              <a:latin typeface="Arial Rounded MT Bold" panose="020F0704030504030204" pitchFamily="34" charset="0"/>
            </a:endParaRPr>
          </a:p>
          <a:p>
            <a:pPr marL="12700"/>
            <a:endParaRPr lang="en-US" sz="2000" dirty="0">
              <a:latin typeface="Arial Rounded MT Bold" panose="020F0704030504030204" pitchFamily="34" charset="0"/>
            </a:endParaRPr>
          </a:p>
          <a:p>
            <a:pPr marL="12700"/>
            <a:r>
              <a:rPr lang="en-US" sz="2000" dirty="0">
                <a:solidFill>
                  <a:schemeClr val="accent6">
                    <a:lumMod val="75000"/>
                  </a:schemeClr>
                </a:solidFill>
                <a:latin typeface="Arial Rounded MT Bold" panose="020F0704030504030204" pitchFamily="34" charset="0"/>
              </a:rPr>
              <a:t>Aracade City</a:t>
            </a:r>
            <a:r>
              <a:rPr lang="en-US" sz="2000" dirty="0">
                <a:latin typeface="Arial Rounded MT Bold" panose="020F0704030504030204" pitchFamily="34" charset="0"/>
              </a:rPr>
              <a:t> is a true decentralized ride-sharing service often called ‘Uber killer’. Works on real time carpooling technique based on Blockchain</a:t>
            </a:r>
            <a:r>
              <a:rPr lang="en-US" sz="2000" dirty="0" smtClean="0">
                <a:latin typeface="Arial Rounded MT Bold" panose="020F0704030504030204" pitchFamily="34" charset="0"/>
              </a:rPr>
              <a:t>.</a:t>
            </a:r>
          </a:p>
          <a:p>
            <a:pPr marL="12700"/>
            <a:endParaRPr lang="en-US" sz="2000" dirty="0">
              <a:latin typeface="Arial Rounded MT Bold" panose="020F0704030504030204" pitchFamily="34" charset="0"/>
            </a:endParaRPr>
          </a:p>
          <a:p>
            <a:pPr marL="12700"/>
            <a:endParaRPr lang="en-US" sz="2000" dirty="0" smtClean="0">
              <a:latin typeface="Arial Rounded MT Bold" panose="020F0704030504030204" pitchFamily="34" charset="0"/>
            </a:endParaRPr>
          </a:p>
          <a:p>
            <a:pPr marL="12700"/>
            <a:endParaRPr lang="en-US" sz="2000" dirty="0" smtClean="0">
              <a:latin typeface="Arial Rounded MT Bold" panose="020F0704030504030204" pitchFamily="34" charset="0"/>
            </a:endParaRPr>
          </a:p>
          <a:p>
            <a:pPr marL="12700"/>
            <a:r>
              <a:rPr lang="en-US" sz="2000" dirty="0" smtClean="0">
                <a:solidFill>
                  <a:schemeClr val="accent6">
                    <a:lumMod val="75000"/>
                  </a:schemeClr>
                </a:solidFill>
                <a:latin typeface="Arial Rounded MT Bold" panose="020F0704030504030204" pitchFamily="34" charset="0"/>
              </a:rPr>
              <a:t>Everledger</a:t>
            </a:r>
            <a:r>
              <a:rPr lang="en-US" sz="2000" dirty="0">
                <a:latin typeface="Arial Rounded MT Bold" panose="020F0704030504030204" pitchFamily="34" charset="0"/>
              </a:rPr>
              <a:t> provides an immutable Blockchain ledger for diamond identification and transaction verification</a:t>
            </a:r>
            <a:r>
              <a:rPr lang="en-US" sz="2000" dirty="0" smtClean="0">
                <a:latin typeface="Arial Rounded MT Bold" panose="020F0704030504030204" pitchFamily="34" charset="0"/>
              </a:rPr>
              <a:t>.</a:t>
            </a:r>
          </a:p>
          <a:p>
            <a:pPr marL="12700"/>
            <a:endParaRPr lang="en-US" sz="2000" dirty="0">
              <a:latin typeface="Arial Rounded MT Bold" panose="020F0704030504030204" pitchFamily="34" charset="0"/>
            </a:endParaRPr>
          </a:p>
          <a:p>
            <a:pPr marL="12700"/>
            <a:endParaRPr lang="en-US" sz="2000" dirty="0" smtClean="0">
              <a:latin typeface="Arial Rounded MT Bold" panose="020F0704030504030204" pitchFamily="34" charset="0"/>
            </a:endParaRPr>
          </a:p>
          <a:p>
            <a:pPr marL="12700"/>
            <a:endParaRPr lang="en-US" sz="2000" dirty="0" smtClean="0">
              <a:latin typeface="Arial Rounded MT Bold" panose="020F0704030504030204" pitchFamily="34" charset="0"/>
            </a:endParaRPr>
          </a:p>
          <a:p>
            <a:pPr marL="12700"/>
            <a:r>
              <a:rPr lang="en-US" sz="2000" dirty="0">
                <a:solidFill>
                  <a:schemeClr val="accent6">
                    <a:lumMod val="75000"/>
                  </a:schemeClr>
                </a:solidFill>
                <a:latin typeface="Arial Rounded MT Bold" panose="020F0704030504030204" pitchFamily="34" charset="0"/>
              </a:rPr>
              <a:t>Brooklyn Microgrid</a:t>
            </a:r>
            <a:r>
              <a:rPr lang="en-US" sz="2000" dirty="0">
                <a:latin typeface="Arial Rounded MT Bold" panose="020F0704030504030204" pitchFamily="34" charset="0"/>
              </a:rPr>
              <a:t> allows local residents to buy and sell the energy on Blockchain they produce from rooftop solar power installations</a:t>
            </a:r>
            <a:r>
              <a:rPr lang="en-US" sz="2000" dirty="0" smtClean="0">
                <a:latin typeface="Arial Rounded MT Bold" panose="020F0704030504030204" pitchFamily="34" charset="0"/>
              </a:rPr>
              <a:t>.</a:t>
            </a:r>
          </a:p>
          <a:p>
            <a:pPr marL="12700"/>
            <a:endParaRPr lang="en-US" sz="2000" dirty="0">
              <a:latin typeface="Arial Rounded MT Bold" panose="020F0704030504030204" pitchFamily="34" charset="0"/>
            </a:endParaRPr>
          </a:p>
          <a:p>
            <a:pPr marL="12700"/>
            <a:endParaRPr lang="en-US" sz="2000" dirty="0" smtClean="0">
              <a:latin typeface="Arial Rounded MT Bold" panose="020F0704030504030204" pitchFamily="34" charset="0"/>
            </a:endParaRPr>
          </a:p>
          <a:p>
            <a:pPr marL="12700"/>
            <a:r>
              <a:rPr lang="en-US" sz="2000" dirty="0" smtClean="0">
                <a:solidFill>
                  <a:schemeClr val="accent6">
                    <a:lumMod val="75000"/>
                  </a:schemeClr>
                </a:solidFill>
                <a:latin typeface="Arial Rounded MT Bold" panose="020F0704030504030204" pitchFamily="34" charset="0"/>
              </a:rPr>
              <a:t>Bitshares</a:t>
            </a:r>
            <a:r>
              <a:rPr lang="en-US" sz="2000" dirty="0">
                <a:latin typeface="Arial Rounded MT Bold" panose="020F0704030504030204" pitchFamily="34" charset="0"/>
              </a:rPr>
              <a:t> provides a high-performance decentralized trading platform on </a:t>
            </a:r>
            <a:r>
              <a:rPr lang="en-US" sz="2000" dirty="0" smtClean="0">
                <a:latin typeface="Arial Rounded MT Bold" panose="020F0704030504030204" pitchFamily="34" charset="0"/>
              </a:rPr>
              <a:t>Blockchain</a:t>
            </a:r>
            <a:endParaRPr lang="en-US" sz="2000" dirty="0">
              <a:solidFill>
                <a:prstClr val="black"/>
              </a:solidFill>
              <a:latin typeface="Arial Rounded MT Bold" panose="020F0704030504030204" pitchFamily="34" charset="0"/>
              <a:cs typeface="Times New Roman"/>
            </a:endParaRPr>
          </a:p>
          <a:p>
            <a:pPr marL="12700"/>
            <a:endParaRPr sz="2000" dirty="0">
              <a:solidFill>
                <a:prstClr val="black"/>
              </a:solidFill>
              <a:latin typeface="Arial Rounded MT Bold" panose="020F0704030504030204" pitchFamily="34" charset="0"/>
              <a:cs typeface="Times New Roman"/>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664057614"/>
              </p:ext>
            </p:extLst>
          </p:nvPr>
        </p:nvGraphicFramePr>
        <p:xfrm>
          <a:off x="15316198" y="1795339"/>
          <a:ext cx="2464231" cy="1770281"/>
        </p:xfrm>
        <a:graphic>
          <a:graphicData uri="http://schemas.openxmlformats.org/presentationml/2006/ole">
            <mc:AlternateContent xmlns:mc="http://schemas.openxmlformats.org/markup-compatibility/2006">
              <mc:Choice xmlns:v="urn:schemas-microsoft-com:vml" Requires="v">
                <p:oleObj spid="_x0000_s2214" name="Bitmap Image" r:id="rId6" imgW="1657581" imgH="1190476" progId="Paint.Picture">
                  <p:embed/>
                </p:oleObj>
              </mc:Choice>
              <mc:Fallback>
                <p:oleObj name="Bitmap Image" r:id="rId6" imgW="1657581" imgH="1190476"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16198" y="1795339"/>
                        <a:ext cx="2464231" cy="1770281"/>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492799588"/>
              </p:ext>
            </p:extLst>
          </p:nvPr>
        </p:nvGraphicFramePr>
        <p:xfrm>
          <a:off x="15762522" y="3608164"/>
          <a:ext cx="1632588" cy="1149256"/>
        </p:xfrm>
        <a:graphic>
          <a:graphicData uri="http://schemas.openxmlformats.org/presentationml/2006/ole">
            <mc:AlternateContent xmlns:mc="http://schemas.openxmlformats.org/markup-compatibility/2006">
              <mc:Choice xmlns:v="urn:schemas-microsoft-com:vml" Requires="v">
                <p:oleObj spid="_x0000_s2215" name="Bitmap Image" r:id="rId8" imgW="1448002" imgH="1019048" progId="Paint.Picture">
                  <p:embed/>
                </p:oleObj>
              </mc:Choice>
              <mc:Fallback>
                <p:oleObj name="Bitmap Image" r:id="rId8" imgW="1448002" imgH="1019048"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62522" y="3608164"/>
                        <a:ext cx="1632588" cy="1149256"/>
                      </a:xfrm>
                      <a:prstGeom prst="rect">
                        <a:avLst/>
                      </a:prstGeom>
                      <a:noFill/>
                    </p:spPr>
                  </p:pic>
                </p:oleObj>
              </mc:Fallback>
            </mc:AlternateContent>
          </a:graphicData>
        </a:graphic>
      </p:graphicFrame>
      <p:pic>
        <p:nvPicPr>
          <p:cNvPr id="17" name="Picture 16"/>
          <p:cNvPicPr>
            <a:picLocks noChangeAspect="1"/>
          </p:cNvPicPr>
          <p:nvPr/>
        </p:nvPicPr>
        <p:blipFill>
          <a:blip r:embed="rId10"/>
          <a:stretch>
            <a:fillRect/>
          </a:stretch>
        </p:blipFill>
        <p:spPr>
          <a:xfrm>
            <a:off x="16004634" y="5046850"/>
            <a:ext cx="1390476" cy="1066667"/>
          </a:xfrm>
          <a:prstGeom prst="rect">
            <a:avLst/>
          </a:prstGeom>
        </p:spPr>
      </p:pic>
      <p:pic>
        <p:nvPicPr>
          <p:cNvPr id="18" name="Picture 17"/>
          <p:cNvPicPr>
            <a:picLocks noChangeAspect="1"/>
          </p:cNvPicPr>
          <p:nvPr/>
        </p:nvPicPr>
        <p:blipFill>
          <a:blip r:embed="rId11"/>
          <a:stretch>
            <a:fillRect/>
          </a:stretch>
        </p:blipFill>
        <p:spPr>
          <a:xfrm>
            <a:off x="15803654" y="6395130"/>
            <a:ext cx="1485714" cy="866667"/>
          </a:xfrm>
          <a:prstGeom prst="rect">
            <a:avLst/>
          </a:prstGeom>
        </p:spPr>
      </p:pic>
      <p:pic>
        <p:nvPicPr>
          <p:cNvPr id="19" name="Picture 18"/>
          <p:cNvPicPr>
            <a:picLocks noChangeAspect="1"/>
          </p:cNvPicPr>
          <p:nvPr/>
        </p:nvPicPr>
        <p:blipFill>
          <a:blip r:embed="rId12"/>
          <a:stretch>
            <a:fillRect/>
          </a:stretch>
        </p:blipFill>
        <p:spPr>
          <a:xfrm>
            <a:off x="15950244" y="7200837"/>
            <a:ext cx="1257143" cy="1161905"/>
          </a:xfrm>
          <a:prstGeom prst="rect">
            <a:avLst/>
          </a:prstGeom>
        </p:spPr>
      </p:pic>
      <p:pic>
        <p:nvPicPr>
          <p:cNvPr id="20" name="Picture 19"/>
          <p:cNvPicPr>
            <a:picLocks noChangeAspect="1"/>
          </p:cNvPicPr>
          <p:nvPr/>
        </p:nvPicPr>
        <p:blipFill>
          <a:blip r:embed="rId13"/>
          <a:stretch>
            <a:fillRect/>
          </a:stretch>
        </p:blipFill>
        <p:spPr>
          <a:xfrm>
            <a:off x="16004634" y="8432147"/>
            <a:ext cx="1361905" cy="1000000"/>
          </a:xfrm>
          <a:prstGeom prst="rect">
            <a:avLst/>
          </a:prstGeom>
        </p:spPr>
      </p:pic>
    </p:spTree>
    <p:extLst>
      <p:ext uri="{BB962C8B-B14F-4D97-AF65-F5344CB8AC3E}">
        <p14:creationId xmlns:p14="http://schemas.microsoft.com/office/powerpoint/2010/main" val="32974889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IN" sz="5600" spc="-5" dirty="0">
                <a:solidFill>
                  <a:schemeClr val="tx2"/>
                </a:solidFill>
              </a:rPr>
              <a:t>Blockchain </a:t>
            </a:r>
            <a:r>
              <a:rPr lang="en-IN" sz="5600" spc="-5" dirty="0" smtClean="0">
                <a:solidFill>
                  <a:schemeClr val="tx2"/>
                </a:solidFill>
              </a:rPr>
              <a:t>Applications..</a:t>
            </a:r>
            <a:endParaRPr sz="5600" spc="-5" dirty="0">
              <a:solidFill>
                <a:schemeClr val="tx2"/>
              </a:solidFill>
            </a:endParaRPr>
          </a:p>
        </p:txBody>
      </p:sp>
      <p:sp>
        <p:nvSpPr>
          <p:cNvPr id="14" name="Subtitle 2"/>
          <p:cNvSpPr txBox="1">
            <a:spLocks/>
          </p:cNvSpPr>
          <p:nvPr/>
        </p:nvSpPr>
        <p:spPr>
          <a:xfrm>
            <a:off x="955294" y="1769772"/>
            <a:ext cx="16395035" cy="7945727"/>
          </a:xfrm>
          <a:prstGeom prst="rect">
            <a:avLst/>
          </a:prstGeom>
        </p:spPr>
        <p:txBody>
          <a:bodyPr wrap="square" lIns="0" tIns="0" rIns="0" bIns="0" rtlCol="0">
            <a:no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lnSpc>
                <a:spcPct val="200000"/>
              </a:lnSpc>
              <a:defRPr/>
            </a:pPr>
            <a:r>
              <a:rPr lang="en-US" sz="2000" spc="-20" dirty="0">
                <a:solidFill>
                  <a:schemeClr val="accent6">
                    <a:lumMod val="75000"/>
                  </a:schemeClr>
                </a:solidFill>
                <a:latin typeface="Arial Rounded MT Bold" panose="020F0704030504030204" pitchFamily="34" charset="0"/>
                <a:cs typeface="Calibri"/>
              </a:rPr>
              <a:t>Currency</a:t>
            </a:r>
            <a:r>
              <a:rPr lang="en-US" sz="2000" spc="-20" dirty="0">
                <a:latin typeface="Arial Rounded MT Bold" panose="020F0704030504030204" pitchFamily="34" charset="0"/>
                <a:cs typeface="Calibri"/>
              </a:rPr>
              <a:t> - Bitcoin began as a P2P electronic cash system. Anyone can hold bitcoin and pay anyone without a middle man. Examples: </a:t>
            </a:r>
            <a:r>
              <a:rPr lang="en-US" sz="2000" spc="-20" dirty="0">
                <a:latin typeface="Arial Rounded MT Bold" panose="020F0704030504030204" pitchFamily="34" charset="0"/>
                <a:cs typeface="Calibri"/>
                <a:hlinkClick r:id="rId5"/>
              </a:rPr>
              <a:t>Bitcoin</a:t>
            </a:r>
            <a:r>
              <a:rPr lang="en-US" sz="2000" spc="-20" dirty="0">
                <a:latin typeface="Arial Rounded MT Bold" panose="020F0704030504030204" pitchFamily="34" charset="0"/>
                <a:cs typeface="Calibri"/>
              </a:rPr>
              <a:t>, </a:t>
            </a:r>
            <a:r>
              <a:rPr lang="en-US" sz="2000" spc="-20" dirty="0">
                <a:latin typeface="Arial Rounded MT Bold" panose="020F0704030504030204" pitchFamily="34" charset="0"/>
                <a:cs typeface="Calibri"/>
                <a:hlinkClick r:id="rId6"/>
              </a:rPr>
              <a:t>L</a:t>
            </a:r>
            <a:r>
              <a:rPr lang="en-US" sz="2000" spc="-20" dirty="0">
                <a:latin typeface="Arial Rounded MT Bold" panose="020F0704030504030204" pitchFamily="34" charset="0"/>
                <a:cs typeface="Calibri"/>
              </a:rPr>
              <a:t>itecoin. As a result a number of banks, including Deutsche Bank, Barclays and Santander, have started exploring blockchain’s potential to make payments faster, cheaper and more transparent. </a:t>
            </a:r>
            <a:endParaRPr lang="en-US" sz="2000" spc="-20" dirty="0" smtClean="0">
              <a:latin typeface="Arial Rounded MT Bold" panose="020F0704030504030204" pitchFamily="34" charset="0"/>
              <a:cs typeface="Calibri"/>
            </a:endParaRPr>
          </a:p>
          <a:p>
            <a:pPr algn="just">
              <a:lnSpc>
                <a:spcPct val="200000"/>
              </a:lnSpc>
              <a:defRPr/>
            </a:pPr>
            <a:r>
              <a:rPr lang="en-US" sz="2000" spc="-20" dirty="0" smtClean="0">
                <a:solidFill>
                  <a:schemeClr val="accent6">
                    <a:lumMod val="75000"/>
                  </a:schemeClr>
                </a:solidFill>
                <a:latin typeface="Arial Rounded MT Bold" panose="020F0704030504030204" pitchFamily="34" charset="0"/>
                <a:cs typeface="Calibri"/>
              </a:rPr>
              <a:t>Trading</a:t>
            </a:r>
            <a:r>
              <a:rPr lang="en-US" sz="2000" spc="-20" dirty="0">
                <a:latin typeface="Arial Rounded MT Bold" panose="020F0704030504030204" pitchFamily="34" charset="0"/>
                <a:cs typeface="Calibri"/>
              </a:rPr>
              <a:t> - Nasdaq started using </a:t>
            </a:r>
            <a:r>
              <a:rPr lang="en-US" sz="2000" spc="-20" dirty="0" smtClean="0">
                <a:latin typeface="Arial Rounded MT Bold" panose="020F0704030504030204" pitchFamily="34" charset="0"/>
                <a:cs typeface="Calibri"/>
              </a:rPr>
              <a:t>Blockchain </a:t>
            </a:r>
            <a:r>
              <a:rPr lang="en-US" sz="2000" spc="-20" dirty="0">
                <a:latin typeface="Arial Rounded MT Bold" panose="020F0704030504030204" pitchFamily="34" charset="0"/>
                <a:cs typeface="Calibri"/>
              </a:rPr>
              <a:t>technology in its private stock market, one of the world’s largest, and potentially shake up systems that have facilitated the trading of financial assets for decades. </a:t>
            </a:r>
            <a:r>
              <a:rPr lang="en-US" sz="2000" spc="-20" dirty="0">
                <a:solidFill>
                  <a:srgbClr val="0070C0"/>
                </a:solidFill>
                <a:latin typeface="Arial Rounded MT Bold" panose="020F0704030504030204" pitchFamily="34" charset="0"/>
                <a:cs typeface="Calibri"/>
              </a:rPr>
              <a:t>Blockchain will revolutionize banking domain</a:t>
            </a:r>
            <a:r>
              <a:rPr lang="en-US" sz="2000" spc="-20" dirty="0" smtClean="0">
                <a:latin typeface="Arial Rounded MT Bold" panose="020F0704030504030204" pitchFamily="34" charset="0"/>
                <a:cs typeface="Calibri"/>
              </a:rPr>
              <a:t>.</a:t>
            </a:r>
          </a:p>
          <a:p>
            <a:pPr algn="just">
              <a:lnSpc>
                <a:spcPct val="200000"/>
              </a:lnSpc>
              <a:defRPr/>
            </a:pPr>
            <a:endParaRPr lang="en-US" sz="2000" spc="-15" dirty="0" smtClean="0">
              <a:solidFill>
                <a:schemeClr val="accent6">
                  <a:lumMod val="75000"/>
                </a:schemeClr>
              </a:solidFill>
              <a:latin typeface="Arial Rounded MT Bold" panose="020F0704030504030204" pitchFamily="34" charset="0"/>
              <a:cs typeface="Calibri"/>
            </a:endParaRPr>
          </a:p>
          <a:p>
            <a:pPr algn="just">
              <a:lnSpc>
                <a:spcPct val="200000"/>
              </a:lnSpc>
              <a:defRPr/>
            </a:pPr>
            <a:r>
              <a:rPr lang="en-US" sz="2000" spc="-15" dirty="0" smtClean="0">
                <a:solidFill>
                  <a:schemeClr val="accent6">
                    <a:lumMod val="75000"/>
                  </a:schemeClr>
                </a:solidFill>
                <a:latin typeface="Arial Rounded MT Bold" panose="020F0704030504030204" pitchFamily="34" charset="0"/>
                <a:cs typeface="Calibri"/>
              </a:rPr>
              <a:t>Smart </a:t>
            </a:r>
            <a:r>
              <a:rPr lang="en-US" sz="2000" spc="-15" dirty="0">
                <a:solidFill>
                  <a:schemeClr val="accent6">
                    <a:lumMod val="75000"/>
                  </a:schemeClr>
                </a:solidFill>
                <a:latin typeface="Arial Rounded MT Bold" panose="020F0704030504030204" pitchFamily="34" charset="0"/>
                <a:cs typeface="Calibri"/>
              </a:rPr>
              <a:t>Contracts </a:t>
            </a:r>
            <a:r>
              <a:rPr lang="en-US" sz="2000" spc="-15" dirty="0">
                <a:latin typeface="Arial Rounded MT Bold" panose="020F0704030504030204" pitchFamily="34" charset="0"/>
                <a:cs typeface="Calibri"/>
              </a:rPr>
              <a:t>- There are lot of agreements and contracts that will be signed in various deals. For example, in Real estate to avoid the risk and forgery in executing a deal, Blockchain helps us a lot. It keeps track of the ownership transfer details in a decentralized manner. Hence while buying a property the buyer can easily check the ownership history easily without any 3rd party intervention</a:t>
            </a:r>
            <a:r>
              <a:rPr lang="en-US" sz="2000" spc="-15" dirty="0" smtClean="0">
                <a:latin typeface="Arial Rounded MT Bold" panose="020F0704030504030204" pitchFamily="34" charset="0"/>
                <a:cs typeface="Calibri"/>
              </a:rPr>
              <a:t>.</a:t>
            </a:r>
          </a:p>
          <a:p>
            <a:pPr algn="just">
              <a:lnSpc>
                <a:spcPct val="200000"/>
              </a:lnSpc>
              <a:defRPr/>
            </a:pPr>
            <a:r>
              <a:rPr lang="en-US" sz="2000" spc="-15" dirty="0" smtClean="0">
                <a:solidFill>
                  <a:schemeClr val="accent6">
                    <a:lumMod val="75000"/>
                  </a:schemeClr>
                </a:solidFill>
                <a:latin typeface="Arial Rounded MT Bold" panose="020F0704030504030204" pitchFamily="34" charset="0"/>
                <a:cs typeface="Calibri"/>
              </a:rPr>
              <a:t>Digital </a:t>
            </a:r>
            <a:r>
              <a:rPr lang="en-US" sz="2000" spc="-15" dirty="0">
                <a:solidFill>
                  <a:schemeClr val="accent6">
                    <a:lumMod val="75000"/>
                  </a:schemeClr>
                </a:solidFill>
                <a:latin typeface="Arial Rounded MT Bold" panose="020F0704030504030204" pitchFamily="34" charset="0"/>
                <a:cs typeface="Calibri"/>
              </a:rPr>
              <a:t>Assets</a:t>
            </a:r>
            <a:r>
              <a:rPr lang="en-US" sz="2000" spc="-15" dirty="0">
                <a:latin typeface="Arial Rounded MT Bold" panose="020F0704030504030204" pitchFamily="34" charset="0"/>
                <a:cs typeface="Calibri"/>
              </a:rPr>
              <a:t> - The </a:t>
            </a:r>
            <a:r>
              <a:rPr lang="en-US" sz="2000" spc="-15" dirty="0" smtClean="0">
                <a:latin typeface="Arial Rounded MT Bold" panose="020F0704030504030204" pitchFamily="34" charset="0"/>
                <a:cs typeface="Calibri"/>
              </a:rPr>
              <a:t>Blockchain </a:t>
            </a:r>
            <a:r>
              <a:rPr lang="en-US" sz="2000" spc="-15" dirty="0">
                <a:latin typeface="Arial Rounded MT Bold" panose="020F0704030504030204" pitchFamily="34" charset="0"/>
                <a:cs typeface="Calibri"/>
              </a:rPr>
              <a:t>can be used to create digital assets such as stocks, bonds, land titles, and frequent flyer miles. These assets are created using protocols on top of the Bitcoin </a:t>
            </a:r>
            <a:r>
              <a:rPr lang="en-US" sz="2000" spc="-15" dirty="0" smtClean="0">
                <a:latin typeface="Arial Rounded MT Bold" panose="020F0704030504030204" pitchFamily="34" charset="0"/>
                <a:cs typeface="Calibri"/>
              </a:rPr>
              <a:t>Blockchain.</a:t>
            </a:r>
            <a:r>
              <a:rPr lang="en-US" sz="2000" spc="-15" dirty="0">
                <a:latin typeface="Arial Rounded MT Bold" panose="020F0704030504030204" pitchFamily="34" charset="0"/>
                <a:cs typeface="Calibri"/>
              </a:rPr>
              <a:t> Example protocols include  </a:t>
            </a:r>
            <a:r>
              <a:rPr lang="en-US" sz="2000" spc="-15" dirty="0">
                <a:latin typeface="Arial Rounded MT Bold" panose="020F0704030504030204" pitchFamily="34" charset="0"/>
                <a:cs typeface="Calibri"/>
                <a:hlinkClick r:id="rId7"/>
              </a:rPr>
              <a:t>Coloredcoins</a:t>
            </a:r>
            <a:r>
              <a:rPr lang="en-US" sz="2000" spc="-15" dirty="0">
                <a:latin typeface="Arial Rounded MT Bold" panose="020F0704030504030204" pitchFamily="34" charset="0"/>
                <a:cs typeface="Calibri"/>
              </a:rPr>
              <a:t>  and </a:t>
            </a:r>
            <a:r>
              <a:rPr lang="en-US" sz="2000" spc="-15" dirty="0">
                <a:latin typeface="Arial Rounded MT Bold" panose="020F0704030504030204" pitchFamily="34" charset="0"/>
                <a:cs typeface="Calibri"/>
                <a:hlinkClick r:id="rId8"/>
              </a:rPr>
              <a:t>Counterparty</a:t>
            </a:r>
            <a:r>
              <a:rPr lang="en-US" sz="2000" spc="-15" dirty="0">
                <a:latin typeface="Arial Rounded MT Bold" panose="020F0704030504030204" pitchFamily="34" charset="0"/>
                <a:cs typeface="Calibri"/>
              </a:rPr>
              <a:t>.  Companies using this technology </a:t>
            </a:r>
            <a:r>
              <a:rPr lang="en-US" sz="2000" spc="-15" dirty="0">
                <a:latin typeface="Arial Rounded MT Bold" panose="020F0704030504030204" pitchFamily="34" charset="0"/>
                <a:cs typeface="Calibri"/>
                <a:hlinkClick r:id="rId9"/>
              </a:rPr>
              <a:t>Chain</a:t>
            </a:r>
            <a:r>
              <a:rPr lang="en-US" sz="2000" spc="-15" dirty="0">
                <a:latin typeface="Arial Rounded MT Bold" panose="020F0704030504030204" pitchFamily="34" charset="0"/>
                <a:cs typeface="Calibri"/>
              </a:rPr>
              <a:t>, </a:t>
            </a:r>
            <a:r>
              <a:rPr lang="en-US" sz="2000" spc="-15" dirty="0">
                <a:latin typeface="Arial Rounded MT Bold" panose="020F0704030504030204" pitchFamily="34" charset="0"/>
                <a:cs typeface="Calibri"/>
                <a:hlinkClick r:id="rId10"/>
              </a:rPr>
              <a:t>NASDAQ</a:t>
            </a:r>
            <a:r>
              <a:rPr lang="en-US" sz="2000" spc="-15" dirty="0">
                <a:latin typeface="Arial Rounded MT Bold" panose="020F0704030504030204" pitchFamily="34" charset="0"/>
                <a:cs typeface="Calibri"/>
              </a:rPr>
              <a:t> and </a:t>
            </a:r>
            <a:r>
              <a:rPr lang="en-US" sz="2000" spc="-15" dirty="0">
                <a:latin typeface="Arial Rounded MT Bold" panose="020F0704030504030204" pitchFamily="34" charset="0"/>
                <a:cs typeface="Calibri"/>
                <a:hlinkClick r:id="rId11"/>
              </a:rPr>
              <a:t>Openchain</a:t>
            </a:r>
            <a:r>
              <a:rPr lang="en-US" sz="2000" spc="-15" dirty="0">
                <a:latin typeface="Arial Rounded MT Bold" panose="020F0704030504030204" pitchFamily="34" charset="0"/>
                <a:cs typeface="Calibri"/>
              </a:rPr>
              <a:t>.</a:t>
            </a:r>
          </a:p>
          <a:p>
            <a:pPr marL="12700" indent="-457200">
              <a:lnSpc>
                <a:spcPct val="150000"/>
              </a:lnSpc>
              <a:spcBef>
                <a:spcPct val="20000"/>
              </a:spcBef>
              <a:buFont typeface="Courier New" panose="02070309020205020404" pitchFamily="49" charset="0"/>
              <a:buChar char="o"/>
              <a:defRPr/>
            </a:pPr>
            <a:endParaRPr lang="en-US" sz="2800" spc="-15" dirty="0">
              <a:solidFill>
                <a:srgbClr val="5F5F5F"/>
              </a:solidFill>
              <a:cs typeface="Calibri"/>
            </a:endParaRPr>
          </a:p>
          <a:p>
            <a:pPr marL="12700" indent="-457200">
              <a:lnSpc>
                <a:spcPct val="150000"/>
              </a:lnSpc>
              <a:spcBef>
                <a:spcPct val="20000"/>
              </a:spcBef>
              <a:buFont typeface="Courier New" panose="02070309020205020404" pitchFamily="49" charset="0"/>
              <a:buChar char="o"/>
              <a:defRPr/>
            </a:pPr>
            <a:endParaRPr lang="en-US" sz="2000" spc="-20" dirty="0">
              <a:latin typeface="Arial Rounded MT Bold" panose="020F0704030504030204" pitchFamily="34" charset="0"/>
              <a:cs typeface="Calibri"/>
            </a:endParaRPr>
          </a:p>
          <a:p>
            <a:pPr marL="12700" indent="-457200">
              <a:lnSpc>
                <a:spcPct val="150000"/>
              </a:lnSpc>
              <a:spcBef>
                <a:spcPct val="20000"/>
              </a:spcBef>
              <a:buFont typeface="Courier New" panose="02070309020205020404" pitchFamily="49" charset="0"/>
              <a:buChar char="o"/>
              <a:defRPr/>
            </a:pPr>
            <a:endParaRPr lang="en-US" sz="2000" spc="-20" dirty="0">
              <a:latin typeface="Arial Rounded MT Bold" panose="020F0704030504030204" pitchFamily="34" charset="0"/>
              <a:cs typeface="Calibri"/>
            </a:endParaRPr>
          </a:p>
        </p:txBody>
      </p:sp>
    </p:spTree>
    <p:extLst>
      <p:ext uri="{BB962C8B-B14F-4D97-AF65-F5344CB8AC3E}">
        <p14:creationId xmlns:p14="http://schemas.microsoft.com/office/powerpoint/2010/main" val="153238467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Subtitle 2"/>
          <p:cNvSpPr txBox="1">
            <a:spLocks/>
          </p:cNvSpPr>
          <p:nvPr/>
        </p:nvSpPr>
        <p:spPr bwMode="auto">
          <a:xfrm>
            <a:off x="934974" y="2171700"/>
            <a:ext cx="16435674" cy="595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just">
              <a:lnSpc>
                <a:spcPct val="200000"/>
              </a:lnSpc>
              <a:spcBef>
                <a:spcPts val="0"/>
              </a:spcBef>
              <a:defRPr/>
            </a:pPr>
            <a:r>
              <a:rPr lang="en-US" sz="2000" spc="-15" dirty="0">
                <a:solidFill>
                  <a:schemeClr val="accent6">
                    <a:lumMod val="75000"/>
                  </a:schemeClr>
                </a:solidFill>
                <a:latin typeface="Arial Rounded MT Bold" panose="020F0704030504030204" pitchFamily="34" charset="0"/>
                <a:cs typeface="Calibri"/>
              </a:rPr>
              <a:t>Identity</a:t>
            </a:r>
            <a:r>
              <a:rPr lang="en-US" sz="2000" spc="-15" dirty="0">
                <a:solidFill>
                  <a:schemeClr val="tx1"/>
                </a:solidFill>
                <a:latin typeface="Arial Rounded MT Bold" panose="020F0704030504030204" pitchFamily="34" charset="0"/>
                <a:cs typeface="Calibri"/>
              </a:rPr>
              <a:t> - Companies offer blockchain IDs that can be used to sign in to apps and web sites and to digitally sign documents. Users can create a tamper-proof digital identities for themselves by being the "first comprehensive blockchain-based identity service." Not too different from </a:t>
            </a:r>
            <a:r>
              <a:rPr lang="en-US" sz="2000" spc="-15" dirty="0" err="1">
                <a:solidFill>
                  <a:schemeClr val="tx1"/>
                </a:solidFill>
                <a:latin typeface="Arial Rounded MT Bold" panose="020F0704030504030204" pitchFamily="34" charset="0"/>
                <a:cs typeface="Calibri"/>
                <a:hlinkClick r:id="rId5"/>
              </a:rPr>
              <a:t>Bitnation's</a:t>
            </a:r>
            <a:r>
              <a:rPr lang="en-US" sz="2000" spc="-15" dirty="0">
                <a:solidFill>
                  <a:schemeClr val="tx1"/>
                </a:solidFill>
                <a:latin typeface="Arial Rounded MT Bold" panose="020F0704030504030204" pitchFamily="34" charset="0"/>
                <a:cs typeface="Calibri"/>
                <a:hlinkClick r:id="rId5"/>
              </a:rPr>
              <a:t> Digital Identity</a:t>
            </a:r>
            <a:r>
              <a:rPr lang="en-US" sz="2000" spc="-15" dirty="0">
                <a:solidFill>
                  <a:schemeClr val="tx1"/>
                </a:solidFill>
                <a:latin typeface="Arial Rounded MT Bold" panose="020F0704030504030204" pitchFamily="34" charset="0"/>
                <a:cs typeface="Calibri"/>
              </a:rPr>
              <a:t>, these 'profiles' are called Passcards, and are meant to soon replace usernames and passwords online. There are companies like </a:t>
            </a:r>
            <a:r>
              <a:rPr lang="en-US" sz="2000" spc="-15" dirty="0">
                <a:solidFill>
                  <a:schemeClr val="tx1"/>
                </a:solidFill>
                <a:latin typeface="Arial Rounded MT Bold" panose="020F0704030504030204" pitchFamily="34" charset="0"/>
                <a:cs typeface="Calibri"/>
                <a:hlinkClick r:id="rId6"/>
              </a:rPr>
              <a:t>Onename</a:t>
            </a:r>
            <a:r>
              <a:rPr lang="en-US" sz="2000" spc="-15" dirty="0">
                <a:solidFill>
                  <a:schemeClr val="tx1"/>
                </a:solidFill>
                <a:latin typeface="Arial Rounded MT Bold" panose="020F0704030504030204" pitchFamily="34" charset="0"/>
                <a:cs typeface="Calibri"/>
              </a:rPr>
              <a:t> and </a:t>
            </a:r>
            <a:r>
              <a:rPr lang="en-US" sz="2000" spc="-15" dirty="0" err="1">
                <a:solidFill>
                  <a:schemeClr val="tx1"/>
                </a:solidFill>
                <a:latin typeface="Arial Rounded MT Bold" panose="020F0704030504030204" pitchFamily="34" charset="0"/>
                <a:cs typeface="Calibri"/>
                <a:hlinkClick r:id="rId7"/>
              </a:rPr>
              <a:t>Keybase</a:t>
            </a:r>
            <a:r>
              <a:rPr lang="en-US" sz="2000" spc="-15" dirty="0">
                <a:solidFill>
                  <a:schemeClr val="tx1"/>
                </a:solidFill>
                <a:latin typeface="Arial Rounded MT Bold" panose="020F0704030504030204" pitchFamily="34" charset="0"/>
                <a:cs typeface="Calibri"/>
              </a:rPr>
              <a:t> who are already providing this </a:t>
            </a:r>
            <a:r>
              <a:rPr lang="en-US" sz="2000" spc="-15" dirty="0" smtClean="0">
                <a:solidFill>
                  <a:schemeClr val="tx1"/>
                </a:solidFill>
                <a:latin typeface="Arial Rounded MT Bold" panose="020F0704030504030204" pitchFamily="34" charset="0"/>
                <a:cs typeface="Calibri"/>
              </a:rPr>
              <a:t>service.</a:t>
            </a:r>
          </a:p>
          <a:p>
            <a:pPr algn="just">
              <a:lnSpc>
                <a:spcPct val="200000"/>
              </a:lnSpc>
              <a:spcBef>
                <a:spcPts val="0"/>
              </a:spcBef>
              <a:defRPr/>
            </a:pPr>
            <a:endParaRPr lang="en-US" sz="2000" spc="-15" dirty="0">
              <a:solidFill>
                <a:schemeClr val="tx1"/>
              </a:solidFill>
              <a:latin typeface="Arial Rounded MT Bold" panose="020F0704030504030204" pitchFamily="34" charset="0"/>
              <a:cs typeface="Calibri"/>
            </a:endParaRPr>
          </a:p>
          <a:p>
            <a:pPr algn="just">
              <a:lnSpc>
                <a:spcPct val="200000"/>
              </a:lnSpc>
              <a:spcBef>
                <a:spcPts val="0"/>
              </a:spcBef>
              <a:defRPr/>
            </a:pPr>
            <a:r>
              <a:rPr lang="en-US" sz="2000" spc="-15" dirty="0">
                <a:solidFill>
                  <a:schemeClr val="accent6">
                    <a:lumMod val="75000"/>
                  </a:schemeClr>
                </a:solidFill>
                <a:latin typeface="Arial Rounded MT Bold" panose="020F0704030504030204" pitchFamily="34" charset="0"/>
                <a:cs typeface="Calibri"/>
              </a:rPr>
              <a:t>Payment Infrastructure </a:t>
            </a:r>
            <a:r>
              <a:rPr lang="en-US" sz="2000" spc="-15" dirty="0">
                <a:solidFill>
                  <a:schemeClr val="tx1"/>
                </a:solidFill>
                <a:latin typeface="Arial Rounded MT Bold" panose="020F0704030504030204" pitchFamily="34" charset="0"/>
                <a:cs typeface="Calibri"/>
              </a:rPr>
              <a:t>  - You can use Bitcoin to send money around the world. Merchants can accept bitcoin payments.  This is slightly different than using bitcoin as a currency. Uses cases include merchant processing and remittances. Examples: </a:t>
            </a:r>
            <a:r>
              <a:rPr lang="en-US" sz="2000" spc="-15" dirty="0">
                <a:solidFill>
                  <a:schemeClr val="tx1"/>
                </a:solidFill>
                <a:latin typeface="Arial Rounded MT Bold" panose="020F0704030504030204" pitchFamily="34" charset="0"/>
                <a:cs typeface="Calibri"/>
                <a:hlinkClick r:id="rId8"/>
              </a:rPr>
              <a:t>BitPay</a:t>
            </a:r>
            <a:r>
              <a:rPr lang="en-US" sz="2000" spc="-15" dirty="0">
                <a:solidFill>
                  <a:schemeClr val="tx1"/>
                </a:solidFill>
                <a:latin typeface="Arial Rounded MT Bold" panose="020F0704030504030204" pitchFamily="34" charset="0"/>
                <a:cs typeface="Calibri"/>
              </a:rPr>
              <a:t>, </a:t>
            </a:r>
            <a:r>
              <a:rPr lang="en-US" sz="2000" spc="-15" dirty="0" smtClean="0">
                <a:solidFill>
                  <a:schemeClr val="tx1"/>
                </a:solidFill>
                <a:latin typeface="Arial Rounded MT Bold" panose="020F0704030504030204" pitchFamily="34" charset="0"/>
                <a:cs typeface="Calibri"/>
                <a:hlinkClick r:id="rId9"/>
              </a:rPr>
              <a:t>Abra</a:t>
            </a:r>
            <a:endParaRPr lang="en-US" sz="2000" spc="-15" dirty="0" smtClean="0">
              <a:solidFill>
                <a:schemeClr val="tx1"/>
              </a:solidFill>
              <a:latin typeface="Arial Rounded MT Bold" panose="020F0704030504030204" pitchFamily="34" charset="0"/>
              <a:cs typeface="Calibri"/>
            </a:endParaRPr>
          </a:p>
          <a:p>
            <a:pPr algn="just">
              <a:lnSpc>
                <a:spcPct val="200000"/>
              </a:lnSpc>
              <a:spcBef>
                <a:spcPts val="0"/>
              </a:spcBef>
              <a:defRPr/>
            </a:pPr>
            <a:endParaRPr lang="en-US" sz="2000" b="1" spc="-15" dirty="0" smtClean="0">
              <a:solidFill>
                <a:srgbClr val="F79646"/>
              </a:solidFill>
              <a:cs typeface="Calibri"/>
            </a:endParaRPr>
          </a:p>
          <a:p>
            <a:pPr algn="just">
              <a:lnSpc>
                <a:spcPct val="200000"/>
              </a:lnSpc>
              <a:spcBef>
                <a:spcPts val="0"/>
              </a:spcBef>
              <a:defRPr/>
            </a:pPr>
            <a:r>
              <a:rPr lang="en-US" sz="2000" spc="-15" dirty="0" smtClean="0">
                <a:solidFill>
                  <a:schemeClr val="accent6">
                    <a:lumMod val="75000"/>
                  </a:schemeClr>
                </a:solidFill>
                <a:latin typeface="Arial Rounded MT Bold" panose="020F0704030504030204" pitchFamily="34" charset="0"/>
                <a:cs typeface="Calibri"/>
              </a:rPr>
              <a:t>Online </a:t>
            </a:r>
            <a:r>
              <a:rPr lang="en-US" sz="2000" spc="-15" dirty="0">
                <a:solidFill>
                  <a:schemeClr val="accent6">
                    <a:lumMod val="75000"/>
                  </a:schemeClr>
                </a:solidFill>
                <a:latin typeface="Arial Rounded MT Bold" panose="020F0704030504030204" pitchFamily="34" charset="0"/>
                <a:cs typeface="Calibri"/>
              </a:rPr>
              <a:t>Voting </a:t>
            </a:r>
            <a:r>
              <a:rPr lang="en-US" sz="2000" spc="-15" dirty="0">
                <a:solidFill>
                  <a:schemeClr val="tx1"/>
                </a:solidFill>
                <a:latin typeface="Arial Rounded MT Bold" panose="020F0704030504030204" pitchFamily="34" charset="0"/>
                <a:cs typeface="Calibri"/>
              </a:rPr>
              <a:t>- Another interesting application of </a:t>
            </a:r>
            <a:r>
              <a:rPr lang="en-US" sz="2000" spc="-15" dirty="0" smtClean="0">
                <a:solidFill>
                  <a:schemeClr val="tx1"/>
                </a:solidFill>
                <a:latin typeface="Arial Rounded MT Bold" panose="020F0704030504030204" pitchFamily="34" charset="0"/>
                <a:cs typeface="Calibri"/>
              </a:rPr>
              <a:t>Blockchain </a:t>
            </a:r>
            <a:r>
              <a:rPr lang="en-US" sz="2000" spc="-15" dirty="0">
                <a:solidFill>
                  <a:schemeClr val="tx1"/>
                </a:solidFill>
                <a:latin typeface="Arial Rounded MT Bold" panose="020F0704030504030204" pitchFamily="34" charset="0"/>
                <a:cs typeface="Calibri"/>
              </a:rPr>
              <a:t>technology is voting. By casting votes as transactions, we can create a </a:t>
            </a:r>
            <a:r>
              <a:rPr lang="en-US" sz="2000" spc="-15" dirty="0" smtClean="0">
                <a:solidFill>
                  <a:schemeClr val="tx1"/>
                </a:solidFill>
                <a:latin typeface="Arial Rounded MT Bold" panose="020F0704030504030204" pitchFamily="34" charset="0"/>
                <a:cs typeface="Calibri"/>
              </a:rPr>
              <a:t>Blockchain </a:t>
            </a:r>
            <a:r>
              <a:rPr lang="en-US" sz="2000" spc="-15" dirty="0">
                <a:solidFill>
                  <a:schemeClr val="tx1"/>
                </a:solidFill>
                <a:latin typeface="Arial Rounded MT Bold" panose="020F0704030504030204" pitchFamily="34" charset="0"/>
                <a:cs typeface="Calibri"/>
              </a:rPr>
              <a:t>which keeps track of the tallies of the votes. This way, everyone can agree on the final count because they can count the votes themselves, and because of the </a:t>
            </a:r>
            <a:r>
              <a:rPr lang="en-US" sz="2000" spc="-15" dirty="0" smtClean="0">
                <a:solidFill>
                  <a:schemeClr val="tx1"/>
                </a:solidFill>
                <a:latin typeface="Arial Rounded MT Bold" panose="020F0704030504030204" pitchFamily="34" charset="0"/>
                <a:cs typeface="Calibri"/>
              </a:rPr>
              <a:t>Blockchain </a:t>
            </a:r>
            <a:r>
              <a:rPr lang="en-US" sz="2000" spc="-15" dirty="0">
                <a:solidFill>
                  <a:schemeClr val="tx1"/>
                </a:solidFill>
                <a:latin typeface="Arial Rounded MT Bold" panose="020F0704030504030204" pitchFamily="34" charset="0"/>
                <a:cs typeface="Calibri"/>
              </a:rPr>
              <a:t>audit trail, they can verify that no votes were changed or removed, and no illegitimate votes were added.</a:t>
            </a:r>
          </a:p>
          <a:p>
            <a:pPr algn="just">
              <a:lnSpc>
                <a:spcPct val="150000"/>
              </a:lnSpc>
              <a:spcBef>
                <a:spcPts val="0"/>
              </a:spcBef>
              <a:defRPr/>
            </a:pPr>
            <a:endParaRPr lang="en-US" sz="2000" spc="-15" dirty="0" smtClean="0">
              <a:solidFill>
                <a:schemeClr val="tx1"/>
              </a:solidFill>
              <a:latin typeface="Arial Rounded MT Bold" panose="020F0704030504030204" pitchFamily="34" charset="0"/>
              <a:cs typeface="Calibri"/>
            </a:endParaRPr>
          </a:p>
          <a:p>
            <a:pPr algn="just">
              <a:lnSpc>
                <a:spcPct val="150000"/>
              </a:lnSpc>
              <a:spcBef>
                <a:spcPts val="0"/>
              </a:spcBef>
              <a:defRPr/>
            </a:pPr>
            <a:endParaRPr lang="en-US" sz="2000" spc="-15" dirty="0">
              <a:solidFill>
                <a:schemeClr val="tx1"/>
              </a:solidFill>
              <a:latin typeface="Arial Rounded MT Bold" panose="020F0704030504030204" pitchFamily="34" charset="0"/>
              <a:cs typeface="Calibri"/>
            </a:endParaRPr>
          </a:p>
          <a:p>
            <a:pPr algn="just">
              <a:lnSpc>
                <a:spcPct val="150000"/>
              </a:lnSpc>
              <a:spcBef>
                <a:spcPts val="0"/>
              </a:spcBef>
              <a:defRPr/>
            </a:pPr>
            <a:endParaRPr lang="en-US" sz="2000" spc="-15" dirty="0">
              <a:solidFill>
                <a:schemeClr val="tx1"/>
              </a:solidFill>
              <a:latin typeface="Arial Rounded MT Bold" panose="020F0704030504030204" pitchFamily="34" charset="0"/>
              <a:cs typeface="Calibri"/>
            </a:endParaRPr>
          </a:p>
        </p:txBody>
      </p:sp>
      <p:sp>
        <p:nvSpPr>
          <p:cNvPr id="14"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IN" sz="5600" spc="-5" dirty="0">
                <a:solidFill>
                  <a:schemeClr val="tx2"/>
                </a:solidFill>
              </a:rPr>
              <a:t>Blockchain </a:t>
            </a:r>
            <a:r>
              <a:rPr lang="en-IN" sz="5600" spc="-5" dirty="0" smtClean="0">
                <a:solidFill>
                  <a:schemeClr val="tx2"/>
                </a:solidFill>
              </a:rPr>
              <a:t>Applications..</a:t>
            </a:r>
            <a:endParaRPr sz="5600" spc="-5" dirty="0">
              <a:solidFill>
                <a:schemeClr val="tx2"/>
              </a:solidFill>
            </a:endParaRPr>
          </a:p>
        </p:txBody>
      </p:sp>
    </p:spTree>
    <p:extLst>
      <p:ext uri="{BB962C8B-B14F-4D97-AF65-F5344CB8AC3E}">
        <p14:creationId xmlns:p14="http://schemas.microsoft.com/office/powerpoint/2010/main" val="21366588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latin typeface="Calibri"/>
                <a:ea typeface="+mj-ea"/>
                <a:cs typeface="Calibri"/>
              </a:rPr>
              <a:t>Coin Market</a:t>
            </a:r>
            <a:endParaRPr sz="7200" b="1" spc="-5" dirty="0">
              <a:latin typeface="Calibri"/>
              <a:ea typeface="+mj-ea"/>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68588268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24200" y="1943100"/>
            <a:ext cx="11582400" cy="7423644"/>
          </a:xfrm>
          <a:prstGeom prst="rect">
            <a:avLst/>
          </a:prstGeom>
          <a:ln w="9525">
            <a:solidFill>
              <a:schemeClr val="accent6"/>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4" name="object 6"/>
          <p:cNvSpPr txBox="1">
            <a:spLocks noGrp="1"/>
          </p:cNvSpPr>
          <p:nvPr>
            <p:ph type="title"/>
          </p:nvPr>
        </p:nvSpPr>
        <p:spPr>
          <a:xfrm>
            <a:off x="933446" y="736393"/>
            <a:ext cx="16412660" cy="861774"/>
          </a:xfrm>
          <a:prstGeom prst="rect">
            <a:avLst/>
          </a:prstGeom>
        </p:spPr>
        <p:txBody>
          <a:bodyPr vert="horz" wrap="square" lIns="0" tIns="0" rIns="0" bIns="0" rtlCol="0">
            <a:spAutoFit/>
          </a:bodyPr>
          <a:lstStyle/>
          <a:p>
            <a:pPr marL="12700">
              <a:lnSpc>
                <a:spcPct val="100000"/>
              </a:lnSpc>
            </a:pPr>
            <a:r>
              <a:rPr lang="en-IN" sz="5600" spc="-5" dirty="0" smtClean="0">
                <a:solidFill>
                  <a:schemeClr val="tx2"/>
                </a:solidFill>
              </a:rPr>
              <a:t>Coinmarketcap.com</a:t>
            </a:r>
            <a:endParaRPr sz="5600" spc="-5" dirty="0">
              <a:solidFill>
                <a:schemeClr val="tx2"/>
              </a:solidFill>
            </a:endParaRPr>
          </a:p>
        </p:txBody>
      </p:sp>
    </p:spTree>
    <p:extLst>
      <p:ext uri="{BB962C8B-B14F-4D97-AF65-F5344CB8AC3E}">
        <p14:creationId xmlns:p14="http://schemas.microsoft.com/office/powerpoint/2010/main" val="82610551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3" name="object 3"/>
          <p:cNvSpPr/>
          <p:nvPr/>
        </p:nvSpPr>
        <p:spPr>
          <a:xfrm>
            <a:off x="1059180" y="9453365"/>
            <a:ext cx="2276094" cy="8313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5" name="object 5"/>
          <p:cNvSpPr/>
          <p:nvPr/>
        </p:nvSpPr>
        <p:spPr>
          <a:xfrm>
            <a:off x="1426463" y="9675876"/>
            <a:ext cx="1543812" cy="3901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7" name="object 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9" name="object 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1" name="object 11"/>
          <p:cNvSpPr/>
          <p:nvPr/>
        </p:nvSpPr>
        <p:spPr>
          <a:xfrm>
            <a:off x="291084" y="252984"/>
            <a:ext cx="17704308" cy="93588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9113520" cy="886140"/>
          </a:xfrm>
          <a:prstGeom prst="rect">
            <a:avLst/>
          </a:prstGeom>
        </p:spPr>
        <p:txBody>
          <a:bodyPr vert="horz" wrap="square" lIns="0" tIns="24130" rIns="0" bIns="0" rtlCol="0">
            <a:spAutoFit/>
          </a:bodyPr>
          <a:lstStyle/>
          <a:p>
            <a:pPr marL="12700">
              <a:spcBef>
                <a:spcPts val="190"/>
              </a:spcBef>
            </a:pPr>
            <a:r>
              <a:rPr lang="en-US" sz="5600" dirty="0">
                <a:solidFill>
                  <a:srgbClr val="095A81"/>
                </a:solidFill>
              </a:rPr>
              <a:t>What is Cryptocurrency?</a:t>
            </a:r>
            <a:endParaRPr sz="5600" dirty="0">
              <a:solidFill>
                <a:srgbClr val="095A81"/>
              </a:solidFill>
            </a:endParaRPr>
          </a:p>
        </p:txBody>
      </p:sp>
      <p:sp>
        <p:nvSpPr>
          <p:cNvPr id="8" name="object 8"/>
          <p:cNvSpPr txBox="1"/>
          <p:nvPr/>
        </p:nvSpPr>
        <p:spPr>
          <a:xfrm>
            <a:off x="5829808" y="9160053"/>
            <a:ext cx="1104900" cy="271869"/>
          </a:xfrm>
          <a:prstGeom prst="rect">
            <a:avLst/>
          </a:prstGeom>
        </p:spPr>
        <p:txBody>
          <a:bodyPr vert="horz" wrap="square" lIns="0" tIns="25400" rIns="0" bIns="0" rtlCol="0">
            <a:spAutoFit/>
          </a:bodyPr>
          <a:lstStyle/>
          <a:p>
            <a:pPr marL="25400">
              <a:spcBef>
                <a:spcPts val="200"/>
              </a:spcBef>
            </a:pPr>
            <a:r>
              <a:rPr sz="1600" b="1" spc="-10" dirty="0">
                <a:solidFill>
                  <a:srgbClr val="FFFFFF"/>
                </a:solidFill>
                <a:cs typeface="Calibri"/>
              </a:rPr>
              <a:t>GOLD</a:t>
            </a:r>
            <a:r>
              <a:rPr sz="1600" b="1" spc="-110" dirty="0">
                <a:solidFill>
                  <a:srgbClr val="FFFFFF"/>
                </a:solidFill>
                <a:cs typeface="Calibri"/>
              </a:rPr>
              <a:t> </a:t>
            </a:r>
            <a:r>
              <a:rPr sz="1600" b="1" spc="-10" dirty="0">
                <a:solidFill>
                  <a:srgbClr val="FFFFFF"/>
                </a:solidFill>
                <a:cs typeface="Calibri"/>
              </a:rPr>
              <a:t>COINS</a:t>
            </a:r>
            <a:endParaRPr sz="1600">
              <a:solidFill>
                <a:prstClr val="black"/>
              </a:solidFill>
              <a:cs typeface="Calibri"/>
            </a:endParaRPr>
          </a:p>
        </p:txBody>
      </p:sp>
      <p:sp>
        <p:nvSpPr>
          <p:cNvPr id="11" name="object 7"/>
          <p:cNvSpPr txBox="1"/>
          <p:nvPr/>
        </p:nvSpPr>
        <p:spPr>
          <a:xfrm>
            <a:off x="937669" y="1971460"/>
            <a:ext cx="16412660" cy="7386638"/>
          </a:xfrm>
          <a:prstGeom prst="rect">
            <a:avLst/>
          </a:prstGeom>
        </p:spPr>
        <p:txBody>
          <a:bodyPr vert="horz" wrap="square" lIns="0" tIns="0" rIns="0" bIns="0" rtlCol="0">
            <a:spAutoFit/>
          </a:bodyPr>
          <a:lstStyle/>
          <a:p>
            <a:pPr marL="584200" indent="-571500" algn="just">
              <a:lnSpc>
                <a:spcPct val="200000"/>
              </a:lnSpc>
              <a:buClr>
                <a:srgbClr val="095A81"/>
              </a:buClr>
              <a:buFont typeface="Wingdings" panose="05000000000000000000" pitchFamily="2" charset="2"/>
              <a:buChar char="§"/>
              <a:tabLst>
                <a:tab pos="584835" algn="l"/>
              </a:tabLst>
              <a:defRPr/>
            </a:pPr>
            <a:r>
              <a:rPr lang="en-US" sz="2000" dirty="0" smtClean="0">
                <a:latin typeface="Arial Rounded MT Bold" panose="020F0704030504030204" pitchFamily="34" charset="0"/>
              </a:rPr>
              <a:t>A </a:t>
            </a:r>
            <a:r>
              <a:rPr lang="en-US" sz="2000" dirty="0">
                <a:solidFill>
                  <a:srgbClr val="0070C0"/>
                </a:solidFill>
                <a:latin typeface="Arial Rounded MT Bold" panose="020F0704030504030204" pitchFamily="34" charset="0"/>
              </a:rPr>
              <a:t>C</a:t>
            </a:r>
            <a:r>
              <a:rPr lang="en-US" sz="2000" dirty="0" smtClean="0">
                <a:solidFill>
                  <a:srgbClr val="0070C0"/>
                </a:solidFill>
                <a:latin typeface="Arial Rounded MT Bold" panose="020F0704030504030204" pitchFamily="34" charset="0"/>
              </a:rPr>
              <a:t>ryptocurrency</a:t>
            </a:r>
            <a:r>
              <a:rPr lang="en-US" sz="2000" dirty="0" smtClean="0">
                <a:latin typeface="Arial Rounded MT Bold" panose="020F0704030504030204" pitchFamily="34" charset="0"/>
              </a:rPr>
              <a:t> </a:t>
            </a:r>
            <a:r>
              <a:rPr lang="en-US" sz="2000" dirty="0">
                <a:latin typeface="Arial Rounded MT Bold" panose="020F0704030504030204" pitchFamily="34" charset="0"/>
              </a:rPr>
              <a:t>is a digital or virtual currency designed to work as a medium of exchange. It uses cryptography to secure and verify transactions as well as to control the creation of new units of a particular cryptocurrency. Essentially, cryptocurrencies are limited entries in a database that no one can change unless specific conditions are fulfilled</a:t>
            </a:r>
            <a:r>
              <a:rPr lang="en-US" sz="2000" dirty="0" smtClean="0">
                <a:latin typeface="Arial Rounded MT Bold" panose="020F0704030504030204" pitchFamily="34" charset="0"/>
              </a:rPr>
              <a:t>.</a:t>
            </a:r>
          </a:p>
          <a:p>
            <a:pPr marL="584200" indent="-571500" algn="just">
              <a:lnSpc>
                <a:spcPct val="200000"/>
              </a:lnSpc>
              <a:buClr>
                <a:srgbClr val="095A81"/>
              </a:buClr>
              <a:buFont typeface="Wingdings" panose="05000000000000000000" pitchFamily="2" charset="2"/>
              <a:buChar char="§"/>
              <a:tabLst>
                <a:tab pos="584835" algn="l"/>
              </a:tabLst>
              <a:defRPr/>
            </a:pPr>
            <a:endParaRPr lang="en-US" sz="2000" dirty="0" smtClean="0">
              <a:solidFill>
                <a:srgbClr val="0070C0"/>
              </a:solidFill>
              <a:latin typeface="Arial Rounded MT Bold" panose="020F0704030504030204" pitchFamily="34" charset="0"/>
            </a:endParaRPr>
          </a:p>
          <a:p>
            <a:pPr marL="584200" indent="-571500" algn="just">
              <a:lnSpc>
                <a:spcPct val="200000"/>
              </a:lnSpc>
              <a:buClr>
                <a:srgbClr val="095A81"/>
              </a:buClr>
              <a:buFont typeface="Wingdings" panose="05000000000000000000" pitchFamily="2" charset="2"/>
              <a:buChar char="§"/>
              <a:tabLst>
                <a:tab pos="584835" algn="l"/>
              </a:tabLst>
              <a:defRPr/>
            </a:pPr>
            <a:r>
              <a:rPr lang="en-US" sz="2000" dirty="0" smtClean="0">
                <a:solidFill>
                  <a:srgbClr val="0070C0"/>
                </a:solidFill>
                <a:latin typeface="Arial Rounded MT Bold" panose="020F0704030504030204" pitchFamily="34" charset="0"/>
              </a:rPr>
              <a:t>Missing </a:t>
            </a:r>
            <a:r>
              <a:rPr lang="en-US" sz="2000" dirty="0">
                <a:solidFill>
                  <a:srgbClr val="0070C0"/>
                </a:solidFill>
                <a:latin typeface="Arial Rounded MT Bold" panose="020F0704030504030204" pitchFamily="34" charset="0"/>
              </a:rPr>
              <a:t>Money: </a:t>
            </a:r>
            <a:r>
              <a:rPr lang="en-US" sz="2000" dirty="0">
                <a:solidFill>
                  <a:srgbClr val="FF0000"/>
                </a:solidFill>
                <a:latin typeface="Arial Rounded MT Bold" panose="020F0704030504030204" pitchFamily="34" charset="0"/>
              </a:rPr>
              <a:t>What would you do if someday all your money is stolen? Or the government rapidly starts printing currency notes inflating the economy and devaluating your currency? </a:t>
            </a:r>
            <a:r>
              <a:rPr lang="en-US" sz="2000" dirty="0">
                <a:latin typeface="Arial Rounded MT Bold" panose="020F0704030504030204" pitchFamily="34" charset="0"/>
              </a:rPr>
              <a:t>Ordinary people have no control over the monetary economy nor can take decisions such as monetary policies. All of these directly affect our money, whether it is in Rupee, Dollar, Yen or Euro. Banks and governments control institutions which have a monopoly over their circulation and often charge huge transaction fees.</a:t>
            </a:r>
          </a:p>
          <a:p>
            <a:pPr marL="584200" indent="-571500" algn="just">
              <a:lnSpc>
                <a:spcPct val="200000"/>
              </a:lnSpc>
              <a:buClr>
                <a:srgbClr val="095A81"/>
              </a:buClr>
              <a:buFont typeface="Wingdings" panose="05000000000000000000" pitchFamily="2" charset="2"/>
              <a:buChar char="§"/>
              <a:tabLst>
                <a:tab pos="584835" algn="l"/>
              </a:tabLst>
              <a:defRPr/>
            </a:pPr>
            <a:r>
              <a:rPr lang="en-US" sz="2000" u="sng" dirty="0" smtClean="0">
                <a:solidFill>
                  <a:srgbClr val="0070C0"/>
                </a:solidFill>
                <a:latin typeface="Arial Rounded MT Bold" panose="020F0704030504030204" pitchFamily="34" charset="0"/>
              </a:rPr>
              <a:t>Cryptocurrencies were invented to overcome these </a:t>
            </a:r>
            <a:r>
              <a:rPr lang="en-US" sz="2000" u="sng" dirty="0">
                <a:solidFill>
                  <a:srgbClr val="0070C0"/>
                </a:solidFill>
                <a:latin typeface="Arial Rounded MT Bold" panose="020F0704030504030204" pitchFamily="34" charset="0"/>
              </a:rPr>
              <a:t>issues: </a:t>
            </a:r>
            <a:r>
              <a:rPr lang="en-US" sz="2000" dirty="0">
                <a:latin typeface="Arial Rounded MT Bold" panose="020F0704030504030204" pitchFamily="34" charset="0"/>
              </a:rPr>
              <a:t>Bitcoin was the first cryptocurrency that was created. A cryptocurrency is a parallel economy to the existing currencies. There are fixed rules as to how much amount of the cryptocurrency is in circulation and how new money should be created. Algorithms help to maintain the security of these systems and it is close to impossible to steal currency from these systems. </a:t>
            </a:r>
            <a:endParaRPr lang="en-US" sz="2800" spc="-20" dirty="0">
              <a:solidFill>
                <a:srgbClr val="5F5F5F"/>
              </a:solidFill>
              <a:cs typeface="Calibri"/>
            </a:endParaRPr>
          </a:p>
        </p:txBody>
      </p:sp>
    </p:spTree>
    <p:extLst>
      <p:ext uri="{BB962C8B-B14F-4D97-AF65-F5344CB8AC3E}">
        <p14:creationId xmlns:p14="http://schemas.microsoft.com/office/powerpoint/2010/main" val="200983309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75D11EE-E67A-4BE2-ABB4-045B4FC0A56A}"/>
              </a:ext>
            </a:extLst>
          </p:cNvPr>
          <p:cNvPicPr>
            <a:picLocks noChangeAspect="1"/>
          </p:cNvPicPr>
          <p:nvPr/>
        </p:nvPicPr>
        <p:blipFill>
          <a:blip r:embed="rId3"/>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637466"/>
            <a:ext cx="16412660" cy="861774"/>
          </a:xfrm>
          <a:prstGeom prst="rect">
            <a:avLst/>
          </a:prstGeom>
        </p:spPr>
        <p:txBody>
          <a:bodyPr vert="horz" wrap="square" lIns="0" tIns="0" rIns="0" bIns="0" rtlCol="0">
            <a:spAutoFit/>
          </a:bodyPr>
          <a:lstStyle/>
          <a:p>
            <a:pPr marL="12700"/>
            <a:r>
              <a:rPr lang="en-US" sz="5600" dirty="0">
                <a:solidFill>
                  <a:srgbClr val="095A81"/>
                </a:solidFill>
              </a:rPr>
              <a:t>How Cryptocurrency works?</a:t>
            </a:r>
            <a:endParaRPr sz="5600" dirty="0">
              <a:solidFill>
                <a:srgbClr val="095A81"/>
              </a:solidFill>
            </a:endParaRPr>
          </a:p>
        </p:txBody>
      </p:sp>
      <p:sp>
        <p:nvSpPr>
          <p:cNvPr id="14" name="object 7"/>
          <p:cNvSpPr txBox="1"/>
          <p:nvPr/>
        </p:nvSpPr>
        <p:spPr>
          <a:xfrm>
            <a:off x="937669" y="1971460"/>
            <a:ext cx="16412660" cy="6155531"/>
          </a:xfrm>
          <a:prstGeom prst="rect">
            <a:avLst/>
          </a:prstGeom>
        </p:spPr>
        <p:txBody>
          <a:bodyPr vert="horz" wrap="square" lIns="0" tIns="0" rIns="0" bIns="0" rtlCol="0">
            <a:spAutoFit/>
          </a:bodyPr>
          <a:lstStyle/>
          <a:p>
            <a:pPr marL="342900" indent="-342900" algn="just">
              <a:lnSpc>
                <a:spcPct val="200000"/>
              </a:lnSpc>
              <a:buFont typeface="Courier New" panose="02070309020205020404" pitchFamily="49" charset="0"/>
              <a:buChar char="o"/>
            </a:pPr>
            <a:r>
              <a:rPr lang="en-US" sz="2000" dirty="0" smtClean="0">
                <a:latin typeface="Arial Rounded MT Bold" panose="020F0704030504030204" pitchFamily="34" charset="0"/>
              </a:rPr>
              <a:t>A </a:t>
            </a:r>
            <a:r>
              <a:rPr lang="en-US" sz="2000" dirty="0">
                <a:latin typeface="Arial Rounded MT Bold" panose="020F0704030504030204" pitchFamily="34" charset="0"/>
              </a:rPr>
              <a:t>cryptocurrency like Bitcoin consists of a network of peers. Every peer has a record of the complete history of all transactions and thus of the balance of every account</a:t>
            </a:r>
            <a:r>
              <a:rPr lang="en-US" sz="2000" dirty="0" smtClean="0">
                <a:latin typeface="Arial Rounded MT Bold" panose="020F0704030504030204" pitchFamily="34" charset="0"/>
              </a:rPr>
              <a:t>.</a:t>
            </a:r>
          </a:p>
          <a:p>
            <a:pPr marL="342900" indent="-342900" algn="just">
              <a:lnSpc>
                <a:spcPct val="200000"/>
              </a:lnSpc>
              <a:buFont typeface="Courier New" panose="02070309020205020404" pitchFamily="49" charset="0"/>
              <a:buChar char="o"/>
            </a:pPr>
            <a:endParaRPr lang="en-IN" sz="2000" dirty="0">
              <a:latin typeface="Arial Rounded MT Bold" panose="020F0704030504030204" pitchFamily="34" charset="0"/>
            </a:endParaRPr>
          </a:p>
          <a:p>
            <a:pPr marL="342900" indent="-342900" algn="just">
              <a:lnSpc>
                <a:spcPct val="200000"/>
              </a:lnSpc>
              <a:buFont typeface="Courier New" panose="02070309020205020404" pitchFamily="49" charset="0"/>
              <a:buChar char="o"/>
            </a:pPr>
            <a:r>
              <a:rPr lang="en-US" sz="2000" dirty="0">
                <a:latin typeface="Arial Rounded MT Bold" panose="020F0704030504030204" pitchFamily="34" charset="0"/>
              </a:rPr>
              <a:t> </a:t>
            </a:r>
            <a:r>
              <a:rPr lang="en-US" sz="2000" dirty="0" smtClean="0">
                <a:latin typeface="Arial Rounded MT Bold" panose="020F0704030504030204" pitchFamily="34" charset="0"/>
              </a:rPr>
              <a:t>A </a:t>
            </a:r>
            <a:r>
              <a:rPr lang="en-US" sz="2000" dirty="0">
                <a:latin typeface="Arial Rounded MT Bold" panose="020F0704030504030204" pitchFamily="34" charset="0"/>
              </a:rPr>
              <a:t>transaction is a file that says, “</a:t>
            </a:r>
            <a:r>
              <a:rPr lang="en-US" sz="2000" dirty="0">
                <a:solidFill>
                  <a:schemeClr val="accent6">
                    <a:lumMod val="75000"/>
                  </a:schemeClr>
                </a:solidFill>
                <a:latin typeface="Arial Rounded MT Bold" panose="020F0704030504030204" pitchFamily="34" charset="0"/>
              </a:rPr>
              <a:t>Bob gives X Bitcoin to Alice </a:t>
            </a:r>
            <a:r>
              <a:rPr lang="en-US" sz="2000" dirty="0">
                <a:latin typeface="Arial Rounded MT Bold" panose="020F0704030504030204" pitchFamily="34" charset="0"/>
              </a:rPr>
              <a:t>“and is signed by Bob ‘s private key. It’s basic public key cryptography, nothing special at all. After signed, a transaction is broadcasted in the network, sent from one peer to every other peer. This is basic p2p-technology. Nothing special at all, again</a:t>
            </a:r>
            <a:r>
              <a:rPr lang="en-US" sz="2000" dirty="0" smtClean="0">
                <a:latin typeface="Arial Rounded MT Bold" panose="020F0704030504030204" pitchFamily="34" charset="0"/>
              </a:rPr>
              <a:t>.</a:t>
            </a:r>
          </a:p>
          <a:p>
            <a:pPr marL="342900" indent="-342900" algn="just">
              <a:lnSpc>
                <a:spcPct val="200000"/>
              </a:lnSpc>
              <a:buFont typeface="Courier New" panose="02070309020205020404" pitchFamily="49" charset="0"/>
              <a:buChar char="o"/>
            </a:pPr>
            <a:endParaRPr lang="en-IN" sz="2000" dirty="0">
              <a:latin typeface="Arial Rounded MT Bold" panose="020F0704030504030204" pitchFamily="34" charset="0"/>
            </a:endParaRPr>
          </a:p>
          <a:p>
            <a:pPr marL="342900" indent="-342900" algn="just">
              <a:lnSpc>
                <a:spcPct val="200000"/>
              </a:lnSpc>
              <a:buFont typeface="Courier New" panose="02070309020205020404" pitchFamily="49" charset="0"/>
              <a:buChar char="o"/>
            </a:pPr>
            <a:r>
              <a:rPr lang="en-US" sz="2000" dirty="0">
                <a:latin typeface="Arial Rounded MT Bold" panose="020F0704030504030204" pitchFamily="34" charset="0"/>
              </a:rPr>
              <a:t> </a:t>
            </a:r>
            <a:r>
              <a:rPr lang="en-US" sz="2000" dirty="0" smtClean="0">
                <a:latin typeface="Arial Rounded MT Bold" panose="020F0704030504030204" pitchFamily="34" charset="0"/>
              </a:rPr>
              <a:t>The </a:t>
            </a:r>
            <a:r>
              <a:rPr lang="en-US" sz="2000" dirty="0">
                <a:latin typeface="Arial Rounded MT Bold" panose="020F0704030504030204" pitchFamily="34" charset="0"/>
              </a:rPr>
              <a:t>transaction is known almost immediately by the whole network. But only after a specific amount of time it gets confirmed</a:t>
            </a:r>
            <a:r>
              <a:rPr lang="en-US" sz="2000" dirty="0" smtClean="0">
                <a:latin typeface="Arial Rounded MT Bold" panose="020F0704030504030204" pitchFamily="34" charset="0"/>
              </a:rPr>
              <a:t>.</a:t>
            </a:r>
          </a:p>
          <a:p>
            <a:pPr marL="342900" indent="-342900" algn="just">
              <a:lnSpc>
                <a:spcPct val="200000"/>
              </a:lnSpc>
              <a:buFont typeface="Courier New" panose="02070309020205020404" pitchFamily="49" charset="0"/>
              <a:buChar char="o"/>
            </a:pPr>
            <a:endParaRPr lang="en-IN" sz="2000" dirty="0">
              <a:latin typeface="Arial Rounded MT Bold" panose="020F0704030504030204" pitchFamily="34" charset="0"/>
            </a:endParaRPr>
          </a:p>
          <a:p>
            <a:pPr marL="342900" indent="-342900" algn="just">
              <a:lnSpc>
                <a:spcPct val="200000"/>
              </a:lnSpc>
              <a:buFont typeface="Courier New" panose="02070309020205020404" pitchFamily="49" charset="0"/>
              <a:buChar char="o"/>
            </a:pPr>
            <a:r>
              <a:rPr lang="en-US" sz="2000" dirty="0">
                <a:latin typeface="Arial Rounded MT Bold" panose="020F0704030504030204" pitchFamily="34" charset="0"/>
              </a:rPr>
              <a:t> </a:t>
            </a:r>
            <a:r>
              <a:rPr lang="en-US" sz="2000" dirty="0" smtClean="0">
                <a:latin typeface="Arial Rounded MT Bold" panose="020F0704030504030204" pitchFamily="34" charset="0"/>
              </a:rPr>
              <a:t>Confirmation </a:t>
            </a:r>
            <a:r>
              <a:rPr lang="en-US" sz="2000" dirty="0">
                <a:latin typeface="Arial Rounded MT Bold" panose="020F0704030504030204" pitchFamily="34" charset="0"/>
              </a:rPr>
              <a:t>is a critical concept in cryptocurrencies. You could say that cryptocurrencies are all about confirmation</a:t>
            </a:r>
            <a:r>
              <a:rPr lang="en-US" sz="2000" dirty="0" smtClean="0">
                <a:latin typeface="Arial Rounded MT Bold" panose="020F0704030504030204" pitchFamily="34" charset="0"/>
              </a:rPr>
              <a:t>.</a:t>
            </a:r>
          </a:p>
        </p:txBody>
      </p:sp>
    </p:spTree>
    <p:extLst>
      <p:ext uri="{BB962C8B-B14F-4D97-AF65-F5344CB8AC3E}">
        <p14:creationId xmlns:p14="http://schemas.microsoft.com/office/powerpoint/2010/main" val="1150614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4210" y="651191"/>
            <a:ext cx="16412660" cy="861774"/>
          </a:xfrm>
          <a:prstGeom prst="rect">
            <a:avLst/>
          </a:prstGeom>
        </p:spPr>
        <p:txBody>
          <a:bodyPr vert="horz" wrap="square" lIns="0" tIns="0" rIns="0" bIns="0" rtlCol="0">
            <a:spAutoFit/>
          </a:bodyPr>
          <a:lstStyle/>
          <a:p>
            <a:pPr marL="12700"/>
            <a:r>
              <a:rPr lang="en-US" sz="5600" dirty="0">
                <a:solidFill>
                  <a:srgbClr val="095A81"/>
                </a:solidFill>
              </a:rPr>
              <a:t>How Cryptocurrency works?</a:t>
            </a:r>
            <a:endParaRPr sz="5600" dirty="0">
              <a:solidFill>
                <a:srgbClr val="095A81"/>
              </a:solidFill>
            </a:endParaRPr>
          </a:p>
        </p:txBody>
      </p:sp>
      <p:sp>
        <p:nvSpPr>
          <p:cNvPr id="14" name="object 7"/>
          <p:cNvSpPr txBox="1"/>
          <p:nvPr/>
        </p:nvSpPr>
        <p:spPr>
          <a:xfrm>
            <a:off x="937669" y="1971460"/>
            <a:ext cx="16412660" cy="3693319"/>
          </a:xfrm>
          <a:prstGeom prst="rect">
            <a:avLst/>
          </a:prstGeom>
        </p:spPr>
        <p:txBody>
          <a:bodyPr vert="horz" wrap="square" lIns="0" tIns="0" rIns="0" bIns="0" rtlCol="0">
            <a:spAutoFit/>
          </a:bodyPr>
          <a:lstStyle/>
          <a:p>
            <a:pPr marL="342900" indent="-342900" algn="just">
              <a:lnSpc>
                <a:spcPct val="200000"/>
              </a:lnSpc>
              <a:buFont typeface="Courier New" panose="02070309020205020404" pitchFamily="49" charset="0"/>
              <a:buChar char="o"/>
            </a:pPr>
            <a:r>
              <a:rPr lang="en-US" sz="2000" dirty="0" smtClean="0">
                <a:latin typeface="Arial Rounded MT Bold" panose="020F0704030504030204" pitchFamily="34" charset="0"/>
              </a:rPr>
              <a:t>As </a:t>
            </a:r>
            <a:r>
              <a:rPr lang="en-US" sz="2000" dirty="0">
                <a:latin typeface="Arial Rounded MT Bold" panose="020F0704030504030204" pitchFamily="34" charset="0"/>
              </a:rPr>
              <a:t>long as a transaction is unconfirmed, it is pending and can be forged. When a transaction is confirmed, it is set in stone. It is no longer forgeable, it can ‘t be reversed, it is part of an immutable record of historical transactions: of the so-called </a:t>
            </a:r>
            <a:r>
              <a:rPr lang="en-US" sz="2000" dirty="0" smtClean="0">
                <a:latin typeface="Arial Rounded MT Bold" panose="020F0704030504030204" pitchFamily="34" charset="0"/>
              </a:rPr>
              <a:t>Blockchain.</a:t>
            </a:r>
            <a:endParaRPr lang="en-IN" sz="2000" dirty="0">
              <a:latin typeface="Arial Rounded MT Bold" panose="020F0704030504030204" pitchFamily="34" charset="0"/>
            </a:endParaRPr>
          </a:p>
          <a:p>
            <a:pPr algn="just">
              <a:lnSpc>
                <a:spcPct val="200000"/>
              </a:lnSpc>
            </a:pPr>
            <a:r>
              <a:rPr lang="en-US" sz="2000" dirty="0">
                <a:latin typeface="Arial Rounded MT Bold" panose="020F0704030504030204" pitchFamily="34" charset="0"/>
              </a:rPr>
              <a:t> </a:t>
            </a:r>
            <a:endParaRPr lang="en-US" sz="2000" dirty="0" smtClean="0">
              <a:latin typeface="Arial Rounded MT Bold" panose="020F0704030504030204" pitchFamily="34" charset="0"/>
            </a:endParaRPr>
          </a:p>
          <a:p>
            <a:pPr marL="342900" indent="-342900" algn="just">
              <a:lnSpc>
                <a:spcPct val="200000"/>
              </a:lnSpc>
              <a:buFont typeface="Courier New" panose="02070309020205020404" pitchFamily="49" charset="0"/>
              <a:buChar char="o"/>
            </a:pPr>
            <a:r>
              <a:rPr lang="en-US" sz="2000" dirty="0" smtClean="0">
                <a:latin typeface="Arial Rounded MT Bold" panose="020F0704030504030204" pitchFamily="34" charset="0"/>
              </a:rPr>
              <a:t>Only </a:t>
            </a:r>
            <a:r>
              <a:rPr lang="en-US" sz="2000" dirty="0">
                <a:latin typeface="Arial Rounded MT Bold" panose="020F0704030504030204" pitchFamily="34" charset="0"/>
              </a:rPr>
              <a:t>miners can confirm transactions. This is their job in a cryptocurrency-network. They take transactions, stamp them as legit and spread them in the network. After a transaction is confirmed by a miner, every node has to add it to its database. It has become part of the </a:t>
            </a:r>
            <a:r>
              <a:rPr lang="en-US" sz="2000" dirty="0" smtClean="0">
                <a:latin typeface="Arial Rounded MT Bold" panose="020F0704030504030204" pitchFamily="34" charset="0"/>
              </a:rPr>
              <a:t>Blockchain.</a:t>
            </a:r>
            <a:endParaRPr lang="en-US" sz="2800" spc="-20" dirty="0">
              <a:solidFill>
                <a:srgbClr val="5F5F5F"/>
              </a:solidFill>
              <a:cs typeface="Calibri"/>
            </a:endParaRPr>
          </a:p>
        </p:txBody>
      </p:sp>
    </p:spTree>
    <p:extLst>
      <p:ext uri="{BB962C8B-B14F-4D97-AF65-F5344CB8AC3E}">
        <p14:creationId xmlns:p14="http://schemas.microsoft.com/office/powerpoint/2010/main" val="3466460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5" name="object 6"/>
          <p:cNvSpPr txBox="1">
            <a:spLocks noGrp="1"/>
          </p:cNvSpPr>
          <p:nvPr>
            <p:ph type="title"/>
          </p:nvPr>
        </p:nvSpPr>
        <p:spPr>
          <a:xfrm>
            <a:off x="938430" y="680021"/>
            <a:ext cx="16412660" cy="861774"/>
          </a:xfrm>
          <a:prstGeom prst="rect">
            <a:avLst/>
          </a:prstGeom>
        </p:spPr>
        <p:txBody>
          <a:bodyPr vert="horz" wrap="square" lIns="0" tIns="0" rIns="0" bIns="0" rtlCol="0">
            <a:spAutoFit/>
          </a:bodyPr>
          <a:lstStyle/>
          <a:p>
            <a:pPr marL="12700">
              <a:lnSpc>
                <a:spcPct val="100000"/>
              </a:lnSpc>
            </a:pPr>
            <a:r>
              <a:rPr lang="en-US" sz="5600" dirty="0">
                <a:solidFill>
                  <a:schemeClr val="tx2"/>
                </a:solidFill>
              </a:rPr>
              <a:t>How Cryptocurrency works?</a:t>
            </a:r>
            <a:endParaRPr sz="5600" spc="-10" dirty="0">
              <a:solidFill>
                <a:schemeClr val="tx2"/>
              </a:solidFill>
            </a:endParaRPr>
          </a:p>
        </p:txBody>
      </p:sp>
      <p:pic>
        <p:nvPicPr>
          <p:cNvPr id="3" name="Picture 2"/>
          <p:cNvPicPr>
            <a:picLocks noChangeAspect="1"/>
          </p:cNvPicPr>
          <p:nvPr/>
        </p:nvPicPr>
        <p:blipFill>
          <a:blip r:embed="rId5"/>
          <a:stretch>
            <a:fillRect/>
          </a:stretch>
        </p:blipFill>
        <p:spPr>
          <a:xfrm>
            <a:off x="3391925" y="1830037"/>
            <a:ext cx="13372075" cy="7702938"/>
          </a:xfrm>
          <a:prstGeom prst="rect">
            <a:avLst/>
          </a:prstGeom>
        </p:spPr>
      </p:pic>
    </p:spTree>
    <p:extLst>
      <p:ext uri="{BB962C8B-B14F-4D97-AF65-F5344CB8AC3E}">
        <p14:creationId xmlns:p14="http://schemas.microsoft.com/office/powerpoint/2010/main" val="4149182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7"/>
          <p:cNvSpPr txBox="1"/>
          <p:nvPr/>
        </p:nvSpPr>
        <p:spPr>
          <a:xfrm>
            <a:off x="937669" y="1971460"/>
            <a:ext cx="6606131" cy="4431983"/>
          </a:xfrm>
          <a:prstGeom prst="rect">
            <a:avLst/>
          </a:prstGeom>
        </p:spPr>
        <p:txBody>
          <a:bodyPr vert="horz" wrap="square" lIns="0" tIns="0" rIns="0" bIns="0" rtlCol="0">
            <a:spAutoFit/>
          </a:bodyPr>
          <a:lstStyle/>
          <a:p>
            <a:pPr marL="457200" indent="-457200" fontAlgn="auto">
              <a:spcAft>
                <a:spcPts val="0"/>
              </a:spcAft>
              <a:buFont typeface="Courier New" panose="02070309020205020404" pitchFamily="49" charset="0"/>
              <a:buChar char="o"/>
              <a:defRPr/>
            </a:pPr>
            <a:r>
              <a:rPr lang="en-IN" sz="2000" dirty="0" smtClean="0">
                <a:latin typeface="Arial Rounded MT Bold" panose="020F0704030504030204" pitchFamily="34" charset="0"/>
              </a:rPr>
              <a:t>Decentralized </a:t>
            </a:r>
            <a:r>
              <a:rPr lang="en-US" sz="2000" dirty="0">
                <a:latin typeface="Arial Rounded MT Bold" panose="020F0704030504030204" pitchFamily="34" charset="0"/>
              </a:rPr>
              <a:t>currency</a:t>
            </a:r>
          </a:p>
          <a:p>
            <a:pPr marL="457200" indent="-457200">
              <a:buFont typeface="Courier New" panose="02070309020205020404" pitchFamily="49" charset="0"/>
              <a:buChar char="o"/>
              <a:defRPr/>
            </a:pPr>
            <a:endParaRPr lang="en-US" sz="2000" dirty="0">
              <a:latin typeface="Arial Rounded MT Bold" panose="020F0704030504030204" pitchFamily="34" charset="0"/>
            </a:endParaRPr>
          </a:p>
          <a:p>
            <a:pPr marL="457200" indent="-457200" fontAlgn="auto">
              <a:spcAft>
                <a:spcPts val="0"/>
              </a:spcAft>
              <a:buFont typeface="Courier New" panose="02070309020205020404" pitchFamily="49" charset="0"/>
              <a:buChar char="o"/>
              <a:defRPr/>
            </a:pPr>
            <a:r>
              <a:rPr lang="en-US" sz="2000" dirty="0">
                <a:latin typeface="Arial Rounded MT Bold" panose="020F0704030504030204" pitchFamily="34" charset="0"/>
              </a:rPr>
              <a:t>Open Source</a:t>
            </a:r>
          </a:p>
          <a:p>
            <a:pPr marL="457200" indent="-457200">
              <a:buFont typeface="Courier New" panose="02070309020205020404" pitchFamily="49" charset="0"/>
              <a:buChar char="o"/>
              <a:defRPr/>
            </a:pPr>
            <a:endParaRPr lang="en-US" sz="2000" dirty="0">
              <a:latin typeface="Arial Rounded MT Bold" panose="020F0704030504030204" pitchFamily="34" charset="0"/>
            </a:endParaRPr>
          </a:p>
          <a:p>
            <a:pPr marL="457200" indent="-457200" fontAlgn="auto">
              <a:spcAft>
                <a:spcPts val="0"/>
              </a:spcAft>
              <a:buFont typeface="Courier New" panose="02070309020205020404" pitchFamily="49" charset="0"/>
              <a:buChar char="o"/>
              <a:defRPr/>
            </a:pPr>
            <a:r>
              <a:rPr lang="en-US" sz="2000" dirty="0">
                <a:latin typeface="Arial Rounded MT Bold" panose="020F0704030504030204" pitchFamily="34" charset="0"/>
              </a:rPr>
              <a:t>Peer to peer</a:t>
            </a:r>
          </a:p>
          <a:p>
            <a:pPr marL="457200" indent="-457200">
              <a:buFont typeface="Courier New" panose="02070309020205020404" pitchFamily="49" charset="0"/>
              <a:buChar char="o"/>
              <a:defRPr/>
            </a:pPr>
            <a:endParaRPr lang="en-US" sz="2000" dirty="0">
              <a:latin typeface="Arial Rounded MT Bold" panose="020F0704030504030204" pitchFamily="34" charset="0"/>
            </a:endParaRPr>
          </a:p>
          <a:p>
            <a:pPr marL="457200" indent="-457200" fontAlgn="auto">
              <a:spcAft>
                <a:spcPts val="0"/>
              </a:spcAft>
              <a:buFont typeface="Courier New" panose="02070309020205020404" pitchFamily="49" charset="0"/>
              <a:buChar char="o"/>
              <a:defRPr/>
            </a:pPr>
            <a:r>
              <a:rPr lang="en-US" sz="2000" dirty="0">
                <a:latin typeface="Arial Rounded MT Bold" panose="020F0704030504030204" pitchFamily="34" charset="0"/>
              </a:rPr>
              <a:t>Easy to use</a:t>
            </a:r>
          </a:p>
          <a:p>
            <a:pPr marL="457200" indent="-457200">
              <a:buFont typeface="Courier New" panose="02070309020205020404" pitchFamily="49" charset="0"/>
              <a:buChar char="o"/>
              <a:defRPr/>
            </a:pPr>
            <a:endParaRPr lang="en-US" sz="2000" dirty="0">
              <a:latin typeface="Arial Rounded MT Bold" panose="020F0704030504030204" pitchFamily="34" charset="0"/>
            </a:endParaRPr>
          </a:p>
          <a:p>
            <a:pPr marL="457200" indent="-457200" fontAlgn="auto">
              <a:spcAft>
                <a:spcPts val="0"/>
              </a:spcAft>
              <a:buFont typeface="Courier New" panose="02070309020205020404" pitchFamily="49" charset="0"/>
              <a:buChar char="o"/>
              <a:defRPr/>
            </a:pPr>
            <a:r>
              <a:rPr lang="en-US" sz="2000" dirty="0">
                <a:latin typeface="Arial Rounded MT Bold" panose="020F0704030504030204" pitchFamily="34" charset="0"/>
              </a:rPr>
              <a:t>Unregulated</a:t>
            </a:r>
          </a:p>
          <a:p>
            <a:pPr marL="457200" indent="-457200">
              <a:buFont typeface="Courier New" panose="02070309020205020404" pitchFamily="49" charset="0"/>
              <a:buChar char="o"/>
              <a:defRPr/>
            </a:pPr>
            <a:endParaRPr lang="en-US" sz="2000" dirty="0">
              <a:latin typeface="Arial Rounded MT Bold" panose="020F0704030504030204" pitchFamily="34" charset="0"/>
            </a:endParaRPr>
          </a:p>
          <a:p>
            <a:pPr marL="457200" indent="-457200" fontAlgn="auto">
              <a:spcAft>
                <a:spcPts val="0"/>
              </a:spcAft>
              <a:buFont typeface="Courier New" panose="02070309020205020404" pitchFamily="49" charset="0"/>
              <a:buChar char="o"/>
              <a:defRPr/>
            </a:pPr>
            <a:r>
              <a:rPr lang="en-US" sz="2000" dirty="0">
                <a:latin typeface="Arial Rounded MT Bold" panose="020F0704030504030204" pitchFamily="34" charset="0"/>
              </a:rPr>
              <a:t>Anonymous yet transparent</a:t>
            </a:r>
          </a:p>
          <a:p>
            <a:pPr marL="457200" indent="-457200">
              <a:buFont typeface="Courier New" panose="02070309020205020404" pitchFamily="49" charset="0"/>
              <a:buChar char="o"/>
              <a:defRPr/>
            </a:pPr>
            <a:endParaRPr lang="en-US" sz="2000" dirty="0">
              <a:latin typeface="Arial Rounded MT Bold" panose="020F0704030504030204" pitchFamily="34" charset="0"/>
            </a:endParaRPr>
          </a:p>
          <a:p>
            <a:pPr marL="457200" indent="-457200" fontAlgn="auto">
              <a:spcAft>
                <a:spcPts val="0"/>
              </a:spcAft>
              <a:buFont typeface="Courier New" panose="02070309020205020404" pitchFamily="49" charset="0"/>
              <a:buChar char="o"/>
              <a:defRPr/>
            </a:pPr>
            <a:r>
              <a:rPr lang="en-US" sz="2000" dirty="0">
                <a:latin typeface="Arial Rounded MT Bold" panose="020F0704030504030204" pitchFamily="34" charset="0"/>
              </a:rPr>
              <a:t>Fast but irreversible transfers</a:t>
            </a:r>
          </a:p>
          <a:p>
            <a:pPr marL="584200" indent="-571500">
              <a:buClr>
                <a:srgbClr val="095A81"/>
              </a:buClr>
              <a:buFont typeface="Wingdings" panose="05000000000000000000" pitchFamily="2" charset="2"/>
              <a:buChar char="§"/>
              <a:tabLst>
                <a:tab pos="584835" algn="l"/>
              </a:tabLst>
              <a:defRPr/>
            </a:pPr>
            <a:endParaRPr lang="en-US" sz="2800" spc="-20" dirty="0">
              <a:solidFill>
                <a:srgbClr val="5F5F5F"/>
              </a:solidFill>
              <a:cs typeface="Calibri"/>
            </a:endParaRPr>
          </a:p>
        </p:txBody>
      </p:sp>
      <p:pic>
        <p:nvPicPr>
          <p:cNvPr id="14" name="Picture 13"/>
          <p:cNvPicPr>
            <a:picLocks noChangeAspect="1"/>
          </p:cNvPicPr>
          <p:nvPr/>
        </p:nvPicPr>
        <p:blipFill>
          <a:blip r:embed="rId5"/>
          <a:stretch>
            <a:fillRect/>
          </a:stretch>
        </p:blipFill>
        <p:spPr>
          <a:xfrm>
            <a:off x="11582400" y="1971460"/>
            <a:ext cx="4477636" cy="4477636"/>
          </a:xfrm>
          <a:prstGeom prst="rect">
            <a:avLst/>
          </a:prstGeom>
        </p:spPr>
      </p:pic>
      <p:sp>
        <p:nvSpPr>
          <p:cNvPr id="15" name="object 6"/>
          <p:cNvSpPr txBox="1">
            <a:spLocks noGrp="1"/>
          </p:cNvSpPr>
          <p:nvPr>
            <p:ph type="title"/>
          </p:nvPr>
        </p:nvSpPr>
        <p:spPr>
          <a:xfrm>
            <a:off x="942650" y="475991"/>
            <a:ext cx="16412660" cy="1107996"/>
          </a:xfrm>
          <a:prstGeom prst="rect">
            <a:avLst/>
          </a:prstGeom>
        </p:spPr>
        <p:txBody>
          <a:bodyPr vert="horz" wrap="square" lIns="0" tIns="0" rIns="0" bIns="0" rtlCol="0">
            <a:spAutoFit/>
          </a:bodyPr>
          <a:lstStyle/>
          <a:p>
            <a:pPr marL="12700">
              <a:lnSpc>
                <a:spcPct val="100000"/>
              </a:lnSpc>
            </a:pPr>
            <a:r>
              <a:rPr lang="en-US" sz="5600" spc="-10" dirty="0">
                <a:solidFill>
                  <a:srgbClr val="095A82"/>
                </a:solidFill>
              </a:rPr>
              <a:t>Digital</a:t>
            </a:r>
            <a:r>
              <a:rPr lang="en-US" dirty="0" smtClean="0"/>
              <a:t> </a:t>
            </a:r>
            <a:r>
              <a:rPr lang="en-US" sz="5600" spc="-10" dirty="0">
                <a:solidFill>
                  <a:srgbClr val="095A82"/>
                </a:solidFill>
              </a:rPr>
              <a:t>Currency</a:t>
            </a:r>
            <a:endParaRPr sz="5600" spc="-10" dirty="0">
              <a:solidFill>
                <a:srgbClr val="095A82"/>
              </a:solidFill>
            </a:endParaRPr>
          </a:p>
        </p:txBody>
      </p:sp>
    </p:spTree>
    <p:extLst>
      <p:ext uri="{BB962C8B-B14F-4D97-AF65-F5344CB8AC3E}">
        <p14:creationId xmlns:p14="http://schemas.microsoft.com/office/powerpoint/2010/main" val="4213630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535686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What </a:t>
            </a:r>
            <a:r>
              <a:rPr sz="5600" spc="-10" dirty="0">
                <a:solidFill>
                  <a:srgbClr val="095A82"/>
                </a:solidFill>
              </a:rPr>
              <a:t>is a</a:t>
            </a:r>
            <a:r>
              <a:rPr sz="5600" spc="10" dirty="0">
                <a:solidFill>
                  <a:srgbClr val="095A82"/>
                </a:solidFill>
              </a:rPr>
              <a:t> </a:t>
            </a:r>
            <a:r>
              <a:rPr sz="5600" spc="-10" dirty="0">
                <a:solidFill>
                  <a:srgbClr val="095A82"/>
                </a:solidFill>
              </a:rPr>
              <a:t>Bitcoin?</a:t>
            </a:r>
            <a:endParaRPr sz="5600" dirty="0"/>
          </a:p>
        </p:txBody>
      </p:sp>
      <p:sp>
        <p:nvSpPr>
          <p:cNvPr id="6" name="object 6"/>
          <p:cNvSpPr/>
          <p:nvPr/>
        </p:nvSpPr>
        <p:spPr>
          <a:xfrm>
            <a:off x="3572254" y="2593848"/>
            <a:ext cx="3142488" cy="692810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7"/>
          <p:cNvSpPr/>
          <p:nvPr/>
        </p:nvSpPr>
        <p:spPr>
          <a:xfrm>
            <a:off x="6014464" y="2086456"/>
            <a:ext cx="8938260" cy="4475480"/>
          </a:xfrm>
          <a:custGeom>
            <a:avLst/>
            <a:gdLst/>
            <a:ahLst/>
            <a:cxnLst/>
            <a:rect l="l" t="t" r="r" b="b"/>
            <a:pathLst>
              <a:path w="4469130" h="2237740">
                <a:moveTo>
                  <a:pt x="2803871" y="0"/>
                </a:moveTo>
                <a:lnTo>
                  <a:pt x="2746502" y="584"/>
                </a:lnTo>
                <a:lnTo>
                  <a:pt x="2689186" y="2466"/>
                </a:lnTo>
                <a:lnTo>
                  <a:pt x="2632418" y="5619"/>
                </a:lnTo>
                <a:lnTo>
                  <a:pt x="2576227" y="10023"/>
                </a:lnTo>
                <a:lnTo>
                  <a:pt x="2520643" y="15656"/>
                </a:lnTo>
                <a:lnTo>
                  <a:pt x="2465696" y="22497"/>
                </a:lnTo>
                <a:lnTo>
                  <a:pt x="2411416" y="30524"/>
                </a:lnTo>
                <a:lnTo>
                  <a:pt x="2357834" y="39715"/>
                </a:lnTo>
                <a:lnTo>
                  <a:pt x="2304978" y="50050"/>
                </a:lnTo>
                <a:lnTo>
                  <a:pt x="2252880" y="61506"/>
                </a:lnTo>
                <a:lnTo>
                  <a:pt x="2201570" y="74063"/>
                </a:lnTo>
                <a:lnTo>
                  <a:pt x="2151077" y="87698"/>
                </a:lnTo>
                <a:lnTo>
                  <a:pt x="2101431" y="102391"/>
                </a:lnTo>
                <a:lnTo>
                  <a:pt x="2052663" y="118119"/>
                </a:lnTo>
                <a:lnTo>
                  <a:pt x="2004802" y="134862"/>
                </a:lnTo>
                <a:lnTo>
                  <a:pt x="1957879" y="152598"/>
                </a:lnTo>
                <a:lnTo>
                  <a:pt x="1911923" y="171305"/>
                </a:lnTo>
                <a:lnTo>
                  <a:pt x="1866966" y="190963"/>
                </a:lnTo>
                <a:lnTo>
                  <a:pt x="1823036" y="211548"/>
                </a:lnTo>
                <a:lnTo>
                  <a:pt x="1780104" y="233073"/>
                </a:lnTo>
                <a:lnTo>
                  <a:pt x="1738379" y="255419"/>
                </a:lnTo>
                <a:lnTo>
                  <a:pt x="1697713" y="278662"/>
                </a:lnTo>
                <a:lnTo>
                  <a:pt x="1658194" y="302747"/>
                </a:lnTo>
                <a:lnTo>
                  <a:pt x="1619854" y="327653"/>
                </a:lnTo>
                <a:lnTo>
                  <a:pt x="1582721" y="353359"/>
                </a:lnTo>
                <a:lnTo>
                  <a:pt x="1546827" y="379843"/>
                </a:lnTo>
                <a:lnTo>
                  <a:pt x="1512200" y="407083"/>
                </a:lnTo>
                <a:lnTo>
                  <a:pt x="1478872" y="435060"/>
                </a:lnTo>
                <a:lnTo>
                  <a:pt x="1446849" y="463772"/>
                </a:lnTo>
                <a:lnTo>
                  <a:pt x="1416146" y="493219"/>
                </a:lnTo>
                <a:lnTo>
                  <a:pt x="1386978" y="523184"/>
                </a:lnTo>
                <a:lnTo>
                  <a:pt x="1359143" y="553887"/>
                </a:lnTo>
                <a:lnTo>
                  <a:pt x="1332756" y="585217"/>
                </a:lnTo>
                <a:lnTo>
                  <a:pt x="1307848" y="617154"/>
                </a:lnTo>
                <a:lnTo>
                  <a:pt x="1284449" y="649676"/>
                </a:lnTo>
                <a:lnTo>
                  <a:pt x="1262588" y="682761"/>
                </a:lnTo>
                <a:lnTo>
                  <a:pt x="1242296" y="716388"/>
                </a:lnTo>
                <a:lnTo>
                  <a:pt x="1223602" y="750536"/>
                </a:lnTo>
                <a:lnTo>
                  <a:pt x="1206537" y="785183"/>
                </a:lnTo>
                <a:lnTo>
                  <a:pt x="1191131" y="820308"/>
                </a:lnTo>
                <a:lnTo>
                  <a:pt x="1177414" y="855888"/>
                </a:lnTo>
                <a:lnTo>
                  <a:pt x="1155165" y="928332"/>
                </a:lnTo>
                <a:lnTo>
                  <a:pt x="1140033" y="1002343"/>
                </a:lnTo>
                <a:lnTo>
                  <a:pt x="1132257" y="1077750"/>
                </a:lnTo>
                <a:lnTo>
                  <a:pt x="1131203" y="1115922"/>
                </a:lnTo>
                <a:lnTo>
                  <a:pt x="1132078" y="1154379"/>
                </a:lnTo>
                <a:lnTo>
                  <a:pt x="0" y="1546301"/>
                </a:lnTo>
                <a:lnTo>
                  <a:pt x="1273556" y="1570685"/>
                </a:lnTo>
                <a:lnTo>
                  <a:pt x="1296611" y="1604163"/>
                </a:lnTo>
                <a:lnTo>
                  <a:pt x="1321165" y="1636953"/>
                </a:lnTo>
                <a:lnTo>
                  <a:pt x="1347185" y="1669040"/>
                </a:lnTo>
                <a:lnTo>
                  <a:pt x="1374633" y="1700410"/>
                </a:lnTo>
                <a:lnTo>
                  <a:pt x="1403477" y="1731048"/>
                </a:lnTo>
                <a:lnTo>
                  <a:pt x="1433680" y="1760939"/>
                </a:lnTo>
                <a:lnTo>
                  <a:pt x="1465208" y="1790068"/>
                </a:lnTo>
                <a:lnTo>
                  <a:pt x="1498025" y="1818421"/>
                </a:lnTo>
                <a:lnTo>
                  <a:pt x="1532097" y="1845983"/>
                </a:lnTo>
                <a:lnTo>
                  <a:pt x="1567389" y="1872739"/>
                </a:lnTo>
                <a:lnTo>
                  <a:pt x="1603865" y="1898675"/>
                </a:lnTo>
                <a:lnTo>
                  <a:pt x="1641491" y="1923775"/>
                </a:lnTo>
                <a:lnTo>
                  <a:pt x="1680232" y="1948025"/>
                </a:lnTo>
                <a:lnTo>
                  <a:pt x="1720052" y="1971410"/>
                </a:lnTo>
                <a:lnTo>
                  <a:pt x="1760917" y="1993915"/>
                </a:lnTo>
                <a:lnTo>
                  <a:pt x="1802792" y="2015525"/>
                </a:lnTo>
                <a:lnTo>
                  <a:pt x="1845642" y="2036226"/>
                </a:lnTo>
                <a:lnTo>
                  <a:pt x="1889431" y="2056004"/>
                </a:lnTo>
                <a:lnTo>
                  <a:pt x="1934125" y="2074842"/>
                </a:lnTo>
                <a:lnTo>
                  <a:pt x="1979689" y="2092726"/>
                </a:lnTo>
                <a:lnTo>
                  <a:pt x="2026087" y="2109643"/>
                </a:lnTo>
                <a:lnTo>
                  <a:pt x="2073285" y="2125576"/>
                </a:lnTo>
                <a:lnTo>
                  <a:pt x="2121248" y="2140511"/>
                </a:lnTo>
                <a:lnTo>
                  <a:pt x="2169941" y="2154433"/>
                </a:lnTo>
                <a:lnTo>
                  <a:pt x="2219329" y="2167328"/>
                </a:lnTo>
                <a:lnTo>
                  <a:pt x="2269376" y="2179181"/>
                </a:lnTo>
                <a:lnTo>
                  <a:pt x="2320048" y="2189977"/>
                </a:lnTo>
                <a:lnTo>
                  <a:pt x="2371310" y="2199701"/>
                </a:lnTo>
                <a:lnTo>
                  <a:pt x="2423127" y="2208338"/>
                </a:lnTo>
                <a:lnTo>
                  <a:pt x="2475463" y="2215874"/>
                </a:lnTo>
                <a:lnTo>
                  <a:pt x="2528285" y="2222294"/>
                </a:lnTo>
                <a:lnTo>
                  <a:pt x="2581556" y="2227582"/>
                </a:lnTo>
                <a:lnTo>
                  <a:pt x="2635242" y="2231726"/>
                </a:lnTo>
                <a:lnTo>
                  <a:pt x="2689308" y="2234708"/>
                </a:lnTo>
                <a:lnTo>
                  <a:pt x="2743719" y="2236516"/>
                </a:lnTo>
                <a:lnTo>
                  <a:pt x="2798440" y="2237134"/>
                </a:lnTo>
                <a:lnTo>
                  <a:pt x="2853436" y="2236546"/>
                </a:lnTo>
                <a:lnTo>
                  <a:pt x="2910751" y="2234665"/>
                </a:lnTo>
                <a:lnTo>
                  <a:pt x="2967519" y="2231512"/>
                </a:lnTo>
                <a:lnTo>
                  <a:pt x="3023710" y="2227108"/>
                </a:lnTo>
                <a:lnTo>
                  <a:pt x="3079294" y="2221475"/>
                </a:lnTo>
                <a:lnTo>
                  <a:pt x="3134241" y="2214634"/>
                </a:lnTo>
                <a:lnTo>
                  <a:pt x="3188521" y="2206607"/>
                </a:lnTo>
                <a:lnTo>
                  <a:pt x="3242103" y="2197416"/>
                </a:lnTo>
                <a:lnTo>
                  <a:pt x="3294959" y="2187081"/>
                </a:lnTo>
                <a:lnTo>
                  <a:pt x="3347057" y="2175625"/>
                </a:lnTo>
                <a:lnTo>
                  <a:pt x="3398367" y="2163068"/>
                </a:lnTo>
                <a:lnTo>
                  <a:pt x="3448860" y="2149433"/>
                </a:lnTo>
                <a:lnTo>
                  <a:pt x="3498506" y="2134740"/>
                </a:lnTo>
                <a:lnTo>
                  <a:pt x="3547274" y="2119012"/>
                </a:lnTo>
                <a:lnTo>
                  <a:pt x="3595135" y="2102269"/>
                </a:lnTo>
                <a:lnTo>
                  <a:pt x="3642058" y="2084533"/>
                </a:lnTo>
                <a:lnTo>
                  <a:pt x="3688014" y="2065826"/>
                </a:lnTo>
                <a:lnTo>
                  <a:pt x="3732971" y="2046168"/>
                </a:lnTo>
                <a:lnTo>
                  <a:pt x="3776901" y="2025583"/>
                </a:lnTo>
                <a:lnTo>
                  <a:pt x="3819774" y="2004090"/>
                </a:lnTo>
                <a:lnTo>
                  <a:pt x="3861558" y="1981712"/>
                </a:lnTo>
                <a:lnTo>
                  <a:pt x="3902224" y="1958469"/>
                </a:lnTo>
                <a:lnTo>
                  <a:pt x="3941743" y="1934384"/>
                </a:lnTo>
                <a:lnTo>
                  <a:pt x="3980083" y="1909478"/>
                </a:lnTo>
                <a:lnTo>
                  <a:pt x="4017216" y="1883772"/>
                </a:lnTo>
                <a:lnTo>
                  <a:pt x="4053110" y="1857288"/>
                </a:lnTo>
                <a:lnTo>
                  <a:pt x="4087737" y="1830047"/>
                </a:lnTo>
                <a:lnTo>
                  <a:pt x="4121065" y="1802071"/>
                </a:lnTo>
                <a:lnTo>
                  <a:pt x="4153064" y="1773382"/>
                </a:lnTo>
                <a:lnTo>
                  <a:pt x="4183706" y="1743999"/>
                </a:lnTo>
                <a:lnTo>
                  <a:pt x="4212959" y="1713946"/>
                </a:lnTo>
                <a:lnTo>
                  <a:pt x="4240794" y="1683244"/>
                </a:lnTo>
                <a:lnTo>
                  <a:pt x="4267181" y="1651914"/>
                </a:lnTo>
                <a:lnTo>
                  <a:pt x="4292089" y="1619977"/>
                </a:lnTo>
                <a:lnTo>
                  <a:pt x="4315488" y="1587455"/>
                </a:lnTo>
                <a:lnTo>
                  <a:pt x="4337349" y="1554370"/>
                </a:lnTo>
                <a:lnTo>
                  <a:pt x="4357641" y="1520743"/>
                </a:lnTo>
                <a:lnTo>
                  <a:pt x="4376335" y="1486595"/>
                </a:lnTo>
                <a:lnTo>
                  <a:pt x="4393400" y="1451948"/>
                </a:lnTo>
                <a:lnTo>
                  <a:pt x="4408806" y="1416823"/>
                </a:lnTo>
                <a:lnTo>
                  <a:pt x="4422523" y="1381243"/>
                </a:lnTo>
                <a:lnTo>
                  <a:pt x="4444772" y="1308799"/>
                </a:lnTo>
                <a:lnTo>
                  <a:pt x="4459904" y="1234787"/>
                </a:lnTo>
                <a:lnTo>
                  <a:pt x="4467680" y="1159381"/>
                </a:lnTo>
                <a:lnTo>
                  <a:pt x="4468734" y="1121209"/>
                </a:lnTo>
                <a:lnTo>
                  <a:pt x="4467860" y="1082751"/>
                </a:lnTo>
                <a:lnTo>
                  <a:pt x="4465058" y="1044336"/>
                </a:lnTo>
                <a:lnTo>
                  <a:pt x="4460358" y="1006287"/>
                </a:lnTo>
                <a:lnTo>
                  <a:pt x="4453792" y="968624"/>
                </a:lnTo>
                <a:lnTo>
                  <a:pt x="4445392" y="931368"/>
                </a:lnTo>
                <a:lnTo>
                  <a:pt x="4435189" y="894539"/>
                </a:lnTo>
                <a:lnTo>
                  <a:pt x="4423216" y="858157"/>
                </a:lnTo>
                <a:lnTo>
                  <a:pt x="4409505" y="822242"/>
                </a:lnTo>
                <a:lnTo>
                  <a:pt x="4394088" y="786814"/>
                </a:lnTo>
                <a:lnTo>
                  <a:pt x="4376997" y="751894"/>
                </a:lnTo>
                <a:lnTo>
                  <a:pt x="4358265" y="717502"/>
                </a:lnTo>
                <a:lnTo>
                  <a:pt x="4337922" y="683657"/>
                </a:lnTo>
                <a:lnTo>
                  <a:pt x="4316001" y="650380"/>
                </a:lnTo>
                <a:lnTo>
                  <a:pt x="4292535" y="617691"/>
                </a:lnTo>
                <a:lnTo>
                  <a:pt x="4267555" y="585610"/>
                </a:lnTo>
                <a:lnTo>
                  <a:pt x="4241093" y="554158"/>
                </a:lnTo>
                <a:lnTo>
                  <a:pt x="4213182" y="523354"/>
                </a:lnTo>
                <a:lnTo>
                  <a:pt x="4183762" y="493131"/>
                </a:lnTo>
                <a:lnTo>
                  <a:pt x="4153114" y="463749"/>
                </a:lnTo>
                <a:lnTo>
                  <a:pt x="4121072" y="435035"/>
                </a:lnTo>
                <a:lnTo>
                  <a:pt x="4087683" y="407026"/>
                </a:lnTo>
                <a:lnTo>
                  <a:pt x="4053005" y="379767"/>
                </a:lnTo>
                <a:lnTo>
                  <a:pt x="4017070" y="353277"/>
                </a:lnTo>
                <a:lnTo>
                  <a:pt x="3979909" y="327576"/>
                </a:lnTo>
                <a:lnTo>
                  <a:pt x="3941556" y="302686"/>
                </a:lnTo>
                <a:lnTo>
                  <a:pt x="3902041" y="278625"/>
                </a:lnTo>
                <a:lnTo>
                  <a:pt x="3861398" y="255414"/>
                </a:lnTo>
                <a:lnTo>
                  <a:pt x="3819594" y="233041"/>
                </a:lnTo>
                <a:lnTo>
                  <a:pt x="3776852" y="211622"/>
                </a:lnTo>
                <a:lnTo>
                  <a:pt x="3733014" y="191082"/>
                </a:lnTo>
                <a:lnTo>
                  <a:pt x="3688175" y="171472"/>
                </a:lnTo>
                <a:lnTo>
                  <a:pt x="3642368" y="152813"/>
                </a:lnTo>
                <a:lnTo>
                  <a:pt x="3595624" y="135124"/>
                </a:lnTo>
                <a:lnTo>
                  <a:pt x="3547975" y="118427"/>
                </a:lnTo>
                <a:lnTo>
                  <a:pt x="3499454" y="102741"/>
                </a:lnTo>
                <a:lnTo>
                  <a:pt x="3450092" y="88086"/>
                </a:lnTo>
                <a:lnTo>
                  <a:pt x="3399922" y="74483"/>
                </a:lnTo>
                <a:lnTo>
                  <a:pt x="3348976" y="61951"/>
                </a:lnTo>
                <a:lnTo>
                  <a:pt x="3297286" y="50510"/>
                </a:lnTo>
                <a:lnTo>
                  <a:pt x="3244883" y="40182"/>
                </a:lnTo>
                <a:lnTo>
                  <a:pt x="3191801" y="30986"/>
                </a:lnTo>
                <a:lnTo>
                  <a:pt x="3138070" y="22941"/>
                </a:lnTo>
                <a:lnTo>
                  <a:pt x="3083723" y="16070"/>
                </a:lnTo>
                <a:lnTo>
                  <a:pt x="3028792" y="10390"/>
                </a:lnTo>
                <a:lnTo>
                  <a:pt x="2973310" y="5923"/>
                </a:lnTo>
                <a:lnTo>
                  <a:pt x="2917307" y="2689"/>
                </a:lnTo>
                <a:lnTo>
                  <a:pt x="2860817" y="708"/>
                </a:lnTo>
                <a:lnTo>
                  <a:pt x="2803871" y="0"/>
                </a:lnTo>
                <a:close/>
              </a:path>
            </a:pathLst>
          </a:custGeom>
          <a:solidFill>
            <a:srgbClr val="FFFFFF"/>
          </a:solidFill>
        </p:spPr>
        <p:txBody>
          <a:bodyPr wrap="square" lIns="0" tIns="0" rIns="0" bIns="0" rtlCol="0"/>
          <a:lstStyle/>
          <a:p>
            <a:endParaRPr sz="3600">
              <a:solidFill>
                <a:prstClr val="black"/>
              </a:solidFill>
            </a:endParaRPr>
          </a:p>
        </p:txBody>
      </p:sp>
      <p:sp>
        <p:nvSpPr>
          <p:cNvPr id="8" name="object 8"/>
          <p:cNvSpPr/>
          <p:nvPr/>
        </p:nvSpPr>
        <p:spPr>
          <a:xfrm>
            <a:off x="6014464" y="2086456"/>
            <a:ext cx="8938260" cy="4475480"/>
          </a:xfrm>
          <a:custGeom>
            <a:avLst/>
            <a:gdLst/>
            <a:ahLst/>
            <a:cxnLst/>
            <a:rect l="l" t="t" r="r" b="b"/>
            <a:pathLst>
              <a:path w="4469130" h="2237740">
                <a:moveTo>
                  <a:pt x="0" y="1546301"/>
                </a:moveTo>
                <a:lnTo>
                  <a:pt x="1132078" y="1154379"/>
                </a:lnTo>
                <a:lnTo>
                  <a:pt x="1131203" y="1115922"/>
                </a:lnTo>
                <a:lnTo>
                  <a:pt x="1132257" y="1077750"/>
                </a:lnTo>
                <a:lnTo>
                  <a:pt x="1140033" y="1002343"/>
                </a:lnTo>
                <a:lnTo>
                  <a:pt x="1155165" y="928332"/>
                </a:lnTo>
                <a:lnTo>
                  <a:pt x="1177414" y="855888"/>
                </a:lnTo>
                <a:lnTo>
                  <a:pt x="1191131" y="820308"/>
                </a:lnTo>
                <a:lnTo>
                  <a:pt x="1206537" y="785183"/>
                </a:lnTo>
                <a:lnTo>
                  <a:pt x="1223602" y="750536"/>
                </a:lnTo>
                <a:lnTo>
                  <a:pt x="1242296" y="716388"/>
                </a:lnTo>
                <a:lnTo>
                  <a:pt x="1262588" y="682761"/>
                </a:lnTo>
                <a:lnTo>
                  <a:pt x="1284449" y="649676"/>
                </a:lnTo>
                <a:lnTo>
                  <a:pt x="1307848" y="617154"/>
                </a:lnTo>
                <a:lnTo>
                  <a:pt x="1332756" y="585217"/>
                </a:lnTo>
                <a:lnTo>
                  <a:pt x="1359143" y="553887"/>
                </a:lnTo>
                <a:lnTo>
                  <a:pt x="1386978" y="523184"/>
                </a:lnTo>
                <a:lnTo>
                  <a:pt x="1416231" y="493131"/>
                </a:lnTo>
                <a:lnTo>
                  <a:pt x="1446873" y="463749"/>
                </a:lnTo>
                <a:lnTo>
                  <a:pt x="1478872" y="435060"/>
                </a:lnTo>
                <a:lnTo>
                  <a:pt x="1512200" y="407083"/>
                </a:lnTo>
                <a:lnTo>
                  <a:pt x="1546827" y="379843"/>
                </a:lnTo>
                <a:lnTo>
                  <a:pt x="1582721" y="353359"/>
                </a:lnTo>
                <a:lnTo>
                  <a:pt x="1619854" y="327653"/>
                </a:lnTo>
                <a:lnTo>
                  <a:pt x="1658194" y="302747"/>
                </a:lnTo>
                <a:lnTo>
                  <a:pt x="1697713" y="278662"/>
                </a:lnTo>
                <a:lnTo>
                  <a:pt x="1738379" y="255419"/>
                </a:lnTo>
                <a:lnTo>
                  <a:pt x="1780163" y="233041"/>
                </a:lnTo>
                <a:lnTo>
                  <a:pt x="1823036" y="211548"/>
                </a:lnTo>
                <a:lnTo>
                  <a:pt x="1866966" y="190963"/>
                </a:lnTo>
                <a:lnTo>
                  <a:pt x="1911923" y="171305"/>
                </a:lnTo>
                <a:lnTo>
                  <a:pt x="1957879" y="152598"/>
                </a:lnTo>
                <a:lnTo>
                  <a:pt x="2004802" y="134862"/>
                </a:lnTo>
                <a:lnTo>
                  <a:pt x="2052663" y="118119"/>
                </a:lnTo>
                <a:lnTo>
                  <a:pt x="2101431" y="102391"/>
                </a:lnTo>
                <a:lnTo>
                  <a:pt x="2151077" y="87698"/>
                </a:lnTo>
                <a:lnTo>
                  <a:pt x="2201570" y="74063"/>
                </a:lnTo>
                <a:lnTo>
                  <a:pt x="2252880" y="61506"/>
                </a:lnTo>
                <a:lnTo>
                  <a:pt x="2304978" y="50050"/>
                </a:lnTo>
                <a:lnTo>
                  <a:pt x="2357834" y="39715"/>
                </a:lnTo>
                <a:lnTo>
                  <a:pt x="2411416" y="30524"/>
                </a:lnTo>
                <a:lnTo>
                  <a:pt x="2465696" y="22497"/>
                </a:lnTo>
                <a:lnTo>
                  <a:pt x="2520643" y="15656"/>
                </a:lnTo>
                <a:lnTo>
                  <a:pt x="2576227" y="10023"/>
                </a:lnTo>
                <a:lnTo>
                  <a:pt x="2632418" y="5619"/>
                </a:lnTo>
                <a:lnTo>
                  <a:pt x="2689186" y="2466"/>
                </a:lnTo>
                <a:lnTo>
                  <a:pt x="2746502" y="584"/>
                </a:lnTo>
                <a:lnTo>
                  <a:pt x="2803871" y="0"/>
                </a:lnTo>
                <a:lnTo>
                  <a:pt x="2860817" y="708"/>
                </a:lnTo>
                <a:lnTo>
                  <a:pt x="2917307" y="2689"/>
                </a:lnTo>
                <a:lnTo>
                  <a:pt x="2973310" y="5923"/>
                </a:lnTo>
                <a:lnTo>
                  <a:pt x="3028792" y="10390"/>
                </a:lnTo>
                <a:lnTo>
                  <a:pt x="3083723" y="16070"/>
                </a:lnTo>
                <a:lnTo>
                  <a:pt x="3138070" y="22941"/>
                </a:lnTo>
                <a:lnTo>
                  <a:pt x="3191801" y="30986"/>
                </a:lnTo>
                <a:lnTo>
                  <a:pt x="3244883" y="40182"/>
                </a:lnTo>
                <a:lnTo>
                  <a:pt x="3297286" y="50510"/>
                </a:lnTo>
                <a:lnTo>
                  <a:pt x="3348976" y="61951"/>
                </a:lnTo>
                <a:lnTo>
                  <a:pt x="3399922" y="74483"/>
                </a:lnTo>
                <a:lnTo>
                  <a:pt x="3450092" y="88086"/>
                </a:lnTo>
                <a:lnTo>
                  <a:pt x="3499454" y="102741"/>
                </a:lnTo>
                <a:lnTo>
                  <a:pt x="3547975" y="118427"/>
                </a:lnTo>
                <a:lnTo>
                  <a:pt x="3595624" y="135124"/>
                </a:lnTo>
                <a:lnTo>
                  <a:pt x="3642368" y="152813"/>
                </a:lnTo>
                <a:lnTo>
                  <a:pt x="3688175" y="171472"/>
                </a:lnTo>
                <a:lnTo>
                  <a:pt x="3733014" y="191082"/>
                </a:lnTo>
                <a:lnTo>
                  <a:pt x="3776852" y="211622"/>
                </a:lnTo>
                <a:lnTo>
                  <a:pt x="3819657" y="233073"/>
                </a:lnTo>
                <a:lnTo>
                  <a:pt x="3861398" y="255414"/>
                </a:lnTo>
                <a:lnTo>
                  <a:pt x="3902041" y="278625"/>
                </a:lnTo>
                <a:lnTo>
                  <a:pt x="3941556" y="302686"/>
                </a:lnTo>
                <a:lnTo>
                  <a:pt x="3979909" y="327576"/>
                </a:lnTo>
                <a:lnTo>
                  <a:pt x="4017070" y="353277"/>
                </a:lnTo>
                <a:lnTo>
                  <a:pt x="4053005" y="379767"/>
                </a:lnTo>
                <a:lnTo>
                  <a:pt x="4087683" y="407026"/>
                </a:lnTo>
                <a:lnTo>
                  <a:pt x="4121072" y="435035"/>
                </a:lnTo>
                <a:lnTo>
                  <a:pt x="4153139" y="463772"/>
                </a:lnTo>
                <a:lnTo>
                  <a:pt x="4183853" y="493219"/>
                </a:lnTo>
                <a:lnTo>
                  <a:pt x="4213182" y="523354"/>
                </a:lnTo>
                <a:lnTo>
                  <a:pt x="4241093" y="554158"/>
                </a:lnTo>
                <a:lnTo>
                  <a:pt x="4267555" y="585610"/>
                </a:lnTo>
                <a:lnTo>
                  <a:pt x="4292535" y="617691"/>
                </a:lnTo>
                <a:lnTo>
                  <a:pt x="4316001" y="650380"/>
                </a:lnTo>
                <a:lnTo>
                  <a:pt x="4337922" y="683657"/>
                </a:lnTo>
                <a:lnTo>
                  <a:pt x="4358265" y="717502"/>
                </a:lnTo>
                <a:lnTo>
                  <a:pt x="4376997" y="751894"/>
                </a:lnTo>
                <a:lnTo>
                  <a:pt x="4394088" y="786814"/>
                </a:lnTo>
                <a:lnTo>
                  <a:pt x="4409505" y="822242"/>
                </a:lnTo>
                <a:lnTo>
                  <a:pt x="4423216" y="858157"/>
                </a:lnTo>
                <a:lnTo>
                  <a:pt x="4435189" y="894539"/>
                </a:lnTo>
                <a:lnTo>
                  <a:pt x="4445392" y="931368"/>
                </a:lnTo>
                <a:lnTo>
                  <a:pt x="4453792" y="968624"/>
                </a:lnTo>
                <a:lnTo>
                  <a:pt x="4460358" y="1006287"/>
                </a:lnTo>
                <a:lnTo>
                  <a:pt x="4465058" y="1044336"/>
                </a:lnTo>
                <a:lnTo>
                  <a:pt x="4467860" y="1082751"/>
                </a:lnTo>
                <a:lnTo>
                  <a:pt x="4468734" y="1121209"/>
                </a:lnTo>
                <a:lnTo>
                  <a:pt x="4467680" y="1159381"/>
                </a:lnTo>
                <a:lnTo>
                  <a:pt x="4459904" y="1234787"/>
                </a:lnTo>
                <a:lnTo>
                  <a:pt x="4444772" y="1308799"/>
                </a:lnTo>
                <a:lnTo>
                  <a:pt x="4422523" y="1381243"/>
                </a:lnTo>
                <a:lnTo>
                  <a:pt x="4408806" y="1416823"/>
                </a:lnTo>
                <a:lnTo>
                  <a:pt x="4393400" y="1451948"/>
                </a:lnTo>
                <a:lnTo>
                  <a:pt x="4376335" y="1486595"/>
                </a:lnTo>
                <a:lnTo>
                  <a:pt x="4357641" y="1520743"/>
                </a:lnTo>
                <a:lnTo>
                  <a:pt x="4337349" y="1554370"/>
                </a:lnTo>
                <a:lnTo>
                  <a:pt x="4315488" y="1587455"/>
                </a:lnTo>
                <a:lnTo>
                  <a:pt x="4292089" y="1619977"/>
                </a:lnTo>
                <a:lnTo>
                  <a:pt x="4267181" y="1651914"/>
                </a:lnTo>
                <a:lnTo>
                  <a:pt x="4240794" y="1683244"/>
                </a:lnTo>
                <a:lnTo>
                  <a:pt x="4212959" y="1713946"/>
                </a:lnTo>
                <a:lnTo>
                  <a:pt x="4183706" y="1743999"/>
                </a:lnTo>
                <a:lnTo>
                  <a:pt x="4153064" y="1773382"/>
                </a:lnTo>
                <a:lnTo>
                  <a:pt x="4121065" y="1802071"/>
                </a:lnTo>
                <a:lnTo>
                  <a:pt x="4087737" y="1830047"/>
                </a:lnTo>
                <a:lnTo>
                  <a:pt x="4053110" y="1857288"/>
                </a:lnTo>
                <a:lnTo>
                  <a:pt x="4017216" y="1883772"/>
                </a:lnTo>
                <a:lnTo>
                  <a:pt x="3980083" y="1909478"/>
                </a:lnTo>
                <a:lnTo>
                  <a:pt x="3941743" y="1934384"/>
                </a:lnTo>
                <a:lnTo>
                  <a:pt x="3902224" y="1958469"/>
                </a:lnTo>
                <a:lnTo>
                  <a:pt x="3861558" y="1981712"/>
                </a:lnTo>
                <a:lnTo>
                  <a:pt x="3819774" y="2004090"/>
                </a:lnTo>
                <a:lnTo>
                  <a:pt x="3776901" y="2025583"/>
                </a:lnTo>
                <a:lnTo>
                  <a:pt x="3732971" y="2046168"/>
                </a:lnTo>
                <a:lnTo>
                  <a:pt x="3688014" y="2065826"/>
                </a:lnTo>
                <a:lnTo>
                  <a:pt x="3642058" y="2084533"/>
                </a:lnTo>
                <a:lnTo>
                  <a:pt x="3595135" y="2102269"/>
                </a:lnTo>
                <a:lnTo>
                  <a:pt x="3547274" y="2119012"/>
                </a:lnTo>
                <a:lnTo>
                  <a:pt x="3498506" y="2134740"/>
                </a:lnTo>
                <a:lnTo>
                  <a:pt x="3448860" y="2149433"/>
                </a:lnTo>
                <a:lnTo>
                  <a:pt x="3398367" y="2163068"/>
                </a:lnTo>
                <a:lnTo>
                  <a:pt x="3347057" y="2175625"/>
                </a:lnTo>
                <a:lnTo>
                  <a:pt x="3294959" y="2187081"/>
                </a:lnTo>
                <a:lnTo>
                  <a:pt x="3242103" y="2197416"/>
                </a:lnTo>
                <a:lnTo>
                  <a:pt x="3188521" y="2206607"/>
                </a:lnTo>
                <a:lnTo>
                  <a:pt x="3134241" y="2214634"/>
                </a:lnTo>
                <a:lnTo>
                  <a:pt x="3079294" y="2221475"/>
                </a:lnTo>
                <a:lnTo>
                  <a:pt x="3023710" y="2227108"/>
                </a:lnTo>
                <a:lnTo>
                  <a:pt x="2967519" y="2231512"/>
                </a:lnTo>
                <a:lnTo>
                  <a:pt x="2910751" y="2234665"/>
                </a:lnTo>
                <a:lnTo>
                  <a:pt x="2853436" y="2236546"/>
                </a:lnTo>
                <a:lnTo>
                  <a:pt x="2798440" y="2237134"/>
                </a:lnTo>
                <a:lnTo>
                  <a:pt x="2743719" y="2236516"/>
                </a:lnTo>
                <a:lnTo>
                  <a:pt x="2689308" y="2234708"/>
                </a:lnTo>
                <a:lnTo>
                  <a:pt x="2635242" y="2231726"/>
                </a:lnTo>
                <a:lnTo>
                  <a:pt x="2581556" y="2227582"/>
                </a:lnTo>
                <a:lnTo>
                  <a:pt x="2528285" y="2222294"/>
                </a:lnTo>
                <a:lnTo>
                  <a:pt x="2475463" y="2215874"/>
                </a:lnTo>
                <a:lnTo>
                  <a:pt x="2423127" y="2208338"/>
                </a:lnTo>
                <a:lnTo>
                  <a:pt x="2371310" y="2199701"/>
                </a:lnTo>
                <a:lnTo>
                  <a:pt x="2320048" y="2189977"/>
                </a:lnTo>
                <a:lnTo>
                  <a:pt x="2269376" y="2179181"/>
                </a:lnTo>
                <a:lnTo>
                  <a:pt x="2219329" y="2167328"/>
                </a:lnTo>
                <a:lnTo>
                  <a:pt x="2169941" y="2154433"/>
                </a:lnTo>
                <a:lnTo>
                  <a:pt x="2121248" y="2140511"/>
                </a:lnTo>
                <a:lnTo>
                  <a:pt x="2073285" y="2125576"/>
                </a:lnTo>
                <a:lnTo>
                  <a:pt x="2026087" y="2109643"/>
                </a:lnTo>
                <a:lnTo>
                  <a:pt x="1979689" y="2092726"/>
                </a:lnTo>
                <a:lnTo>
                  <a:pt x="1934125" y="2074842"/>
                </a:lnTo>
                <a:lnTo>
                  <a:pt x="1889431" y="2056004"/>
                </a:lnTo>
                <a:lnTo>
                  <a:pt x="1845642" y="2036226"/>
                </a:lnTo>
                <a:lnTo>
                  <a:pt x="1802792" y="2015525"/>
                </a:lnTo>
                <a:lnTo>
                  <a:pt x="1760917" y="1993915"/>
                </a:lnTo>
                <a:lnTo>
                  <a:pt x="1720052" y="1971410"/>
                </a:lnTo>
                <a:lnTo>
                  <a:pt x="1680232" y="1948025"/>
                </a:lnTo>
                <a:lnTo>
                  <a:pt x="1641491" y="1923775"/>
                </a:lnTo>
                <a:lnTo>
                  <a:pt x="1603865" y="1898675"/>
                </a:lnTo>
                <a:lnTo>
                  <a:pt x="1567389" y="1872739"/>
                </a:lnTo>
                <a:lnTo>
                  <a:pt x="1532097" y="1845983"/>
                </a:lnTo>
                <a:lnTo>
                  <a:pt x="1498025" y="1818421"/>
                </a:lnTo>
                <a:lnTo>
                  <a:pt x="1465208" y="1790068"/>
                </a:lnTo>
                <a:lnTo>
                  <a:pt x="1433680" y="1760939"/>
                </a:lnTo>
                <a:lnTo>
                  <a:pt x="1403477" y="1731048"/>
                </a:lnTo>
                <a:lnTo>
                  <a:pt x="1374633" y="1700410"/>
                </a:lnTo>
                <a:lnTo>
                  <a:pt x="1347185" y="1669040"/>
                </a:lnTo>
                <a:lnTo>
                  <a:pt x="1321165" y="1636953"/>
                </a:lnTo>
                <a:lnTo>
                  <a:pt x="1296611" y="1604163"/>
                </a:lnTo>
                <a:lnTo>
                  <a:pt x="1273556" y="1570685"/>
                </a:lnTo>
                <a:lnTo>
                  <a:pt x="0" y="1546301"/>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9" name="object 9"/>
          <p:cNvSpPr txBox="1"/>
          <p:nvPr/>
        </p:nvSpPr>
        <p:spPr>
          <a:xfrm>
            <a:off x="9525254" y="2359404"/>
            <a:ext cx="4177028" cy="3904915"/>
          </a:xfrm>
          <a:prstGeom prst="rect">
            <a:avLst/>
          </a:prstGeom>
        </p:spPr>
        <p:txBody>
          <a:bodyPr vert="horz" wrap="square" lIns="0" tIns="26670" rIns="0" bIns="0" rtlCol="0">
            <a:spAutoFit/>
          </a:bodyPr>
          <a:lstStyle/>
          <a:p>
            <a:pPr marL="101600" marR="88900" indent="6350" algn="ctr">
              <a:spcBef>
                <a:spcPts val="210"/>
              </a:spcBef>
            </a:pPr>
            <a:r>
              <a:rPr sz="2800" b="1" spc="-10" dirty="0">
                <a:solidFill>
                  <a:srgbClr val="5F5F5F"/>
                </a:solidFill>
                <a:latin typeface="Comic Sans MS"/>
                <a:cs typeface="Comic Sans MS"/>
              </a:rPr>
              <a:t>Bitcoin </a:t>
            </a:r>
            <a:r>
              <a:rPr sz="2800" spc="-10" dirty="0">
                <a:solidFill>
                  <a:srgbClr val="5F5F5F"/>
                </a:solidFill>
                <a:latin typeface="Comic Sans MS"/>
                <a:cs typeface="Comic Sans MS"/>
              </a:rPr>
              <a:t>is </a:t>
            </a:r>
            <a:r>
              <a:rPr sz="2800" dirty="0">
                <a:solidFill>
                  <a:srgbClr val="5F5F5F"/>
                </a:solidFill>
                <a:latin typeface="Comic Sans MS"/>
                <a:cs typeface="Comic Sans MS"/>
              </a:rPr>
              <a:t>a type of  cryptocurrency which</a:t>
            </a:r>
            <a:r>
              <a:rPr sz="2800" spc="-220" dirty="0">
                <a:solidFill>
                  <a:srgbClr val="5F5F5F"/>
                </a:solidFill>
                <a:latin typeface="Comic Sans MS"/>
                <a:cs typeface="Comic Sans MS"/>
              </a:rPr>
              <a:t> </a:t>
            </a:r>
            <a:r>
              <a:rPr sz="2800" spc="-10" dirty="0">
                <a:solidFill>
                  <a:srgbClr val="5F5F5F"/>
                </a:solidFill>
                <a:latin typeface="Comic Sans MS"/>
                <a:cs typeface="Comic Sans MS"/>
              </a:rPr>
              <a:t>is  nothing but </a:t>
            </a:r>
            <a:r>
              <a:rPr sz="2800" dirty="0">
                <a:solidFill>
                  <a:srgbClr val="7E7E7E"/>
                </a:solidFill>
                <a:latin typeface="Comic Sans MS"/>
                <a:cs typeface="Comic Sans MS"/>
              </a:rPr>
              <a:t>“</a:t>
            </a:r>
            <a:r>
              <a:rPr sz="2800" b="1" dirty="0">
                <a:solidFill>
                  <a:srgbClr val="5F5F5F"/>
                </a:solidFill>
                <a:latin typeface="Comic Sans MS"/>
                <a:cs typeface="Comic Sans MS"/>
              </a:rPr>
              <a:t>digital  money</a:t>
            </a:r>
            <a:r>
              <a:rPr sz="2800" b="1" dirty="0">
                <a:solidFill>
                  <a:srgbClr val="7E7E7E"/>
                </a:solidFill>
                <a:latin typeface="Comic Sans MS"/>
                <a:cs typeface="Comic Sans MS"/>
              </a:rPr>
              <a:t>”.</a:t>
            </a:r>
            <a:endParaRPr sz="2800">
              <a:solidFill>
                <a:prstClr val="black"/>
              </a:solidFill>
              <a:latin typeface="Comic Sans MS"/>
              <a:cs typeface="Comic Sans MS"/>
            </a:endParaRPr>
          </a:p>
          <a:p>
            <a:pPr marL="25400" marR="10160" indent="-1270" algn="ctr"/>
            <a:r>
              <a:rPr sz="2800" dirty="0">
                <a:solidFill>
                  <a:srgbClr val="5F5F5F"/>
                </a:solidFill>
                <a:latin typeface="Comic Sans MS"/>
                <a:cs typeface="Comic Sans MS"/>
              </a:rPr>
              <a:t>And the underlying  </a:t>
            </a:r>
            <a:r>
              <a:rPr sz="2800" spc="-10" dirty="0">
                <a:solidFill>
                  <a:srgbClr val="5F5F5F"/>
                </a:solidFill>
                <a:latin typeface="Comic Sans MS"/>
                <a:cs typeface="Comic Sans MS"/>
              </a:rPr>
              <a:t>technology that </a:t>
            </a:r>
            <a:r>
              <a:rPr sz="2800" dirty="0">
                <a:solidFill>
                  <a:srgbClr val="5F5F5F"/>
                </a:solidFill>
                <a:latin typeface="Comic Sans MS"/>
                <a:cs typeface="Comic Sans MS"/>
              </a:rPr>
              <a:t>enables  moving of digital coins</a:t>
            </a:r>
            <a:r>
              <a:rPr sz="2800" spc="-350" dirty="0">
                <a:solidFill>
                  <a:srgbClr val="5F5F5F"/>
                </a:solidFill>
                <a:latin typeface="Comic Sans MS"/>
                <a:cs typeface="Comic Sans MS"/>
              </a:rPr>
              <a:t> </a:t>
            </a:r>
            <a:r>
              <a:rPr sz="2800" dirty="0">
                <a:solidFill>
                  <a:srgbClr val="5F5F5F"/>
                </a:solidFill>
                <a:latin typeface="Comic Sans MS"/>
                <a:cs typeface="Comic Sans MS"/>
              </a:rPr>
              <a:t>or  assets among </a:t>
            </a:r>
            <a:r>
              <a:rPr sz="2800" spc="-10" dirty="0">
                <a:solidFill>
                  <a:srgbClr val="5F5F5F"/>
                </a:solidFill>
                <a:latin typeface="Comic Sans MS"/>
                <a:cs typeface="Comic Sans MS"/>
              </a:rPr>
              <a:t>individuals  is</a:t>
            </a:r>
            <a:r>
              <a:rPr sz="2800" spc="790" dirty="0">
                <a:solidFill>
                  <a:srgbClr val="5F5F5F"/>
                </a:solidFill>
                <a:latin typeface="Comic Sans MS"/>
                <a:cs typeface="Comic Sans MS"/>
              </a:rPr>
              <a:t> </a:t>
            </a:r>
            <a:r>
              <a:rPr sz="2800" b="1" dirty="0">
                <a:solidFill>
                  <a:srgbClr val="5F5F5F"/>
                </a:solidFill>
                <a:latin typeface="Comic Sans MS"/>
                <a:cs typeface="Comic Sans MS"/>
              </a:rPr>
              <a:t>Blockchain</a:t>
            </a:r>
            <a:endParaRPr sz="2800">
              <a:solidFill>
                <a:prstClr val="black"/>
              </a:solidFill>
              <a:latin typeface="Comic Sans MS"/>
              <a:cs typeface="Comic Sans MS"/>
            </a:endParaRPr>
          </a:p>
        </p:txBody>
      </p:sp>
    </p:spTree>
    <p:extLst>
      <p:ext uri="{BB962C8B-B14F-4D97-AF65-F5344CB8AC3E}">
        <p14:creationId xmlns:p14="http://schemas.microsoft.com/office/powerpoint/2010/main" val="1765211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3" y="648106"/>
            <a:ext cx="6463083"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Defining</a:t>
            </a:r>
            <a:r>
              <a:rPr sz="5600" spc="-10" dirty="0">
                <a:solidFill>
                  <a:srgbClr val="095A82"/>
                </a:solidFill>
              </a:rPr>
              <a:t> </a:t>
            </a:r>
            <a:r>
              <a:rPr sz="5600" spc="-10" dirty="0" smtClean="0">
                <a:solidFill>
                  <a:srgbClr val="095A82"/>
                </a:solidFill>
              </a:rPr>
              <a:t>Blockchain</a:t>
            </a:r>
            <a:r>
              <a:rPr lang="en-IN" sz="5600" spc="-10" dirty="0" smtClean="0">
                <a:solidFill>
                  <a:srgbClr val="095A82"/>
                </a:solidFill>
              </a:rPr>
              <a:t>?</a:t>
            </a:r>
            <a:endParaRPr sz="5600" dirty="0"/>
          </a:p>
        </p:txBody>
      </p:sp>
      <p:sp>
        <p:nvSpPr>
          <p:cNvPr id="6" name="object 6"/>
          <p:cNvSpPr txBox="1"/>
          <p:nvPr/>
        </p:nvSpPr>
        <p:spPr>
          <a:xfrm>
            <a:off x="2752599" y="8888171"/>
            <a:ext cx="1101090" cy="332142"/>
          </a:xfrm>
          <a:prstGeom prst="rect">
            <a:avLst/>
          </a:prstGeom>
        </p:spPr>
        <p:txBody>
          <a:bodyPr vert="horz" wrap="square" lIns="0" tIns="24130" rIns="0" bIns="0" rtlCol="0">
            <a:spAutoFit/>
          </a:bodyPr>
          <a:lstStyle/>
          <a:p>
            <a:pPr marL="25400">
              <a:spcBef>
                <a:spcPts val="190"/>
              </a:spcBef>
            </a:pPr>
            <a:r>
              <a:rPr sz="2000" i="1" spc="-20" dirty="0">
                <a:solidFill>
                  <a:srgbClr val="006FC0"/>
                </a:solidFill>
                <a:cs typeface="Calibri"/>
              </a:rPr>
              <a:t>First</a:t>
            </a:r>
            <a:r>
              <a:rPr sz="2000" i="1" spc="-60" dirty="0">
                <a:solidFill>
                  <a:srgbClr val="006FC0"/>
                </a:solidFill>
                <a:cs typeface="Calibri"/>
              </a:rPr>
              <a:t> </a:t>
            </a:r>
            <a:r>
              <a:rPr sz="2000" i="1" spc="-10" dirty="0">
                <a:solidFill>
                  <a:srgbClr val="006FC0"/>
                </a:solidFill>
                <a:cs typeface="Calibri"/>
              </a:rPr>
              <a:t>Block</a:t>
            </a:r>
            <a:endParaRPr sz="2000">
              <a:solidFill>
                <a:prstClr val="black"/>
              </a:solidFill>
              <a:cs typeface="Calibri"/>
            </a:endParaRPr>
          </a:p>
        </p:txBody>
      </p:sp>
      <p:sp>
        <p:nvSpPr>
          <p:cNvPr id="7" name="object 7"/>
          <p:cNvSpPr txBox="1"/>
          <p:nvPr/>
        </p:nvSpPr>
        <p:spPr>
          <a:xfrm>
            <a:off x="7405117" y="9159443"/>
            <a:ext cx="2086610" cy="332142"/>
          </a:xfrm>
          <a:prstGeom prst="rect">
            <a:avLst/>
          </a:prstGeom>
        </p:spPr>
        <p:txBody>
          <a:bodyPr vert="horz" wrap="square" lIns="0" tIns="24130" rIns="0" bIns="0" rtlCol="0">
            <a:spAutoFit/>
          </a:bodyPr>
          <a:lstStyle/>
          <a:p>
            <a:pPr marL="25400">
              <a:spcBef>
                <a:spcPts val="190"/>
              </a:spcBef>
            </a:pPr>
            <a:r>
              <a:rPr sz="2000" i="1" spc="-20" dirty="0">
                <a:solidFill>
                  <a:srgbClr val="006FC0"/>
                </a:solidFill>
                <a:cs typeface="Calibri"/>
              </a:rPr>
              <a:t>Growing</a:t>
            </a:r>
            <a:r>
              <a:rPr sz="2000" i="1" spc="-50" dirty="0">
                <a:solidFill>
                  <a:srgbClr val="006FC0"/>
                </a:solidFill>
                <a:cs typeface="Calibri"/>
              </a:rPr>
              <a:t> </a:t>
            </a:r>
            <a:r>
              <a:rPr sz="2000" i="1" spc="-10" dirty="0">
                <a:solidFill>
                  <a:srgbClr val="006FC0"/>
                </a:solidFill>
                <a:cs typeface="Calibri"/>
              </a:rPr>
              <a:t>Blockchain</a:t>
            </a:r>
            <a:endParaRPr sz="2000">
              <a:solidFill>
                <a:prstClr val="black"/>
              </a:solidFill>
              <a:cs typeface="Calibri"/>
            </a:endParaRPr>
          </a:p>
        </p:txBody>
      </p:sp>
      <p:sp>
        <p:nvSpPr>
          <p:cNvPr id="8" name="object 8"/>
          <p:cNvSpPr/>
          <p:nvPr/>
        </p:nvSpPr>
        <p:spPr>
          <a:xfrm>
            <a:off x="11981689" y="6184647"/>
            <a:ext cx="1377950" cy="1764030"/>
          </a:xfrm>
          <a:custGeom>
            <a:avLst/>
            <a:gdLst/>
            <a:ahLst/>
            <a:cxnLst/>
            <a:rect l="l" t="t" r="r" b="b"/>
            <a:pathLst>
              <a:path w="688975" h="882014">
                <a:moveTo>
                  <a:pt x="545719" y="665098"/>
                </a:moveTo>
                <a:lnTo>
                  <a:pt x="572833" y="621845"/>
                </a:lnTo>
                <a:lnTo>
                  <a:pt x="594775" y="577066"/>
                </a:lnTo>
                <a:lnTo>
                  <a:pt x="611599" y="531203"/>
                </a:lnTo>
                <a:lnTo>
                  <a:pt x="623358" y="484693"/>
                </a:lnTo>
                <a:lnTo>
                  <a:pt x="630105" y="437977"/>
                </a:lnTo>
                <a:lnTo>
                  <a:pt x="631893" y="391492"/>
                </a:lnTo>
                <a:lnTo>
                  <a:pt x="628777" y="345678"/>
                </a:lnTo>
                <a:lnTo>
                  <a:pt x="620808" y="300974"/>
                </a:lnTo>
                <a:lnTo>
                  <a:pt x="608040" y="257819"/>
                </a:lnTo>
                <a:lnTo>
                  <a:pt x="590528" y="216652"/>
                </a:lnTo>
                <a:lnTo>
                  <a:pt x="568323" y="177912"/>
                </a:lnTo>
                <a:lnTo>
                  <a:pt x="541480" y="142038"/>
                </a:lnTo>
                <a:lnTo>
                  <a:pt x="510051" y="109469"/>
                </a:lnTo>
                <a:lnTo>
                  <a:pt x="474090" y="80644"/>
                </a:lnTo>
                <a:lnTo>
                  <a:pt x="530732" y="0"/>
                </a:lnTo>
                <a:lnTo>
                  <a:pt x="566693" y="28822"/>
                </a:lnTo>
                <a:lnTo>
                  <a:pt x="598122" y="61386"/>
                </a:lnTo>
                <a:lnTo>
                  <a:pt x="624965" y="97253"/>
                </a:lnTo>
                <a:lnTo>
                  <a:pt x="647170" y="135984"/>
                </a:lnTo>
                <a:lnTo>
                  <a:pt x="664682" y="177142"/>
                </a:lnTo>
                <a:lnTo>
                  <a:pt x="677450" y="220289"/>
                </a:lnTo>
                <a:lnTo>
                  <a:pt x="685418" y="264985"/>
                </a:lnTo>
                <a:lnTo>
                  <a:pt x="688535" y="310793"/>
                </a:lnTo>
                <a:lnTo>
                  <a:pt x="686747" y="357275"/>
                </a:lnTo>
                <a:lnTo>
                  <a:pt x="680000" y="403993"/>
                </a:lnTo>
                <a:lnTo>
                  <a:pt x="668241" y="450508"/>
                </a:lnTo>
                <a:lnTo>
                  <a:pt x="651417" y="496381"/>
                </a:lnTo>
                <a:lnTo>
                  <a:pt x="629475" y="541176"/>
                </a:lnTo>
                <a:lnTo>
                  <a:pt x="602360" y="584454"/>
                </a:lnTo>
                <a:lnTo>
                  <a:pt x="545719" y="665098"/>
                </a:lnTo>
                <a:lnTo>
                  <a:pt x="515373" y="703980"/>
                </a:lnTo>
                <a:lnTo>
                  <a:pt x="481876" y="738945"/>
                </a:lnTo>
                <a:lnTo>
                  <a:pt x="445623" y="769850"/>
                </a:lnTo>
                <a:lnTo>
                  <a:pt x="407006" y="796551"/>
                </a:lnTo>
                <a:lnTo>
                  <a:pt x="366421" y="818905"/>
                </a:lnTo>
                <a:lnTo>
                  <a:pt x="324262" y="836769"/>
                </a:lnTo>
                <a:lnTo>
                  <a:pt x="280923" y="849999"/>
                </a:lnTo>
                <a:lnTo>
                  <a:pt x="236798" y="858453"/>
                </a:lnTo>
                <a:lnTo>
                  <a:pt x="192281" y="861986"/>
                </a:lnTo>
                <a:lnTo>
                  <a:pt x="147768" y="860455"/>
                </a:lnTo>
                <a:lnTo>
                  <a:pt x="103650" y="853717"/>
                </a:lnTo>
                <a:lnTo>
                  <a:pt x="60325" y="841629"/>
                </a:lnTo>
                <a:lnTo>
                  <a:pt x="32003" y="881976"/>
                </a:lnTo>
                <a:lnTo>
                  <a:pt x="0" y="756030"/>
                </a:lnTo>
                <a:lnTo>
                  <a:pt x="145414" y="720597"/>
                </a:lnTo>
                <a:lnTo>
                  <a:pt x="116966" y="760983"/>
                </a:lnTo>
                <a:lnTo>
                  <a:pt x="159960" y="772980"/>
                </a:lnTo>
                <a:lnTo>
                  <a:pt x="203816" y="779712"/>
                </a:lnTo>
                <a:lnTo>
                  <a:pt x="248140" y="781302"/>
                </a:lnTo>
                <a:lnTo>
                  <a:pt x="292535" y="777868"/>
                </a:lnTo>
                <a:lnTo>
                  <a:pt x="336604" y="769532"/>
                </a:lnTo>
                <a:lnTo>
                  <a:pt x="379953" y="756414"/>
                </a:lnTo>
                <a:lnTo>
                  <a:pt x="422183" y="738635"/>
                </a:lnTo>
                <a:lnTo>
                  <a:pt x="462900" y="716315"/>
                </a:lnTo>
                <a:lnTo>
                  <a:pt x="501708" y="689575"/>
                </a:lnTo>
                <a:lnTo>
                  <a:pt x="538209" y="658535"/>
                </a:lnTo>
                <a:lnTo>
                  <a:pt x="572007" y="623315"/>
                </a:lnTo>
              </a:path>
            </a:pathLst>
          </a:custGeom>
          <a:ln w="28575">
            <a:solidFill>
              <a:srgbClr val="5F5F5F"/>
            </a:solidFill>
          </a:ln>
        </p:spPr>
        <p:txBody>
          <a:bodyPr wrap="square" lIns="0" tIns="0" rIns="0" bIns="0" rtlCol="0"/>
          <a:lstStyle/>
          <a:p>
            <a:endParaRPr sz="3600">
              <a:solidFill>
                <a:prstClr val="black"/>
              </a:solidFill>
            </a:endParaRPr>
          </a:p>
        </p:txBody>
      </p:sp>
      <p:sp>
        <p:nvSpPr>
          <p:cNvPr id="9" name="object 9"/>
          <p:cNvSpPr/>
          <p:nvPr/>
        </p:nvSpPr>
        <p:spPr>
          <a:xfrm>
            <a:off x="12728193" y="6184647"/>
            <a:ext cx="1377950" cy="1764030"/>
          </a:xfrm>
          <a:custGeom>
            <a:avLst/>
            <a:gdLst/>
            <a:ahLst/>
            <a:cxnLst/>
            <a:rect l="l" t="t" r="r" b="b"/>
            <a:pathLst>
              <a:path w="688975" h="882014">
                <a:moveTo>
                  <a:pt x="545592" y="665098"/>
                </a:moveTo>
                <a:lnTo>
                  <a:pt x="572729" y="621845"/>
                </a:lnTo>
                <a:lnTo>
                  <a:pt x="594688" y="577066"/>
                </a:lnTo>
                <a:lnTo>
                  <a:pt x="611523" y="531203"/>
                </a:lnTo>
                <a:lnTo>
                  <a:pt x="623287" y="484693"/>
                </a:lnTo>
                <a:lnTo>
                  <a:pt x="630034" y="437977"/>
                </a:lnTo>
                <a:lnTo>
                  <a:pt x="631820" y="391492"/>
                </a:lnTo>
                <a:lnTo>
                  <a:pt x="628697" y="345678"/>
                </a:lnTo>
                <a:lnTo>
                  <a:pt x="620721" y="300974"/>
                </a:lnTo>
                <a:lnTo>
                  <a:pt x="607945" y="257819"/>
                </a:lnTo>
                <a:lnTo>
                  <a:pt x="590423" y="216652"/>
                </a:lnTo>
                <a:lnTo>
                  <a:pt x="568210" y="177912"/>
                </a:lnTo>
                <a:lnTo>
                  <a:pt x="541359" y="142038"/>
                </a:lnTo>
                <a:lnTo>
                  <a:pt x="509926" y="109469"/>
                </a:lnTo>
                <a:lnTo>
                  <a:pt x="473963" y="80644"/>
                </a:lnTo>
                <a:lnTo>
                  <a:pt x="530732" y="0"/>
                </a:lnTo>
                <a:lnTo>
                  <a:pt x="566670" y="28822"/>
                </a:lnTo>
                <a:lnTo>
                  <a:pt x="598081" y="61386"/>
                </a:lnTo>
                <a:lnTo>
                  <a:pt x="624913" y="97253"/>
                </a:lnTo>
                <a:lnTo>
                  <a:pt x="647111" y="135984"/>
                </a:lnTo>
                <a:lnTo>
                  <a:pt x="664620" y="177142"/>
                </a:lnTo>
                <a:lnTo>
                  <a:pt x="677386" y="220289"/>
                </a:lnTo>
                <a:lnTo>
                  <a:pt x="685355" y="264985"/>
                </a:lnTo>
                <a:lnTo>
                  <a:pt x="688472" y="310793"/>
                </a:lnTo>
                <a:lnTo>
                  <a:pt x="686682" y="357275"/>
                </a:lnTo>
                <a:lnTo>
                  <a:pt x="679932" y="403993"/>
                </a:lnTo>
                <a:lnTo>
                  <a:pt x="668166" y="450508"/>
                </a:lnTo>
                <a:lnTo>
                  <a:pt x="651331" y="496381"/>
                </a:lnTo>
                <a:lnTo>
                  <a:pt x="629371" y="541176"/>
                </a:lnTo>
                <a:lnTo>
                  <a:pt x="602233" y="584454"/>
                </a:lnTo>
                <a:lnTo>
                  <a:pt x="545592" y="665098"/>
                </a:lnTo>
                <a:lnTo>
                  <a:pt x="515248" y="703980"/>
                </a:lnTo>
                <a:lnTo>
                  <a:pt x="481759" y="738945"/>
                </a:lnTo>
                <a:lnTo>
                  <a:pt x="445515" y="769850"/>
                </a:lnTo>
                <a:lnTo>
                  <a:pt x="406912" y="796551"/>
                </a:lnTo>
                <a:lnTo>
                  <a:pt x="366342" y="818905"/>
                </a:lnTo>
                <a:lnTo>
                  <a:pt x="324199" y="836769"/>
                </a:lnTo>
                <a:lnTo>
                  <a:pt x="280875" y="849999"/>
                </a:lnTo>
                <a:lnTo>
                  <a:pt x="236765" y="858453"/>
                </a:lnTo>
                <a:lnTo>
                  <a:pt x="192262" y="861986"/>
                </a:lnTo>
                <a:lnTo>
                  <a:pt x="147758" y="860455"/>
                </a:lnTo>
                <a:lnTo>
                  <a:pt x="103648" y="853717"/>
                </a:lnTo>
                <a:lnTo>
                  <a:pt x="60325" y="841629"/>
                </a:lnTo>
                <a:lnTo>
                  <a:pt x="32003" y="881976"/>
                </a:lnTo>
                <a:lnTo>
                  <a:pt x="0" y="756030"/>
                </a:lnTo>
                <a:lnTo>
                  <a:pt x="145287" y="720597"/>
                </a:lnTo>
                <a:lnTo>
                  <a:pt x="116966" y="760983"/>
                </a:lnTo>
                <a:lnTo>
                  <a:pt x="159928" y="772980"/>
                </a:lnTo>
                <a:lnTo>
                  <a:pt x="203759" y="779712"/>
                </a:lnTo>
                <a:lnTo>
                  <a:pt x="248062" y="781302"/>
                </a:lnTo>
                <a:lnTo>
                  <a:pt x="292441" y="777868"/>
                </a:lnTo>
                <a:lnTo>
                  <a:pt x="336498" y="769532"/>
                </a:lnTo>
                <a:lnTo>
                  <a:pt x="379838" y="756414"/>
                </a:lnTo>
                <a:lnTo>
                  <a:pt x="422062" y="738635"/>
                </a:lnTo>
                <a:lnTo>
                  <a:pt x="462776" y="716315"/>
                </a:lnTo>
                <a:lnTo>
                  <a:pt x="501581" y="689575"/>
                </a:lnTo>
                <a:lnTo>
                  <a:pt x="538082" y="658535"/>
                </a:lnTo>
                <a:lnTo>
                  <a:pt x="571880" y="623315"/>
                </a:lnTo>
              </a:path>
            </a:pathLst>
          </a:custGeom>
          <a:ln w="28575">
            <a:solidFill>
              <a:srgbClr val="5F5F5F"/>
            </a:solidFill>
          </a:ln>
        </p:spPr>
        <p:txBody>
          <a:bodyPr wrap="square" lIns="0" tIns="0" rIns="0" bIns="0" rtlCol="0"/>
          <a:lstStyle/>
          <a:p>
            <a:endParaRPr sz="3600">
              <a:solidFill>
                <a:prstClr val="black"/>
              </a:solidFill>
            </a:endParaRPr>
          </a:p>
        </p:txBody>
      </p:sp>
      <p:sp>
        <p:nvSpPr>
          <p:cNvPr id="10" name="object 10"/>
          <p:cNvSpPr/>
          <p:nvPr/>
        </p:nvSpPr>
        <p:spPr>
          <a:xfrm>
            <a:off x="2868166" y="7272528"/>
            <a:ext cx="871728" cy="871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3660647" y="7272528"/>
            <a:ext cx="871726" cy="871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4428745" y="7272528"/>
            <a:ext cx="871726" cy="871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5215129" y="7272528"/>
            <a:ext cx="871726" cy="871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5983223" y="7272528"/>
            <a:ext cx="871726" cy="871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5" name="object 15"/>
          <p:cNvSpPr/>
          <p:nvPr/>
        </p:nvSpPr>
        <p:spPr>
          <a:xfrm>
            <a:off x="6775705" y="7272528"/>
            <a:ext cx="1670302" cy="87172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6" name="object 16"/>
          <p:cNvSpPr/>
          <p:nvPr/>
        </p:nvSpPr>
        <p:spPr>
          <a:xfrm>
            <a:off x="8345423" y="7272528"/>
            <a:ext cx="868678" cy="87172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9113519" y="7272528"/>
            <a:ext cx="871726" cy="871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8" name="object 18"/>
          <p:cNvSpPr/>
          <p:nvPr/>
        </p:nvSpPr>
        <p:spPr>
          <a:xfrm>
            <a:off x="9899905" y="7272528"/>
            <a:ext cx="868678" cy="87172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9" name="object 19"/>
          <p:cNvSpPr/>
          <p:nvPr/>
        </p:nvSpPr>
        <p:spPr>
          <a:xfrm>
            <a:off x="10686289" y="7272528"/>
            <a:ext cx="868678" cy="87172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0" name="object 20"/>
          <p:cNvSpPr/>
          <p:nvPr/>
        </p:nvSpPr>
        <p:spPr>
          <a:xfrm>
            <a:off x="11969495" y="5757671"/>
            <a:ext cx="871726" cy="86867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1" name="object 21"/>
          <p:cNvSpPr/>
          <p:nvPr/>
        </p:nvSpPr>
        <p:spPr>
          <a:xfrm>
            <a:off x="12761977" y="5757671"/>
            <a:ext cx="871726" cy="86867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11469623" y="7272528"/>
            <a:ext cx="871726" cy="871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3" name="object 23"/>
          <p:cNvSpPr txBox="1"/>
          <p:nvPr/>
        </p:nvSpPr>
        <p:spPr>
          <a:xfrm>
            <a:off x="2319730" y="6561937"/>
            <a:ext cx="499108" cy="1795363"/>
          </a:xfrm>
          <a:prstGeom prst="rect">
            <a:avLst/>
          </a:prstGeom>
        </p:spPr>
        <p:txBody>
          <a:bodyPr vert="horz" wrap="square" lIns="0" tIns="25400" rIns="0" bIns="0" rtlCol="0">
            <a:spAutoFit/>
          </a:bodyPr>
          <a:lstStyle/>
          <a:p>
            <a:pPr marL="25400">
              <a:spcBef>
                <a:spcPts val="200"/>
              </a:spcBef>
            </a:pPr>
            <a:r>
              <a:rPr sz="11500" dirty="0">
                <a:solidFill>
                  <a:srgbClr val="5F5F5F"/>
                </a:solidFill>
                <a:cs typeface="Calibri"/>
              </a:rPr>
              <a:t>[</a:t>
            </a:r>
            <a:endParaRPr sz="11500">
              <a:solidFill>
                <a:prstClr val="black"/>
              </a:solidFill>
              <a:cs typeface="Calibri"/>
            </a:endParaRPr>
          </a:p>
        </p:txBody>
      </p:sp>
      <p:sp>
        <p:nvSpPr>
          <p:cNvPr id="24" name="object 24"/>
          <p:cNvSpPr/>
          <p:nvPr/>
        </p:nvSpPr>
        <p:spPr>
          <a:xfrm>
            <a:off x="3305554" y="7871459"/>
            <a:ext cx="0" cy="963930"/>
          </a:xfrm>
          <a:custGeom>
            <a:avLst/>
            <a:gdLst/>
            <a:ahLst/>
            <a:cxnLst/>
            <a:rect l="l" t="t" r="r" b="b"/>
            <a:pathLst>
              <a:path h="481964">
                <a:moveTo>
                  <a:pt x="0" y="0"/>
                </a:moveTo>
                <a:lnTo>
                  <a:pt x="0" y="481876"/>
                </a:lnTo>
              </a:path>
            </a:pathLst>
          </a:custGeom>
          <a:ln w="28956">
            <a:solidFill>
              <a:srgbClr val="5F5F5F"/>
            </a:solidFill>
          </a:ln>
        </p:spPr>
        <p:txBody>
          <a:bodyPr wrap="square" lIns="0" tIns="0" rIns="0" bIns="0" rtlCol="0"/>
          <a:lstStyle/>
          <a:p>
            <a:endParaRPr sz="3600">
              <a:solidFill>
                <a:prstClr val="black"/>
              </a:solidFill>
            </a:endParaRPr>
          </a:p>
        </p:txBody>
      </p:sp>
      <p:sp>
        <p:nvSpPr>
          <p:cNvPr id="25" name="object 25"/>
          <p:cNvSpPr/>
          <p:nvPr/>
        </p:nvSpPr>
        <p:spPr>
          <a:xfrm>
            <a:off x="4111753" y="8634982"/>
            <a:ext cx="8929370" cy="579120"/>
          </a:xfrm>
          <a:custGeom>
            <a:avLst/>
            <a:gdLst/>
            <a:ahLst/>
            <a:cxnLst/>
            <a:rect l="l" t="t" r="r" b="b"/>
            <a:pathLst>
              <a:path w="4464684" h="289560">
                <a:moveTo>
                  <a:pt x="173736" y="115824"/>
                </a:moveTo>
                <a:lnTo>
                  <a:pt x="0" y="115824"/>
                </a:lnTo>
                <a:lnTo>
                  <a:pt x="0" y="173736"/>
                </a:lnTo>
                <a:lnTo>
                  <a:pt x="173736" y="173736"/>
                </a:lnTo>
                <a:lnTo>
                  <a:pt x="173736" y="115824"/>
                </a:lnTo>
                <a:close/>
              </a:path>
              <a:path w="4464684" h="289560">
                <a:moveTo>
                  <a:pt x="405384" y="115824"/>
                </a:moveTo>
                <a:lnTo>
                  <a:pt x="231648" y="115824"/>
                </a:lnTo>
                <a:lnTo>
                  <a:pt x="231648" y="173736"/>
                </a:lnTo>
                <a:lnTo>
                  <a:pt x="405384" y="173736"/>
                </a:lnTo>
                <a:lnTo>
                  <a:pt x="405384" y="115824"/>
                </a:lnTo>
                <a:close/>
              </a:path>
              <a:path w="4464684" h="289560">
                <a:moveTo>
                  <a:pt x="637032" y="115824"/>
                </a:moveTo>
                <a:lnTo>
                  <a:pt x="463296" y="115824"/>
                </a:lnTo>
                <a:lnTo>
                  <a:pt x="463296" y="173736"/>
                </a:lnTo>
                <a:lnTo>
                  <a:pt x="637032" y="173736"/>
                </a:lnTo>
                <a:lnTo>
                  <a:pt x="637032" y="115824"/>
                </a:lnTo>
                <a:close/>
              </a:path>
              <a:path w="4464684" h="289560">
                <a:moveTo>
                  <a:pt x="868680" y="115824"/>
                </a:moveTo>
                <a:lnTo>
                  <a:pt x="694944" y="115824"/>
                </a:lnTo>
                <a:lnTo>
                  <a:pt x="694944" y="173736"/>
                </a:lnTo>
                <a:lnTo>
                  <a:pt x="868680" y="173736"/>
                </a:lnTo>
                <a:lnTo>
                  <a:pt x="868680" y="115824"/>
                </a:lnTo>
                <a:close/>
              </a:path>
              <a:path w="4464684" h="289560">
                <a:moveTo>
                  <a:pt x="1100328" y="115824"/>
                </a:moveTo>
                <a:lnTo>
                  <a:pt x="926592" y="115824"/>
                </a:lnTo>
                <a:lnTo>
                  <a:pt x="926592" y="173736"/>
                </a:lnTo>
                <a:lnTo>
                  <a:pt x="1100328" y="173736"/>
                </a:lnTo>
                <a:lnTo>
                  <a:pt x="1100328" y="115824"/>
                </a:lnTo>
                <a:close/>
              </a:path>
              <a:path w="4464684" h="289560">
                <a:moveTo>
                  <a:pt x="1331976" y="115824"/>
                </a:moveTo>
                <a:lnTo>
                  <a:pt x="1158240" y="115824"/>
                </a:lnTo>
                <a:lnTo>
                  <a:pt x="1158240" y="173736"/>
                </a:lnTo>
                <a:lnTo>
                  <a:pt x="1331976" y="173736"/>
                </a:lnTo>
                <a:lnTo>
                  <a:pt x="1331976" y="115824"/>
                </a:lnTo>
                <a:close/>
              </a:path>
              <a:path w="4464684" h="289560">
                <a:moveTo>
                  <a:pt x="1563624" y="115824"/>
                </a:moveTo>
                <a:lnTo>
                  <a:pt x="1389888" y="115824"/>
                </a:lnTo>
                <a:lnTo>
                  <a:pt x="1389888" y="173736"/>
                </a:lnTo>
                <a:lnTo>
                  <a:pt x="1563624" y="173736"/>
                </a:lnTo>
                <a:lnTo>
                  <a:pt x="1563624" y="115824"/>
                </a:lnTo>
                <a:close/>
              </a:path>
              <a:path w="4464684" h="289560">
                <a:moveTo>
                  <a:pt x="1795272" y="115824"/>
                </a:moveTo>
                <a:lnTo>
                  <a:pt x="1621536" y="115824"/>
                </a:lnTo>
                <a:lnTo>
                  <a:pt x="1621536" y="173736"/>
                </a:lnTo>
                <a:lnTo>
                  <a:pt x="1795272" y="173736"/>
                </a:lnTo>
                <a:lnTo>
                  <a:pt x="1795272" y="115824"/>
                </a:lnTo>
                <a:close/>
              </a:path>
              <a:path w="4464684" h="289560">
                <a:moveTo>
                  <a:pt x="2026920" y="115824"/>
                </a:moveTo>
                <a:lnTo>
                  <a:pt x="1853184" y="115824"/>
                </a:lnTo>
                <a:lnTo>
                  <a:pt x="1853184" y="173736"/>
                </a:lnTo>
                <a:lnTo>
                  <a:pt x="2026920" y="173736"/>
                </a:lnTo>
                <a:lnTo>
                  <a:pt x="2026920" y="115824"/>
                </a:lnTo>
                <a:close/>
              </a:path>
              <a:path w="4464684" h="289560">
                <a:moveTo>
                  <a:pt x="2258568" y="115824"/>
                </a:moveTo>
                <a:lnTo>
                  <a:pt x="2084832" y="115824"/>
                </a:lnTo>
                <a:lnTo>
                  <a:pt x="2084832" y="173736"/>
                </a:lnTo>
                <a:lnTo>
                  <a:pt x="2258568" y="173736"/>
                </a:lnTo>
                <a:lnTo>
                  <a:pt x="2258568" y="115824"/>
                </a:lnTo>
                <a:close/>
              </a:path>
              <a:path w="4464684" h="289560">
                <a:moveTo>
                  <a:pt x="2490216" y="115824"/>
                </a:moveTo>
                <a:lnTo>
                  <a:pt x="2316479" y="115824"/>
                </a:lnTo>
                <a:lnTo>
                  <a:pt x="2316479" y="173736"/>
                </a:lnTo>
                <a:lnTo>
                  <a:pt x="2490216" y="173736"/>
                </a:lnTo>
                <a:lnTo>
                  <a:pt x="2490216" y="115824"/>
                </a:lnTo>
                <a:close/>
              </a:path>
              <a:path w="4464684" h="289560">
                <a:moveTo>
                  <a:pt x="2721864" y="115824"/>
                </a:moveTo>
                <a:lnTo>
                  <a:pt x="2548128" y="115824"/>
                </a:lnTo>
                <a:lnTo>
                  <a:pt x="2548128" y="173736"/>
                </a:lnTo>
                <a:lnTo>
                  <a:pt x="2721864" y="173736"/>
                </a:lnTo>
                <a:lnTo>
                  <a:pt x="2721864" y="115824"/>
                </a:lnTo>
                <a:close/>
              </a:path>
              <a:path w="4464684" h="289560">
                <a:moveTo>
                  <a:pt x="2953512" y="115824"/>
                </a:moveTo>
                <a:lnTo>
                  <a:pt x="2779776" y="115824"/>
                </a:lnTo>
                <a:lnTo>
                  <a:pt x="2779776" y="173736"/>
                </a:lnTo>
                <a:lnTo>
                  <a:pt x="2953512" y="173736"/>
                </a:lnTo>
                <a:lnTo>
                  <a:pt x="2953512" y="115824"/>
                </a:lnTo>
                <a:close/>
              </a:path>
              <a:path w="4464684" h="289560">
                <a:moveTo>
                  <a:pt x="3185160" y="115824"/>
                </a:moveTo>
                <a:lnTo>
                  <a:pt x="3011424" y="115824"/>
                </a:lnTo>
                <a:lnTo>
                  <a:pt x="3011424" y="173736"/>
                </a:lnTo>
                <a:lnTo>
                  <a:pt x="3185160" y="173736"/>
                </a:lnTo>
                <a:lnTo>
                  <a:pt x="3185160" y="115824"/>
                </a:lnTo>
                <a:close/>
              </a:path>
              <a:path w="4464684" h="289560">
                <a:moveTo>
                  <a:pt x="3416808" y="115824"/>
                </a:moveTo>
                <a:lnTo>
                  <a:pt x="3243072" y="115824"/>
                </a:lnTo>
                <a:lnTo>
                  <a:pt x="3243072" y="173736"/>
                </a:lnTo>
                <a:lnTo>
                  <a:pt x="3416808" y="173736"/>
                </a:lnTo>
                <a:lnTo>
                  <a:pt x="3416808" y="115824"/>
                </a:lnTo>
                <a:close/>
              </a:path>
              <a:path w="4464684" h="289560">
                <a:moveTo>
                  <a:pt x="3648456" y="115824"/>
                </a:moveTo>
                <a:lnTo>
                  <a:pt x="3474720" y="115824"/>
                </a:lnTo>
                <a:lnTo>
                  <a:pt x="3474720" y="173736"/>
                </a:lnTo>
                <a:lnTo>
                  <a:pt x="3648456" y="173736"/>
                </a:lnTo>
                <a:lnTo>
                  <a:pt x="3648456" y="115824"/>
                </a:lnTo>
                <a:close/>
              </a:path>
              <a:path w="4464684" h="289560">
                <a:moveTo>
                  <a:pt x="3880104" y="115824"/>
                </a:moveTo>
                <a:lnTo>
                  <a:pt x="3706368" y="115824"/>
                </a:lnTo>
                <a:lnTo>
                  <a:pt x="3706368" y="173736"/>
                </a:lnTo>
                <a:lnTo>
                  <a:pt x="3880104" y="173736"/>
                </a:lnTo>
                <a:lnTo>
                  <a:pt x="3880104" y="115824"/>
                </a:lnTo>
                <a:close/>
              </a:path>
              <a:path w="4464684" h="289560">
                <a:moveTo>
                  <a:pt x="4111752" y="115824"/>
                </a:moveTo>
                <a:lnTo>
                  <a:pt x="3938016" y="115824"/>
                </a:lnTo>
                <a:lnTo>
                  <a:pt x="3938016" y="173736"/>
                </a:lnTo>
                <a:lnTo>
                  <a:pt x="4111752" y="173736"/>
                </a:lnTo>
                <a:lnTo>
                  <a:pt x="4111752" y="115824"/>
                </a:lnTo>
                <a:close/>
              </a:path>
              <a:path w="4464684" h="289560">
                <a:moveTo>
                  <a:pt x="4174871" y="0"/>
                </a:moveTo>
                <a:lnTo>
                  <a:pt x="4174871" y="289560"/>
                </a:lnTo>
                <a:lnTo>
                  <a:pt x="4406519" y="173736"/>
                </a:lnTo>
                <a:lnTo>
                  <a:pt x="4203827" y="173736"/>
                </a:lnTo>
                <a:lnTo>
                  <a:pt x="4203827" y="115824"/>
                </a:lnTo>
                <a:lnTo>
                  <a:pt x="4406519" y="115824"/>
                </a:lnTo>
                <a:lnTo>
                  <a:pt x="4174871" y="0"/>
                </a:lnTo>
                <a:close/>
              </a:path>
              <a:path w="4464684" h="289560">
                <a:moveTo>
                  <a:pt x="4174871" y="115824"/>
                </a:moveTo>
                <a:lnTo>
                  <a:pt x="4169664" y="115824"/>
                </a:lnTo>
                <a:lnTo>
                  <a:pt x="4169664" y="173736"/>
                </a:lnTo>
                <a:lnTo>
                  <a:pt x="4174871" y="173736"/>
                </a:lnTo>
                <a:lnTo>
                  <a:pt x="4174871" y="115824"/>
                </a:lnTo>
                <a:close/>
              </a:path>
              <a:path w="4464684" h="289560">
                <a:moveTo>
                  <a:pt x="4406519" y="115824"/>
                </a:moveTo>
                <a:lnTo>
                  <a:pt x="4203827" y="115824"/>
                </a:lnTo>
                <a:lnTo>
                  <a:pt x="4203827" y="173736"/>
                </a:lnTo>
                <a:lnTo>
                  <a:pt x="4406519" y="173736"/>
                </a:lnTo>
                <a:lnTo>
                  <a:pt x="4464431" y="144780"/>
                </a:lnTo>
                <a:lnTo>
                  <a:pt x="4406519" y="115824"/>
                </a:lnTo>
                <a:close/>
              </a:path>
            </a:pathLst>
          </a:custGeom>
          <a:solidFill>
            <a:srgbClr val="006FC0"/>
          </a:solidFill>
        </p:spPr>
        <p:txBody>
          <a:bodyPr wrap="square" lIns="0" tIns="0" rIns="0" bIns="0" rtlCol="0"/>
          <a:lstStyle/>
          <a:p>
            <a:endParaRPr sz="3600">
              <a:solidFill>
                <a:prstClr val="black"/>
              </a:solidFill>
            </a:endParaRPr>
          </a:p>
        </p:txBody>
      </p:sp>
      <p:sp>
        <p:nvSpPr>
          <p:cNvPr id="26" name="object 26"/>
          <p:cNvSpPr/>
          <p:nvPr/>
        </p:nvSpPr>
        <p:spPr>
          <a:xfrm>
            <a:off x="14482571" y="6185914"/>
            <a:ext cx="963930" cy="0"/>
          </a:xfrm>
          <a:custGeom>
            <a:avLst/>
            <a:gdLst/>
            <a:ahLst/>
            <a:cxnLst/>
            <a:rect l="l" t="t" r="r" b="b"/>
            <a:pathLst>
              <a:path w="481965">
                <a:moveTo>
                  <a:pt x="481838" y="0"/>
                </a:move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27" name="object 27"/>
          <p:cNvSpPr/>
          <p:nvPr/>
        </p:nvSpPr>
        <p:spPr>
          <a:xfrm>
            <a:off x="13554456" y="5757671"/>
            <a:ext cx="871728" cy="87172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12231623" y="7254240"/>
            <a:ext cx="871726" cy="871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9" name="object 29"/>
          <p:cNvSpPr txBox="1"/>
          <p:nvPr/>
        </p:nvSpPr>
        <p:spPr>
          <a:xfrm>
            <a:off x="3462020" y="6296661"/>
            <a:ext cx="7957820" cy="857927"/>
          </a:xfrm>
          <a:prstGeom prst="rect">
            <a:avLst/>
          </a:prstGeom>
        </p:spPr>
        <p:txBody>
          <a:bodyPr vert="horz" wrap="square" lIns="0" tIns="26670" rIns="0" bIns="0" rtlCol="0">
            <a:spAutoFit/>
          </a:bodyPr>
          <a:lstStyle/>
          <a:p>
            <a:pPr marL="25400" marR="10160">
              <a:spcBef>
                <a:spcPts val="210"/>
              </a:spcBef>
            </a:pPr>
            <a:r>
              <a:rPr sz="2700" i="1" spc="-110" dirty="0">
                <a:solidFill>
                  <a:srgbClr val="0D80B8"/>
                </a:solidFill>
                <a:cs typeface="Calibri"/>
              </a:rPr>
              <a:t>To </a:t>
            </a:r>
            <a:r>
              <a:rPr sz="2700" i="1" spc="-10" dirty="0">
                <a:solidFill>
                  <a:srgbClr val="0D80B8"/>
                </a:solidFill>
                <a:cs typeface="Calibri"/>
              </a:rPr>
              <a:t>access </a:t>
            </a:r>
            <a:r>
              <a:rPr sz="2700" i="1" spc="-20" dirty="0">
                <a:solidFill>
                  <a:srgbClr val="0D80B8"/>
                </a:solidFill>
                <a:cs typeface="Calibri"/>
              </a:rPr>
              <a:t>data </a:t>
            </a:r>
            <a:r>
              <a:rPr sz="2700" i="1" dirty="0">
                <a:solidFill>
                  <a:srgbClr val="0D80B8"/>
                </a:solidFill>
                <a:cs typeface="Calibri"/>
              </a:rPr>
              <a:t>of the </a:t>
            </a:r>
            <a:r>
              <a:rPr sz="2700" i="1" spc="-10" dirty="0">
                <a:solidFill>
                  <a:srgbClr val="0D80B8"/>
                </a:solidFill>
                <a:cs typeface="Calibri"/>
              </a:rPr>
              <a:t>first ever </a:t>
            </a:r>
            <a:r>
              <a:rPr sz="2700" i="1" dirty="0">
                <a:solidFill>
                  <a:srgbClr val="0D80B8"/>
                </a:solidFill>
                <a:cs typeface="Calibri"/>
              </a:rPr>
              <a:t>created </a:t>
            </a:r>
            <a:r>
              <a:rPr sz="2700" i="1" spc="-10" dirty="0">
                <a:solidFill>
                  <a:srgbClr val="0D80B8"/>
                </a:solidFill>
                <a:cs typeface="Calibri"/>
              </a:rPr>
              <a:t>block, </a:t>
            </a:r>
            <a:r>
              <a:rPr sz="2700" i="1" dirty="0">
                <a:solidFill>
                  <a:srgbClr val="0D80B8"/>
                </a:solidFill>
                <a:cs typeface="Calibri"/>
              </a:rPr>
              <a:t>you </a:t>
            </a:r>
            <a:r>
              <a:rPr sz="2700" i="1" spc="-10" dirty="0">
                <a:solidFill>
                  <a:srgbClr val="0D80B8"/>
                </a:solidFill>
                <a:cs typeface="Calibri"/>
              </a:rPr>
              <a:t>have to  </a:t>
            </a:r>
            <a:r>
              <a:rPr sz="2700" i="1" dirty="0">
                <a:solidFill>
                  <a:srgbClr val="0D80B8"/>
                </a:solidFill>
                <a:cs typeface="Calibri"/>
              </a:rPr>
              <a:t>traverse from the </a:t>
            </a:r>
            <a:r>
              <a:rPr sz="2700" i="1" spc="-10" dirty="0">
                <a:solidFill>
                  <a:srgbClr val="0D80B8"/>
                </a:solidFill>
                <a:cs typeface="Calibri"/>
              </a:rPr>
              <a:t>last </a:t>
            </a:r>
            <a:r>
              <a:rPr sz="2700" i="1" dirty="0">
                <a:solidFill>
                  <a:srgbClr val="0D80B8"/>
                </a:solidFill>
                <a:cs typeface="Calibri"/>
              </a:rPr>
              <a:t>created </a:t>
            </a:r>
            <a:r>
              <a:rPr sz="2700" i="1" spc="-10" dirty="0">
                <a:solidFill>
                  <a:srgbClr val="0D80B8"/>
                </a:solidFill>
                <a:cs typeface="Calibri"/>
              </a:rPr>
              <a:t>block to </a:t>
            </a:r>
            <a:r>
              <a:rPr sz="2700" i="1" dirty="0">
                <a:solidFill>
                  <a:srgbClr val="0D80B8"/>
                </a:solidFill>
                <a:cs typeface="Calibri"/>
              </a:rPr>
              <a:t>the </a:t>
            </a:r>
            <a:r>
              <a:rPr sz="2700" i="1" spc="-10" dirty="0">
                <a:solidFill>
                  <a:srgbClr val="0D80B8"/>
                </a:solidFill>
                <a:cs typeface="Calibri"/>
              </a:rPr>
              <a:t>first</a:t>
            </a:r>
            <a:r>
              <a:rPr sz="2700" i="1" spc="-240" dirty="0">
                <a:solidFill>
                  <a:srgbClr val="0D80B8"/>
                </a:solidFill>
                <a:cs typeface="Calibri"/>
              </a:rPr>
              <a:t> </a:t>
            </a:r>
            <a:r>
              <a:rPr sz="2700" i="1" spc="-10" dirty="0">
                <a:solidFill>
                  <a:srgbClr val="0D80B8"/>
                </a:solidFill>
                <a:cs typeface="Calibri"/>
              </a:rPr>
              <a:t>block</a:t>
            </a:r>
            <a:endParaRPr sz="2700">
              <a:solidFill>
                <a:prstClr val="black"/>
              </a:solidFill>
              <a:cs typeface="Calibri"/>
            </a:endParaRPr>
          </a:p>
        </p:txBody>
      </p:sp>
      <p:sp>
        <p:nvSpPr>
          <p:cNvPr id="30" name="object 30"/>
          <p:cNvSpPr txBox="1"/>
          <p:nvPr/>
        </p:nvSpPr>
        <p:spPr>
          <a:xfrm>
            <a:off x="942034" y="1691334"/>
            <a:ext cx="16413276" cy="4026743"/>
          </a:xfrm>
          <a:prstGeom prst="rect">
            <a:avLst/>
          </a:prstGeom>
        </p:spPr>
        <p:txBody>
          <a:bodyPr vert="horz" wrap="square" lIns="0" tIns="25400" rIns="0" bIns="0" rtlCol="0">
            <a:spAutoFit/>
          </a:bodyPr>
          <a:lstStyle/>
          <a:p>
            <a:pPr marL="598170" marR="90424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Blockchain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simply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data structure </a:t>
            </a:r>
            <a:r>
              <a:rPr sz="2000" dirty="0">
                <a:latin typeface="Arial Rounded MT Bold" panose="020F0704030504030204" pitchFamily="34" charset="0"/>
                <a:cs typeface="Calibri"/>
              </a:rPr>
              <a:t>where </a:t>
            </a:r>
            <a:r>
              <a:rPr sz="2000" spc="-10" dirty="0">
                <a:latin typeface="Arial Rounded MT Bold" panose="020F0704030504030204" pitchFamily="34" charset="0"/>
                <a:cs typeface="Calibri"/>
              </a:rPr>
              <a:t>each block </a:t>
            </a:r>
            <a:r>
              <a:rPr sz="2000" dirty="0">
                <a:latin typeface="Arial Rounded MT Bold" panose="020F0704030504030204" pitchFamily="34" charset="0"/>
                <a:cs typeface="Calibri"/>
              </a:rPr>
              <a:t>is linked to </a:t>
            </a:r>
            <a:r>
              <a:rPr sz="2000" spc="-10" dirty="0">
                <a:latin typeface="Arial Rounded MT Bold" panose="020F0704030504030204" pitchFamily="34" charset="0"/>
                <a:cs typeface="Calibri"/>
              </a:rPr>
              <a:t>another block </a:t>
            </a:r>
            <a:r>
              <a:rPr sz="2000" dirty="0">
                <a:latin typeface="Arial Rounded MT Bold" panose="020F0704030504030204" pitchFamily="34" charset="0"/>
                <a:cs typeface="Calibri"/>
              </a:rPr>
              <a:t>in a </a:t>
            </a:r>
            <a:r>
              <a:rPr sz="2000" spc="-10" dirty="0">
                <a:latin typeface="Arial Rounded MT Bold" panose="020F0704030504030204" pitchFamily="34" charset="0"/>
                <a:cs typeface="Calibri"/>
              </a:rPr>
              <a:t>time-stamped  chronological</a:t>
            </a:r>
            <a:r>
              <a:rPr sz="2000" spc="-30" dirty="0">
                <a:latin typeface="Arial Rounded MT Bold" panose="020F0704030504030204" pitchFamily="34" charset="0"/>
                <a:cs typeface="Calibri"/>
              </a:rPr>
              <a:t> </a:t>
            </a:r>
            <a:r>
              <a:rPr sz="2000" spc="-10" dirty="0">
                <a:latin typeface="Arial Rounded MT Bold" panose="020F0704030504030204" pitchFamily="34" charset="0"/>
                <a:cs typeface="Calibri"/>
              </a:rPr>
              <a:t>order.</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It </a:t>
            </a:r>
            <a:r>
              <a:rPr sz="2000" dirty="0">
                <a:latin typeface="Arial Rounded MT Bold" panose="020F0704030504030204" pitchFamily="34" charset="0"/>
                <a:cs typeface="Calibri"/>
              </a:rPr>
              <a:t>is a </a:t>
            </a:r>
            <a:r>
              <a:rPr sz="2000" spc="-10" dirty="0">
                <a:latin typeface="Arial Rounded MT Bold" panose="020F0704030504030204" pitchFamily="34" charset="0"/>
                <a:cs typeface="Calibri"/>
              </a:rPr>
              <a:t>distributed </a:t>
            </a:r>
            <a:r>
              <a:rPr sz="2000" dirty="0">
                <a:latin typeface="Arial Rounded MT Bold" panose="020F0704030504030204" pitchFamily="34" charset="0"/>
                <a:cs typeface="Calibri"/>
              </a:rPr>
              <a:t>digital </a:t>
            </a:r>
            <a:r>
              <a:rPr sz="2000" spc="-10" dirty="0">
                <a:latin typeface="Arial Rounded MT Bold" panose="020F0704030504030204" pitchFamily="34" charset="0"/>
                <a:cs typeface="Calibri"/>
              </a:rPr>
              <a:t>ledger </a:t>
            </a:r>
            <a:r>
              <a:rPr sz="2000" dirty="0">
                <a:latin typeface="Arial Rounded MT Bold" panose="020F0704030504030204" pitchFamily="34" charset="0"/>
                <a:cs typeface="Calibri"/>
              </a:rPr>
              <a:t>of an </a:t>
            </a:r>
            <a:r>
              <a:rPr sz="2000" spc="-10" dirty="0">
                <a:latin typeface="Arial Rounded MT Bold" panose="020F0704030504030204" pitchFamily="34" charset="0"/>
                <a:cs typeface="Calibri"/>
              </a:rPr>
              <a:t>immutable public record </a:t>
            </a:r>
            <a:r>
              <a:rPr sz="2000" dirty="0">
                <a:latin typeface="Arial Rounded MT Bold" panose="020F0704030504030204" pitchFamily="34" charset="0"/>
                <a:cs typeface="Calibri"/>
              </a:rPr>
              <a:t>of digital</a:t>
            </a:r>
            <a:r>
              <a:rPr sz="2000" spc="110" dirty="0">
                <a:latin typeface="Arial Rounded MT Bold" panose="020F0704030504030204" pitchFamily="34" charset="0"/>
                <a:cs typeface="Calibri"/>
              </a:rPr>
              <a:t> </a:t>
            </a:r>
            <a:r>
              <a:rPr sz="2000" spc="-10" dirty="0">
                <a:latin typeface="Arial Rounded MT Bold" panose="020F0704030504030204" pitchFamily="34" charset="0"/>
                <a:cs typeface="Calibri"/>
              </a:rPr>
              <a:t>transactions.</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Every new record </a:t>
            </a:r>
            <a:r>
              <a:rPr sz="2000" dirty="0">
                <a:latin typeface="Arial Rounded MT Bold" panose="020F0704030504030204" pitchFamily="34" charset="0"/>
                <a:cs typeface="Calibri"/>
              </a:rPr>
              <a:t>is validated </a:t>
            </a:r>
            <a:r>
              <a:rPr sz="2000" spc="-10" dirty="0">
                <a:latin typeface="Arial Rounded MT Bold" panose="020F0704030504030204" pitchFamily="34" charset="0"/>
                <a:cs typeface="Calibri"/>
              </a:rPr>
              <a:t>across the distributed </a:t>
            </a:r>
            <a:r>
              <a:rPr sz="2000" dirty="0">
                <a:latin typeface="Arial Rounded MT Bold" panose="020F0704030504030204" pitchFamily="34" charset="0"/>
                <a:cs typeface="Calibri"/>
              </a:rPr>
              <a:t>network before it is </a:t>
            </a:r>
            <a:r>
              <a:rPr sz="2000" spc="-10" dirty="0">
                <a:latin typeface="Arial Rounded MT Bold" panose="020F0704030504030204" pitchFamily="34" charset="0"/>
                <a:cs typeface="Calibri"/>
              </a:rPr>
              <a:t>stored </a:t>
            </a:r>
            <a:r>
              <a:rPr sz="2000" dirty="0">
                <a:latin typeface="Arial Rounded MT Bold" panose="020F0704030504030204" pitchFamily="34" charset="0"/>
                <a:cs typeface="Calibri"/>
              </a:rPr>
              <a:t>in a </a:t>
            </a:r>
            <a:r>
              <a:rPr sz="2000" spc="-10" dirty="0">
                <a:latin typeface="Arial Rounded MT Bold" panose="020F0704030504030204" pitchFamily="34" charset="0"/>
                <a:cs typeface="Calibri"/>
              </a:rPr>
              <a:t>block</a:t>
            </a:r>
            <a:r>
              <a:rPr sz="2000" spc="20" dirty="0">
                <a:latin typeface="Arial Rounded MT Bold" panose="020F0704030504030204" pitchFamily="34" charset="0"/>
                <a:cs typeface="Calibri"/>
              </a:rPr>
              <a:t> </a:t>
            </a:r>
            <a:r>
              <a:rPr sz="2000" dirty="0">
                <a:latin typeface="Arial Rounded MT Bold" panose="020F0704030504030204" pitchFamily="34" charset="0"/>
                <a:cs typeface="Calibri"/>
              </a:rPr>
              <a:t>.</a:t>
            </a:r>
          </a:p>
          <a:p>
            <a:pPr marL="598170" indent="-572770">
              <a:lnSpc>
                <a:spcPct val="200000"/>
              </a:lnSpc>
              <a:buClr>
                <a:srgbClr val="095A82"/>
              </a:buClr>
              <a:buFont typeface="Wingdings"/>
              <a:buChar char=""/>
              <a:tabLst>
                <a:tab pos="598170" algn="l"/>
                <a:tab pos="599440" algn="l"/>
              </a:tabLst>
            </a:pPr>
            <a:r>
              <a:rPr sz="2000" dirty="0">
                <a:latin typeface="Arial Rounded MT Bold" panose="020F0704030504030204" pitchFamily="34" charset="0"/>
                <a:cs typeface="Calibri"/>
              </a:rPr>
              <a:t>All information </a:t>
            </a:r>
            <a:r>
              <a:rPr sz="2000" spc="-10" dirty="0">
                <a:latin typeface="Arial Rounded MT Bold" panose="020F0704030504030204" pitchFamily="34" charset="0"/>
                <a:cs typeface="Calibri"/>
              </a:rPr>
              <a:t>once </a:t>
            </a:r>
            <a:r>
              <a:rPr sz="2000" dirty="0">
                <a:latin typeface="Arial Rounded MT Bold" panose="020F0704030504030204" pitchFamily="34" charset="0"/>
                <a:cs typeface="Calibri"/>
              </a:rPr>
              <a:t>stored </a:t>
            </a:r>
            <a:r>
              <a:rPr sz="2000" spc="-10" dirty="0">
                <a:latin typeface="Arial Rounded MT Bold" panose="020F0704030504030204" pitchFamily="34" charset="0"/>
                <a:cs typeface="Calibri"/>
              </a:rPr>
              <a:t>on the ledger </a:t>
            </a:r>
            <a:r>
              <a:rPr sz="2000" dirty="0">
                <a:latin typeface="Arial Rounded MT Bold" panose="020F0704030504030204" pitchFamily="34" charset="0"/>
                <a:cs typeface="Calibri"/>
              </a:rPr>
              <a:t>is verifiable </a:t>
            </a:r>
            <a:r>
              <a:rPr sz="2000" spc="-10" dirty="0">
                <a:latin typeface="Arial Rounded MT Bold" panose="020F0704030504030204" pitchFamily="34" charset="0"/>
                <a:cs typeface="Calibri"/>
              </a:rPr>
              <a:t>and auditable but not</a:t>
            </a:r>
            <a:r>
              <a:rPr sz="2000" spc="120" dirty="0">
                <a:latin typeface="Arial Rounded MT Bold" panose="020F0704030504030204" pitchFamily="34" charset="0"/>
                <a:cs typeface="Calibri"/>
              </a:rPr>
              <a:t> </a:t>
            </a:r>
            <a:r>
              <a:rPr sz="2000" spc="-10" dirty="0">
                <a:latin typeface="Arial Rounded MT Bold" panose="020F0704030504030204" pitchFamily="34" charset="0"/>
                <a:cs typeface="Calibri"/>
              </a:rPr>
              <a:t>editable.</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Each block </a:t>
            </a:r>
            <a:r>
              <a:rPr sz="2000" dirty="0">
                <a:latin typeface="Arial Rounded MT Bold" panose="020F0704030504030204" pitchFamily="34" charset="0"/>
                <a:cs typeface="Calibri"/>
              </a:rPr>
              <a:t>is identified </a:t>
            </a:r>
            <a:r>
              <a:rPr sz="2000" spc="-10" dirty="0">
                <a:latin typeface="Arial Rounded MT Bold" panose="020F0704030504030204" pitchFamily="34" charset="0"/>
                <a:cs typeface="Calibri"/>
              </a:rPr>
              <a:t>by </a:t>
            </a:r>
            <a:r>
              <a:rPr sz="2000" dirty="0">
                <a:latin typeface="Arial Rounded MT Bold" panose="020F0704030504030204" pitchFamily="34" charset="0"/>
                <a:cs typeface="Calibri"/>
              </a:rPr>
              <a:t>its </a:t>
            </a:r>
            <a:r>
              <a:rPr sz="2000" spc="-10" dirty="0">
                <a:latin typeface="Arial Rounded MT Bold" panose="020F0704030504030204" pitchFamily="34" charset="0"/>
                <a:cs typeface="Calibri"/>
              </a:rPr>
              <a:t>cryptographic</a:t>
            </a:r>
            <a:r>
              <a:rPr sz="2000" spc="40" dirty="0">
                <a:latin typeface="Arial Rounded MT Bold" panose="020F0704030504030204" pitchFamily="34" charset="0"/>
                <a:cs typeface="Calibri"/>
              </a:rPr>
              <a:t> </a:t>
            </a:r>
            <a:r>
              <a:rPr sz="2000" spc="-10" dirty="0">
                <a:latin typeface="Arial Rounded MT Bold" panose="020F0704030504030204" pitchFamily="34" charset="0"/>
                <a:cs typeface="Calibri"/>
              </a:rPr>
              <a:t>signature.</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The </a:t>
            </a:r>
            <a:r>
              <a:rPr sz="2000" dirty="0">
                <a:latin typeface="Arial Rounded MT Bold" panose="020F0704030504030204" pitchFamily="34" charset="0"/>
                <a:cs typeface="Calibri"/>
              </a:rPr>
              <a:t>first </a:t>
            </a:r>
            <a:r>
              <a:rPr sz="2000" spc="-10" dirty="0">
                <a:latin typeface="Arial Rounded MT Bold" panose="020F0704030504030204" pitchFamily="34" charset="0"/>
                <a:cs typeface="Calibri"/>
              </a:rPr>
              <a:t>block of the Blockchain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know </a:t>
            </a:r>
            <a:r>
              <a:rPr sz="2000" dirty="0">
                <a:latin typeface="Arial Rounded MT Bold" panose="020F0704030504030204" pitchFamily="34" charset="0"/>
                <a:cs typeface="Calibri"/>
              </a:rPr>
              <a:t>as </a:t>
            </a:r>
            <a:r>
              <a:rPr sz="2000" spc="-10" dirty="0">
                <a:latin typeface="Arial Rounded MT Bold" panose="020F0704030504030204" pitchFamily="34" charset="0"/>
                <a:cs typeface="Calibri"/>
              </a:rPr>
              <a:t>the </a:t>
            </a:r>
            <a:r>
              <a:rPr sz="2000" b="1" dirty="0">
                <a:latin typeface="Arial Rounded MT Bold" panose="020F0704030504030204" pitchFamily="34" charset="0"/>
                <a:cs typeface="Calibri"/>
              </a:rPr>
              <a:t>Genesis</a:t>
            </a:r>
            <a:r>
              <a:rPr sz="2000" b="1" spc="-50" dirty="0">
                <a:latin typeface="Arial Rounded MT Bold" panose="020F0704030504030204" pitchFamily="34" charset="0"/>
                <a:cs typeface="Calibri"/>
              </a:rPr>
              <a:t> </a:t>
            </a:r>
            <a:r>
              <a:rPr sz="2000" b="1" dirty="0" smtClean="0">
                <a:latin typeface="Arial Rounded MT Bold" panose="020F0704030504030204" pitchFamily="34" charset="0"/>
                <a:cs typeface="Calibri"/>
              </a:rPr>
              <a:t>block</a:t>
            </a:r>
            <a:r>
              <a:rPr sz="2000" dirty="0" smtClean="0">
                <a:latin typeface="Arial Rounded MT Bold" panose="020F0704030504030204" pitchFamily="34" charset="0"/>
                <a:cs typeface="Calibri"/>
              </a:rPr>
              <a:t>.</a:t>
            </a:r>
            <a:endParaRPr lang="en-IN" sz="2000" i="1" spc="-10" dirty="0" smtClean="0">
              <a:solidFill>
                <a:srgbClr val="006FC0"/>
              </a:solidFill>
              <a:cs typeface="Calibri"/>
            </a:endParaRPr>
          </a:p>
          <a:p>
            <a:pPr marR="10160" algn="r">
              <a:lnSpc>
                <a:spcPts val="2350"/>
              </a:lnSpc>
            </a:pPr>
            <a:endParaRPr lang="en-IN" sz="2000" i="1" spc="-10" dirty="0" smtClean="0">
              <a:solidFill>
                <a:srgbClr val="006FC0"/>
              </a:solidFill>
              <a:cs typeface="Calibri"/>
            </a:endParaRPr>
          </a:p>
        </p:txBody>
      </p:sp>
      <p:sp>
        <p:nvSpPr>
          <p:cNvPr id="3" name="Rectangle 2"/>
          <p:cNvSpPr/>
          <p:nvPr/>
        </p:nvSpPr>
        <p:spPr>
          <a:xfrm>
            <a:off x="15608809" y="5991955"/>
            <a:ext cx="1226361" cy="400110"/>
          </a:xfrm>
          <a:prstGeom prst="rect">
            <a:avLst/>
          </a:prstGeom>
        </p:spPr>
        <p:txBody>
          <a:bodyPr wrap="none">
            <a:spAutoFit/>
          </a:bodyPr>
          <a:lstStyle/>
          <a:p>
            <a:pPr marR="10160" algn="r">
              <a:lnSpc>
                <a:spcPts val="2350"/>
              </a:lnSpc>
            </a:pPr>
            <a:r>
              <a:rPr lang="en-IN" i="1" spc="-10" dirty="0">
                <a:solidFill>
                  <a:srgbClr val="006FC0"/>
                </a:solidFill>
                <a:cs typeface="Calibri"/>
              </a:rPr>
              <a:t>New</a:t>
            </a:r>
            <a:r>
              <a:rPr lang="en-IN" i="1" spc="-140" dirty="0">
                <a:solidFill>
                  <a:srgbClr val="006FC0"/>
                </a:solidFill>
                <a:cs typeface="Calibri"/>
              </a:rPr>
              <a:t> </a:t>
            </a:r>
            <a:r>
              <a:rPr lang="en-IN" i="1" spc="-10" dirty="0">
                <a:solidFill>
                  <a:srgbClr val="006FC0"/>
                </a:solidFill>
                <a:cs typeface="Calibri"/>
              </a:rPr>
              <a:t>Blocks</a:t>
            </a:r>
            <a:endParaRPr lang="en-IN" dirty="0">
              <a:solidFill>
                <a:prstClr val="black"/>
              </a:solidFill>
              <a:cs typeface="Calibri"/>
            </a:endParaRPr>
          </a:p>
        </p:txBody>
      </p:sp>
    </p:spTree>
    <p:extLst>
      <p:ext uri="{BB962C8B-B14F-4D97-AF65-F5344CB8AC3E}">
        <p14:creationId xmlns:p14="http://schemas.microsoft.com/office/powerpoint/2010/main" val="96825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74129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Blockchain </a:t>
            </a:r>
            <a:r>
              <a:rPr sz="5600" spc="-20" dirty="0">
                <a:solidFill>
                  <a:srgbClr val="095A82"/>
                </a:solidFill>
              </a:rPr>
              <a:t>Tectonic</a:t>
            </a:r>
            <a:r>
              <a:rPr sz="5600" spc="70" dirty="0">
                <a:solidFill>
                  <a:srgbClr val="095A82"/>
                </a:solidFill>
              </a:rPr>
              <a:t> </a:t>
            </a:r>
            <a:r>
              <a:rPr sz="5600" spc="-20" dirty="0">
                <a:solidFill>
                  <a:srgbClr val="095A82"/>
                </a:solidFill>
              </a:rPr>
              <a:t>Shift</a:t>
            </a:r>
            <a:endParaRPr sz="5600"/>
          </a:p>
        </p:txBody>
      </p:sp>
      <p:sp>
        <p:nvSpPr>
          <p:cNvPr id="6" name="object 6"/>
          <p:cNvSpPr/>
          <p:nvPr/>
        </p:nvSpPr>
        <p:spPr>
          <a:xfrm>
            <a:off x="1624582" y="1837945"/>
            <a:ext cx="15038832" cy="760475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567322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p:nvPr/>
        </p:nvSpPr>
        <p:spPr>
          <a:xfrm>
            <a:off x="10728959" y="4035552"/>
            <a:ext cx="6379462" cy="423367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220765"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a:t>
            </a:r>
            <a:r>
              <a:rPr sz="5600" spc="-20" dirty="0" smtClean="0">
                <a:solidFill>
                  <a:srgbClr val="095A82"/>
                </a:solidFill>
              </a:rPr>
              <a:t>Obje</a:t>
            </a:r>
            <a:r>
              <a:rPr sz="5600" dirty="0" smtClean="0">
                <a:solidFill>
                  <a:srgbClr val="095A82"/>
                </a:solidFill>
              </a:rPr>
              <a:t>c</a:t>
            </a:r>
            <a:r>
              <a:rPr sz="5600" spc="-10" dirty="0" smtClean="0">
                <a:solidFill>
                  <a:srgbClr val="095A82"/>
                </a:solidFill>
              </a:rPr>
              <a:t>tiv</a:t>
            </a:r>
            <a:r>
              <a:rPr sz="5600" spc="-40" dirty="0" smtClean="0">
                <a:solidFill>
                  <a:srgbClr val="095A82"/>
                </a:solidFill>
              </a:rPr>
              <a:t>e</a:t>
            </a:r>
            <a:r>
              <a:rPr sz="5600" spc="-10" dirty="0" smtClean="0">
                <a:solidFill>
                  <a:srgbClr val="095A82"/>
                </a:solidFill>
              </a:rPr>
              <a:t>s</a:t>
            </a:r>
            <a:endParaRPr sz="5600" dirty="0"/>
          </a:p>
        </p:txBody>
      </p:sp>
      <p:sp>
        <p:nvSpPr>
          <p:cNvPr id="7" name="object 7"/>
          <p:cNvSpPr txBox="1"/>
          <p:nvPr/>
        </p:nvSpPr>
        <p:spPr>
          <a:xfrm>
            <a:off x="942034" y="1867914"/>
            <a:ext cx="10855960" cy="8165056"/>
          </a:xfrm>
          <a:prstGeom prst="rect">
            <a:avLst/>
          </a:prstGeom>
        </p:spPr>
        <p:txBody>
          <a:bodyPr vert="horz" wrap="square" lIns="0" tIns="26670" rIns="0" bIns="0" rtlCol="0">
            <a:spAutoFit/>
          </a:bodyPr>
          <a:lstStyle/>
          <a:p>
            <a:pPr marL="25400">
              <a:spcBef>
                <a:spcPts val="210"/>
              </a:spcBef>
              <a:buClr>
                <a:srgbClr val="095A82"/>
              </a:buClr>
              <a:tabLst>
                <a:tab pos="598170" algn="l"/>
                <a:tab pos="599440" algn="l"/>
              </a:tabLst>
            </a:pPr>
            <a:r>
              <a:rPr sz="2800" spc="-10" dirty="0">
                <a:latin typeface="Arial Rounded MT Bold" panose="020F0704030504030204" pitchFamily="34" charset="0"/>
                <a:cs typeface="Calibri"/>
              </a:rPr>
              <a:t>After completing this module, you should be able to:</a:t>
            </a:r>
          </a:p>
          <a:p>
            <a:pPr>
              <a:spcBef>
                <a:spcPts val="80"/>
              </a:spcBef>
            </a:pPr>
            <a:endParaRPr sz="2800" dirty="0">
              <a:solidFill>
                <a:prstClr val="black"/>
              </a:solidFill>
              <a:latin typeface="Times New Roman"/>
              <a:cs typeface="Times New Roman"/>
            </a:endParaRPr>
          </a:p>
          <a:p>
            <a:pPr marL="598170" indent="-572770">
              <a:lnSpc>
                <a:spcPct val="150000"/>
              </a:lnSpc>
              <a:buClr>
                <a:srgbClr val="095A82"/>
              </a:buClr>
              <a:buFont typeface="Wingdings"/>
              <a:buChar char=""/>
              <a:tabLst>
                <a:tab pos="598170" algn="l"/>
                <a:tab pos="599440" algn="l"/>
              </a:tabLst>
            </a:pPr>
            <a:r>
              <a:rPr lang="en-IN" sz="2800" spc="-10" dirty="0" smtClean="0">
                <a:latin typeface="Arial Rounded MT Bold" panose="020F0704030504030204" pitchFamily="34" charset="0"/>
                <a:cs typeface="Calibri"/>
              </a:rPr>
              <a:t>Understand different </a:t>
            </a:r>
            <a:r>
              <a:rPr lang="en-IN" sz="2800" spc="-10" dirty="0" smtClean="0">
                <a:solidFill>
                  <a:srgbClr val="0070C0"/>
                </a:solidFill>
                <a:latin typeface="Arial Rounded MT Bold" panose="020F0704030504030204" pitchFamily="34" charset="0"/>
                <a:cs typeface="Calibri"/>
              </a:rPr>
              <a:t>types of networks</a:t>
            </a:r>
          </a:p>
          <a:p>
            <a:pPr marL="598170" indent="-572770">
              <a:lnSpc>
                <a:spcPct val="150000"/>
              </a:lnSpc>
              <a:buClr>
                <a:srgbClr val="095A82"/>
              </a:buClr>
              <a:buFont typeface="Wingdings"/>
              <a:buChar char=""/>
              <a:tabLst>
                <a:tab pos="598170" algn="l"/>
                <a:tab pos="599440" algn="l"/>
              </a:tabLst>
            </a:pPr>
            <a:r>
              <a:rPr lang="en-IN" sz="2800" spc="-10" dirty="0" smtClean="0">
                <a:solidFill>
                  <a:srgbClr val="0070C0"/>
                </a:solidFill>
                <a:latin typeface="Arial Rounded MT Bold" panose="020F0704030504030204" pitchFamily="34" charset="0"/>
                <a:cs typeface="Calibri"/>
              </a:rPr>
              <a:t>Cryptocurrency</a:t>
            </a:r>
            <a:r>
              <a:rPr lang="en-IN" sz="2800" spc="-10" dirty="0" smtClean="0">
                <a:latin typeface="Arial Rounded MT Bold" panose="020F0704030504030204" pitchFamily="34" charset="0"/>
                <a:cs typeface="Calibri"/>
              </a:rPr>
              <a:t> and its growth</a:t>
            </a:r>
          </a:p>
          <a:p>
            <a:pPr>
              <a:lnSpc>
                <a:spcPct val="150000"/>
              </a:lnSpc>
              <a:buClr>
                <a:srgbClr val="095A82"/>
              </a:buClr>
              <a:buFont typeface="Wingdings"/>
              <a:buChar char=""/>
            </a:pPr>
            <a:r>
              <a:rPr lang="en-IN" sz="2800" spc="-10" dirty="0" smtClean="0">
                <a:latin typeface="Arial Rounded MT Bold" panose="020F0704030504030204" pitchFamily="34" charset="0"/>
                <a:cs typeface="Calibri"/>
              </a:rPr>
              <a:t>     Explain </a:t>
            </a:r>
            <a:r>
              <a:rPr lang="en-IN" sz="2800" spc="-10" dirty="0" smtClean="0">
                <a:solidFill>
                  <a:srgbClr val="0070C0"/>
                </a:solidFill>
                <a:latin typeface="Arial Rounded MT Bold" panose="020F0704030504030204" pitchFamily="34" charset="0"/>
                <a:cs typeface="Calibri"/>
              </a:rPr>
              <a:t>Blockchain</a:t>
            </a:r>
            <a:r>
              <a:rPr lang="en-IN" sz="2800" spc="-10" dirty="0" smtClean="0">
                <a:latin typeface="Arial Rounded MT Bold" panose="020F0704030504030204" pitchFamily="34" charset="0"/>
                <a:cs typeface="Calibri"/>
              </a:rPr>
              <a:t> and its uses</a:t>
            </a: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Grasp </a:t>
            </a:r>
            <a:r>
              <a:rPr lang="en-IN" sz="2800" spc="-10" dirty="0">
                <a:latin typeface="Arial Rounded MT Bold" panose="020F0704030504030204" pitchFamily="34" charset="0"/>
                <a:cs typeface="Calibri"/>
              </a:rPr>
              <a:t>the components of a </a:t>
            </a:r>
            <a:r>
              <a:rPr lang="en-IN" sz="2800" spc="-10" dirty="0" smtClean="0">
                <a:latin typeface="Arial Rounded MT Bold" panose="020F0704030504030204" pitchFamily="34" charset="0"/>
                <a:cs typeface="Calibri"/>
              </a:rPr>
              <a:t>Blockchain </a:t>
            </a:r>
            <a:r>
              <a:rPr lang="en-IN" sz="2800" spc="-10" dirty="0">
                <a:latin typeface="Arial Rounded MT Bold" panose="020F0704030504030204" pitchFamily="34" charset="0"/>
                <a:cs typeface="Calibri"/>
              </a:rPr>
              <a:t>ecosystem</a:t>
            </a: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Induce </a:t>
            </a:r>
            <a:r>
              <a:rPr lang="en-IN" sz="2800" spc="-10" dirty="0">
                <a:latin typeface="Arial Rounded MT Bold" panose="020F0704030504030204" pitchFamily="34" charset="0"/>
                <a:cs typeface="Calibri"/>
              </a:rPr>
              <a:t>the structure and mechanisms of a </a:t>
            </a:r>
            <a:r>
              <a:rPr lang="en-IN" sz="2800" spc="-10" dirty="0" smtClean="0">
                <a:latin typeface="Arial Rounded MT Bold" panose="020F0704030504030204" pitchFamily="34" charset="0"/>
                <a:cs typeface="Calibri"/>
              </a:rPr>
              <a:t>Blockchain</a:t>
            </a:r>
            <a:endParaRPr lang="en-IN" sz="2800" spc="-10" dirty="0">
              <a:latin typeface="Arial Rounded MT Bold" panose="020F0704030504030204" pitchFamily="34" charset="0"/>
              <a:cs typeface="Calibri"/>
            </a:endParaRP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Deduce </a:t>
            </a:r>
            <a:r>
              <a:rPr lang="en-IN" sz="2800" spc="-10" dirty="0">
                <a:latin typeface="Arial Rounded MT Bold" panose="020F0704030504030204" pitchFamily="34" charset="0"/>
                <a:cs typeface="Calibri"/>
              </a:rPr>
              <a:t>various cryptography and consensus algorithm</a:t>
            </a: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Fathom </a:t>
            </a:r>
            <a:r>
              <a:rPr lang="en-IN" sz="2800" spc="-10" dirty="0">
                <a:latin typeface="Arial Rounded MT Bold" panose="020F0704030504030204" pitchFamily="34" charset="0"/>
                <a:cs typeface="Calibri"/>
              </a:rPr>
              <a:t>different types of </a:t>
            </a:r>
            <a:r>
              <a:rPr lang="en-IN" sz="2800" spc="-10" dirty="0" smtClean="0">
                <a:latin typeface="Arial Rounded MT Bold" panose="020F0704030504030204" pitchFamily="34" charset="0"/>
                <a:cs typeface="Calibri"/>
              </a:rPr>
              <a:t>Blockchain</a:t>
            </a:r>
            <a:endParaRPr lang="en-IN" sz="2800" spc="-10" dirty="0">
              <a:latin typeface="Arial Rounded MT Bold" panose="020F0704030504030204" pitchFamily="34" charset="0"/>
              <a:cs typeface="Calibri"/>
            </a:endParaRP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Infer </a:t>
            </a:r>
            <a:r>
              <a:rPr lang="en-IN" sz="2800" spc="-10" dirty="0">
                <a:latin typeface="Arial Rounded MT Bold" panose="020F0704030504030204" pitchFamily="34" charset="0"/>
                <a:cs typeface="Calibri"/>
              </a:rPr>
              <a:t>various types of </a:t>
            </a:r>
            <a:r>
              <a:rPr lang="en-IN" sz="2800" spc="-10" dirty="0" smtClean="0">
                <a:latin typeface="Arial Rounded MT Bold" panose="020F0704030504030204" pitchFamily="34" charset="0"/>
                <a:cs typeface="Calibri"/>
              </a:rPr>
              <a:t>Blockchain </a:t>
            </a:r>
            <a:r>
              <a:rPr lang="en-IN" sz="2800" spc="-10" dirty="0">
                <a:latin typeface="Arial Rounded MT Bold" panose="020F0704030504030204" pitchFamily="34" charset="0"/>
                <a:cs typeface="Calibri"/>
              </a:rPr>
              <a:t>platforms</a:t>
            </a:r>
          </a:p>
          <a:p>
            <a:pPr marL="598170" indent="-572770">
              <a:lnSpc>
                <a:spcPct val="150000"/>
              </a:lnSpc>
              <a:buClr>
                <a:srgbClr val="095A82"/>
              </a:buClr>
              <a:buFont typeface="Wingdings"/>
              <a:buChar char=""/>
              <a:tabLst>
                <a:tab pos="598170" algn="l"/>
                <a:tab pos="599440" algn="l"/>
              </a:tabLst>
            </a:pPr>
            <a:r>
              <a:rPr lang="en-IN" sz="2800" spc="-10" dirty="0" smtClean="0">
                <a:solidFill>
                  <a:srgbClr val="0070C0"/>
                </a:solidFill>
                <a:latin typeface="Arial Rounded MT Bold" panose="020F0704030504030204" pitchFamily="34" charset="0"/>
                <a:cs typeface="Calibri"/>
              </a:rPr>
              <a:t>Key Concepts </a:t>
            </a:r>
            <a:r>
              <a:rPr lang="en-IN" sz="2800" spc="-10" dirty="0" smtClean="0">
                <a:latin typeface="Arial Rounded MT Bold" panose="020F0704030504030204" pitchFamily="34" charset="0"/>
                <a:cs typeface="Calibri"/>
              </a:rPr>
              <a:t>in Blockchain</a:t>
            </a:r>
            <a:endParaRPr sz="2800" dirty="0" smtClean="0">
              <a:latin typeface="Arial Rounded MT Bold" panose="020F0704030504030204" pitchFamily="34" charset="0"/>
              <a:cs typeface="Calibri"/>
            </a:endParaRPr>
          </a:p>
          <a:p>
            <a:pPr marL="598170" indent="-572770">
              <a:lnSpc>
                <a:spcPct val="150000"/>
              </a:lnSpc>
              <a:buClr>
                <a:srgbClr val="095A82"/>
              </a:buClr>
              <a:buFont typeface="Wingdings"/>
              <a:buChar char=""/>
              <a:tabLst>
                <a:tab pos="598170" algn="l"/>
                <a:tab pos="599440" algn="l"/>
              </a:tabLst>
            </a:pPr>
            <a:r>
              <a:rPr lang="en-IN" sz="2800" spc="-10" dirty="0" smtClean="0">
                <a:solidFill>
                  <a:srgbClr val="0070C0"/>
                </a:solidFill>
                <a:latin typeface="Arial Rounded MT Bold" panose="020F0704030504030204" pitchFamily="34" charset="0"/>
                <a:cs typeface="Calibri"/>
              </a:rPr>
              <a:t>Bitcoin</a:t>
            </a:r>
            <a:r>
              <a:rPr lang="en-IN" sz="2800" spc="-10" dirty="0" smtClean="0">
                <a:latin typeface="Arial Rounded MT Bold" panose="020F0704030504030204" pitchFamily="34" charset="0"/>
                <a:cs typeface="Calibri"/>
              </a:rPr>
              <a:t> and its usage</a:t>
            </a:r>
          </a:p>
          <a:p>
            <a:pPr marL="598170" indent="-572770">
              <a:buClr>
                <a:srgbClr val="095A82"/>
              </a:buClr>
              <a:buFont typeface="Wingdings"/>
              <a:buChar char=""/>
              <a:tabLst>
                <a:tab pos="598170" algn="l"/>
                <a:tab pos="599440" algn="l"/>
              </a:tabLst>
            </a:pPr>
            <a:endParaRPr lang="en-IN" sz="2800" spc="-10" dirty="0">
              <a:latin typeface="Arial Rounded MT Bold" panose="020F0704030504030204" pitchFamily="34" charset="0"/>
              <a:cs typeface="Calibri"/>
            </a:endParaRPr>
          </a:p>
          <a:p>
            <a:pPr marL="598170" indent="-572770">
              <a:buClr>
                <a:srgbClr val="095A82"/>
              </a:buClr>
              <a:buFont typeface="Wingdings"/>
              <a:buChar char=""/>
              <a:tabLst>
                <a:tab pos="598170" algn="l"/>
                <a:tab pos="599440" algn="l"/>
              </a:tabLst>
            </a:pPr>
            <a:endParaRPr sz="2400" dirty="0">
              <a:latin typeface="Arial Rounded MT Bold" panose="020F0704030504030204" pitchFamily="34" charset="0"/>
              <a:cs typeface="Calibri"/>
            </a:endParaRPr>
          </a:p>
        </p:txBody>
      </p:sp>
    </p:spTree>
    <p:extLst>
      <p:ext uri="{BB962C8B-B14F-4D97-AF65-F5344CB8AC3E}">
        <p14:creationId xmlns:p14="http://schemas.microsoft.com/office/powerpoint/2010/main" val="1186353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126580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Blockchain Tipping </a:t>
            </a:r>
            <a:r>
              <a:rPr sz="5600" spc="-20" dirty="0">
                <a:solidFill>
                  <a:srgbClr val="095A82"/>
                </a:solidFill>
              </a:rPr>
              <a:t>Point </a:t>
            </a:r>
            <a:r>
              <a:rPr sz="5600" spc="-10" dirty="0">
                <a:solidFill>
                  <a:srgbClr val="095A82"/>
                </a:solidFill>
              </a:rPr>
              <a:t>&amp; Societal</a:t>
            </a:r>
            <a:r>
              <a:rPr sz="5600" spc="150" dirty="0">
                <a:solidFill>
                  <a:srgbClr val="095A82"/>
                </a:solidFill>
              </a:rPr>
              <a:t> </a:t>
            </a:r>
            <a:r>
              <a:rPr sz="5600" spc="-10" dirty="0">
                <a:solidFill>
                  <a:srgbClr val="095A82"/>
                </a:solidFill>
              </a:rPr>
              <a:t>Impact</a:t>
            </a:r>
            <a:endParaRPr sz="5600"/>
          </a:p>
        </p:txBody>
      </p:sp>
      <p:sp>
        <p:nvSpPr>
          <p:cNvPr id="6" name="object 6"/>
          <p:cNvSpPr/>
          <p:nvPr/>
        </p:nvSpPr>
        <p:spPr>
          <a:xfrm>
            <a:off x="1" y="3477767"/>
            <a:ext cx="18287998" cy="436473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7"/>
          <p:cNvSpPr txBox="1"/>
          <p:nvPr/>
        </p:nvSpPr>
        <p:spPr>
          <a:xfrm>
            <a:off x="5355334" y="4913376"/>
            <a:ext cx="3136900" cy="633505"/>
          </a:xfrm>
          <a:prstGeom prst="rect">
            <a:avLst/>
          </a:prstGeom>
          <a:solidFill>
            <a:srgbClr val="FFFFFF"/>
          </a:solidFill>
        </p:spPr>
        <p:txBody>
          <a:bodyPr vert="horz" wrap="square" lIns="0" tIns="78738" rIns="0" bIns="0" rtlCol="0">
            <a:spAutoFit/>
          </a:bodyPr>
          <a:lstStyle/>
          <a:p>
            <a:pPr marL="708660" marR="299720" indent="-396240">
              <a:spcBef>
                <a:spcPts val="618"/>
              </a:spcBef>
            </a:pPr>
            <a:r>
              <a:rPr spc="-10" dirty="0">
                <a:solidFill>
                  <a:srgbClr val="6E6E6E"/>
                </a:solidFill>
                <a:cs typeface="Calibri"/>
              </a:rPr>
              <a:t>Sharing Economy </a:t>
            </a:r>
            <a:r>
              <a:rPr dirty="0">
                <a:solidFill>
                  <a:srgbClr val="6E6E6E"/>
                </a:solidFill>
                <a:cs typeface="Calibri"/>
              </a:rPr>
              <a:t>2.0 –</a:t>
            </a:r>
            <a:r>
              <a:rPr spc="-120" dirty="0">
                <a:solidFill>
                  <a:srgbClr val="6E6E6E"/>
                </a:solidFill>
                <a:cs typeface="Calibri"/>
              </a:rPr>
              <a:t> </a:t>
            </a:r>
            <a:r>
              <a:rPr dirty="0">
                <a:solidFill>
                  <a:srgbClr val="6E6E6E"/>
                </a:solidFill>
                <a:cs typeface="Calibri"/>
              </a:rPr>
              <a:t>P2P  </a:t>
            </a:r>
            <a:r>
              <a:rPr spc="-10" dirty="0">
                <a:solidFill>
                  <a:srgbClr val="6E6E6E"/>
                </a:solidFill>
                <a:cs typeface="Calibri"/>
              </a:rPr>
              <a:t>Economy</a:t>
            </a:r>
            <a:r>
              <a:rPr spc="-40" dirty="0">
                <a:solidFill>
                  <a:srgbClr val="6E6E6E"/>
                </a:solidFill>
                <a:cs typeface="Calibri"/>
              </a:rPr>
              <a:t> </a:t>
            </a:r>
            <a:r>
              <a:rPr spc="-10" dirty="0">
                <a:solidFill>
                  <a:srgbClr val="6E6E6E"/>
                </a:solidFill>
                <a:cs typeface="Calibri"/>
              </a:rPr>
              <a:t>Maturity</a:t>
            </a:r>
            <a:endParaRPr>
              <a:solidFill>
                <a:prstClr val="black"/>
              </a:solidFill>
              <a:cs typeface="Calibri"/>
            </a:endParaRPr>
          </a:p>
        </p:txBody>
      </p:sp>
      <p:sp>
        <p:nvSpPr>
          <p:cNvPr id="8" name="object 8"/>
          <p:cNvSpPr txBox="1"/>
          <p:nvPr/>
        </p:nvSpPr>
        <p:spPr>
          <a:xfrm>
            <a:off x="9796270" y="4913376"/>
            <a:ext cx="3136900" cy="356506"/>
          </a:xfrm>
          <a:prstGeom prst="rect">
            <a:avLst/>
          </a:prstGeom>
          <a:solidFill>
            <a:srgbClr val="FFFFFF"/>
          </a:solidFill>
        </p:spPr>
        <p:txBody>
          <a:bodyPr vert="horz" wrap="square" lIns="0" tIns="78738" rIns="0" bIns="0" rtlCol="0">
            <a:spAutoFit/>
          </a:bodyPr>
          <a:lstStyle/>
          <a:p>
            <a:pPr marL="267970">
              <a:spcBef>
                <a:spcPts val="618"/>
              </a:spcBef>
            </a:pPr>
            <a:r>
              <a:rPr spc="-10" dirty="0">
                <a:solidFill>
                  <a:srgbClr val="6E6E6E"/>
                </a:solidFill>
                <a:cs typeface="Calibri"/>
              </a:rPr>
              <a:t>Smart City Fully</a:t>
            </a:r>
            <a:r>
              <a:rPr spc="50" dirty="0">
                <a:solidFill>
                  <a:srgbClr val="6E6E6E"/>
                </a:solidFill>
                <a:cs typeface="Calibri"/>
              </a:rPr>
              <a:t> </a:t>
            </a:r>
            <a:r>
              <a:rPr spc="-10" dirty="0">
                <a:solidFill>
                  <a:srgbClr val="6E6E6E"/>
                </a:solidFill>
                <a:cs typeface="Calibri"/>
              </a:rPr>
              <a:t>Operational</a:t>
            </a:r>
            <a:endParaRPr>
              <a:solidFill>
                <a:prstClr val="black"/>
              </a:solidFill>
              <a:cs typeface="Calibri"/>
            </a:endParaRPr>
          </a:p>
        </p:txBody>
      </p:sp>
      <p:sp>
        <p:nvSpPr>
          <p:cNvPr id="9" name="object 9"/>
          <p:cNvSpPr txBox="1"/>
          <p:nvPr/>
        </p:nvSpPr>
        <p:spPr>
          <a:xfrm>
            <a:off x="14237208" y="4913377"/>
            <a:ext cx="3136900" cy="633505"/>
          </a:xfrm>
          <a:prstGeom prst="rect">
            <a:avLst/>
          </a:prstGeom>
          <a:solidFill>
            <a:srgbClr val="FFFFFF"/>
          </a:solidFill>
        </p:spPr>
        <p:txBody>
          <a:bodyPr vert="horz" wrap="square" lIns="0" tIns="78738" rIns="0" bIns="0" rtlCol="0">
            <a:spAutoFit/>
          </a:bodyPr>
          <a:lstStyle/>
          <a:p>
            <a:pPr marL="1270" algn="ctr">
              <a:spcBef>
                <a:spcPts val="618"/>
              </a:spcBef>
            </a:pPr>
            <a:r>
              <a:rPr dirty="0">
                <a:solidFill>
                  <a:srgbClr val="6E6E6E"/>
                </a:solidFill>
                <a:cs typeface="Calibri"/>
              </a:rPr>
              <a:t>10% of </a:t>
            </a:r>
            <a:r>
              <a:rPr spc="-10" dirty="0">
                <a:solidFill>
                  <a:srgbClr val="6E6E6E"/>
                </a:solidFill>
                <a:cs typeface="Calibri"/>
              </a:rPr>
              <a:t>World’s GDP will</a:t>
            </a:r>
            <a:r>
              <a:rPr spc="-150" dirty="0">
                <a:solidFill>
                  <a:srgbClr val="6E6E6E"/>
                </a:solidFill>
                <a:cs typeface="Calibri"/>
              </a:rPr>
              <a:t> </a:t>
            </a:r>
            <a:r>
              <a:rPr spc="-10" dirty="0">
                <a:solidFill>
                  <a:srgbClr val="6E6E6E"/>
                </a:solidFill>
                <a:cs typeface="Calibri"/>
              </a:rPr>
              <a:t>be</a:t>
            </a:r>
            <a:endParaRPr>
              <a:solidFill>
                <a:prstClr val="black"/>
              </a:solidFill>
              <a:cs typeface="Calibri"/>
            </a:endParaRPr>
          </a:p>
          <a:p>
            <a:pPr marL="3810" algn="ctr"/>
            <a:r>
              <a:rPr dirty="0">
                <a:solidFill>
                  <a:srgbClr val="6E6E6E"/>
                </a:solidFill>
                <a:cs typeface="Calibri"/>
              </a:rPr>
              <a:t>on </a:t>
            </a:r>
            <a:r>
              <a:rPr spc="-10" dirty="0">
                <a:solidFill>
                  <a:srgbClr val="6E6E6E"/>
                </a:solidFill>
                <a:cs typeface="Calibri"/>
              </a:rPr>
              <a:t>Bitcoin</a:t>
            </a:r>
            <a:r>
              <a:rPr spc="-40" dirty="0">
                <a:solidFill>
                  <a:srgbClr val="6E6E6E"/>
                </a:solidFill>
                <a:cs typeface="Calibri"/>
              </a:rPr>
              <a:t> </a:t>
            </a:r>
            <a:r>
              <a:rPr spc="-10" dirty="0">
                <a:solidFill>
                  <a:srgbClr val="6E6E6E"/>
                </a:solidFill>
                <a:cs typeface="Calibri"/>
              </a:rPr>
              <a:t>Technology</a:t>
            </a:r>
            <a:endParaRPr>
              <a:solidFill>
                <a:prstClr val="black"/>
              </a:solidFill>
              <a:cs typeface="Calibri"/>
            </a:endParaRPr>
          </a:p>
        </p:txBody>
      </p:sp>
      <p:sp>
        <p:nvSpPr>
          <p:cNvPr id="10" name="object 10"/>
          <p:cNvSpPr txBox="1"/>
          <p:nvPr/>
        </p:nvSpPr>
        <p:spPr>
          <a:xfrm>
            <a:off x="914400" y="4907278"/>
            <a:ext cx="3136900" cy="1758174"/>
          </a:xfrm>
          <a:prstGeom prst="rect">
            <a:avLst/>
          </a:prstGeom>
          <a:solidFill>
            <a:srgbClr val="FFFFFF"/>
          </a:solidFill>
        </p:spPr>
        <p:txBody>
          <a:bodyPr vert="horz" wrap="square" lIns="0" tIns="77470" rIns="0" bIns="0" rtlCol="0">
            <a:spAutoFit/>
          </a:bodyPr>
          <a:lstStyle/>
          <a:p>
            <a:pPr marL="457200">
              <a:spcBef>
                <a:spcPts val="610"/>
              </a:spcBef>
            </a:pPr>
            <a:r>
              <a:rPr dirty="0">
                <a:solidFill>
                  <a:srgbClr val="6E6E6E"/>
                </a:solidFill>
                <a:cs typeface="Calibri"/>
              </a:rPr>
              <a:t>Tax </a:t>
            </a:r>
            <a:r>
              <a:rPr spc="-10" dirty="0">
                <a:solidFill>
                  <a:srgbClr val="6E6E6E"/>
                </a:solidFill>
                <a:cs typeface="Calibri"/>
              </a:rPr>
              <a:t>Collection by</a:t>
            </a:r>
            <a:r>
              <a:rPr spc="-40" dirty="0">
                <a:solidFill>
                  <a:srgbClr val="6E6E6E"/>
                </a:solidFill>
                <a:cs typeface="Calibri"/>
              </a:rPr>
              <a:t> </a:t>
            </a:r>
            <a:r>
              <a:rPr spc="-10" dirty="0">
                <a:solidFill>
                  <a:srgbClr val="6E6E6E"/>
                </a:solidFill>
                <a:cs typeface="Calibri"/>
              </a:rPr>
              <a:t>Govt’s</a:t>
            </a:r>
            <a:endParaRPr>
              <a:solidFill>
                <a:prstClr val="black"/>
              </a:solidFill>
              <a:cs typeface="Calibri"/>
            </a:endParaRPr>
          </a:p>
          <a:p>
            <a:pPr marL="539750" marR="525780" indent="-3810" algn="ctr">
              <a:spcBef>
                <a:spcPts val="1300"/>
              </a:spcBef>
            </a:pPr>
            <a:r>
              <a:rPr dirty="0">
                <a:solidFill>
                  <a:srgbClr val="6E6E6E"/>
                </a:solidFill>
                <a:cs typeface="Calibri"/>
              </a:rPr>
              <a:t>1 </a:t>
            </a:r>
            <a:r>
              <a:rPr spc="-10" dirty="0">
                <a:solidFill>
                  <a:srgbClr val="6E6E6E"/>
                </a:solidFill>
                <a:cs typeface="Calibri"/>
              </a:rPr>
              <a:t>Trillion </a:t>
            </a:r>
            <a:r>
              <a:rPr dirty="0">
                <a:solidFill>
                  <a:srgbClr val="6E6E6E"/>
                </a:solidFill>
                <a:cs typeface="Calibri"/>
              </a:rPr>
              <a:t>IoT </a:t>
            </a:r>
            <a:r>
              <a:rPr spc="-10" dirty="0">
                <a:solidFill>
                  <a:srgbClr val="6E6E6E"/>
                </a:solidFill>
                <a:cs typeface="Calibri"/>
              </a:rPr>
              <a:t>Sensors  Connected </a:t>
            </a:r>
            <a:r>
              <a:rPr dirty="0">
                <a:solidFill>
                  <a:srgbClr val="6E6E6E"/>
                </a:solidFill>
                <a:cs typeface="Calibri"/>
              </a:rPr>
              <a:t>to</a:t>
            </a:r>
            <a:r>
              <a:rPr spc="-140" dirty="0">
                <a:solidFill>
                  <a:srgbClr val="6E6E6E"/>
                </a:solidFill>
                <a:cs typeface="Calibri"/>
              </a:rPr>
              <a:t> </a:t>
            </a:r>
            <a:r>
              <a:rPr spc="-10" dirty="0">
                <a:solidFill>
                  <a:srgbClr val="6E6E6E"/>
                </a:solidFill>
                <a:cs typeface="Calibri"/>
              </a:rPr>
              <a:t>Internet</a:t>
            </a:r>
            <a:endParaRPr>
              <a:solidFill>
                <a:prstClr val="black"/>
              </a:solidFill>
              <a:cs typeface="Calibri"/>
            </a:endParaRPr>
          </a:p>
          <a:p>
            <a:pPr marL="524510">
              <a:spcBef>
                <a:spcPts val="1010"/>
              </a:spcBef>
            </a:pPr>
            <a:r>
              <a:rPr spc="-10" dirty="0">
                <a:solidFill>
                  <a:srgbClr val="6E6E6E"/>
                </a:solidFill>
                <a:cs typeface="Calibri"/>
              </a:rPr>
              <a:t>Digital</a:t>
            </a:r>
            <a:r>
              <a:rPr spc="-70" dirty="0">
                <a:solidFill>
                  <a:srgbClr val="6E6E6E"/>
                </a:solidFill>
                <a:cs typeface="Calibri"/>
              </a:rPr>
              <a:t> </a:t>
            </a:r>
            <a:r>
              <a:rPr spc="-10" dirty="0">
                <a:solidFill>
                  <a:srgbClr val="6E6E6E"/>
                </a:solidFill>
                <a:cs typeface="Calibri"/>
              </a:rPr>
              <a:t>Transformation</a:t>
            </a:r>
            <a:endParaRPr>
              <a:solidFill>
                <a:prstClr val="black"/>
              </a:solidFill>
              <a:cs typeface="Calibri"/>
            </a:endParaRPr>
          </a:p>
          <a:p>
            <a:pPr algn="ctr"/>
            <a:r>
              <a:rPr spc="-10" dirty="0">
                <a:solidFill>
                  <a:srgbClr val="6E6E6E"/>
                </a:solidFill>
                <a:cs typeface="Calibri"/>
              </a:rPr>
              <a:t>Outreach </a:t>
            </a:r>
            <a:r>
              <a:rPr dirty="0">
                <a:solidFill>
                  <a:srgbClr val="6E6E6E"/>
                </a:solidFill>
                <a:cs typeface="Calibri"/>
              </a:rPr>
              <a:t>80% of</a:t>
            </a:r>
            <a:r>
              <a:rPr spc="-100" dirty="0">
                <a:solidFill>
                  <a:srgbClr val="6E6E6E"/>
                </a:solidFill>
                <a:cs typeface="Calibri"/>
              </a:rPr>
              <a:t> </a:t>
            </a:r>
            <a:r>
              <a:rPr spc="-10" dirty="0">
                <a:solidFill>
                  <a:srgbClr val="6E6E6E"/>
                </a:solidFill>
                <a:cs typeface="Calibri"/>
              </a:rPr>
              <a:t>Population</a:t>
            </a:r>
            <a:endParaRPr>
              <a:solidFill>
                <a:prstClr val="black"/>
              </a:solidFill>
              <a:cs typeface="Calibri"/>
            </a:endParaRPr>
          </a:p>
        </p:txBody>
      </p:sp>
    </p:spTree>
    <p:extLst>
      <p:ext uri="{BB962C8B-B14F-4D97-AF65-F5344CB8AC3E}">
        <p14:creationId xmlns:p14="http://schemas.microsoft.com/office/powerpoint/2010/main" val="1980207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851662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How </a:t>
            </a:r>
            <a:r>
              <a:rPr sz="5600" spc="-20" dirty="0">
                <a:solidFill>
                  <a:srgbClr val="095A82"/>
                </a:solidFill>
              </a:rPr>
              <a:t>Current </a:t>
            </a:r>
            <a:r>
              <a:rPr sz="5600" spc="-10" dirty="0">
                <a:solidFill>
                  <a:srgbClr val="095A82"/>
                </a:solidFill>
              </a:rPr>
              <a:t>System</a:t>
            </a:r>
            <a:r>
              <a:rPr sz="5600" spc="60" dirty="0">
                <a:solidFill>
                  <a:srgbClr val="095A82"/>
                </a:solidFill>
              </a:rPr>
              <a:t> </a:t>
            </a:r>
            <a:r>
              <a:rPr sz="5600" spc="-20" dirty="0">
                <a:solidFill>
                  <a:srgbClr val="095A82"/>
                </a:solidFill>
              </a:rPr>
              <a:t>Works?</a:t>
            </a:r>
            <a:endParaRPr sz="5600"/>
          </a:p>
        </p:txBody>
      </p:sp>
      <p:sp>
        <p:nvSpPr>
          <p:cNvPr id="6" name="object 6"/>
          <p:cNvSpPr/>
          <p:nvPr/>
        </p:nvSpPr>
        <p:spPr>
          <a:xfrm>
            <a:off x="7000241" y="2287133"/>
            <a:ext cx="6816090" cy="3082290"/>
          </a:xfrm>
          <a:custGeom>
            <a:avLst/>
            <a:gdLst/>
            <a:ahLst/>
            <a:cxnLst/>
            <a:rect l="l" t="t" r="r" b="b"/>
            <a:pathLst>
              <a:path w="3408045" h="1541145">
                <a:moveTo>
                  <a:pt x="0" y="1425389"/>
                </a:moveTo>
                <a:lnTo>
                  <a:pt x="745235" y="1017084"/>
                </a:lnTo>
                <a:lnTo>
                  <a:pt x="726056" y="982458"/>
                </a:lnTo>
                <a:lnTo>
                  <a:pt x="709900" y="947711"/>
                </a:lnTo>
                <a:lnTo>
                  <a:pt x="686491" y="878046"/>
                </a:lnTo>
                <a:lnTo>
                  <a:pt x="674680" y="808464"/>
                </a:lnTo>
                <a:lnTo>
                  <a:pt x="673020" y="773822"/>
                </a:lnTo>
                <a:lnTo>
                  <a:pt x="674137" y="739341"/>
                </a:lnTo>
                <a:lnTo>
                  <a:pt x="684532" y="671051"/>
                </a:lnTo>
                <a:lnTo>
                  <a:pt x="705536" y="603969"/>
                </a:lnTo>
                <a:lnTo>
                  <a:pt x="736819" y="538471"/>
                </a:lnTo>
                <a:lnTo>
                  <a:pt x="778052" y="474932"/>
                </a:lnTo>
                <a:lnTo>
                  <a:pt x="802296" y="444014"/>
                </a:lnTo>
                <a:lnTo>
                  <a:pt x="828905" y="413727"/>
                </a:lnTo>
                <a:lnTo>
                  <a:pt x="857836" y="384116"/>
                </a:lnTo>
                <a:lnTo>
                  <a:pt x="889048" y="355230"/>
                </a:lnTo>
                <a:lnTo>
                  <a:pt x="922501" y="327115"/>
                </a:lnTo>
                <a:lnTo>
                  <a:pt x="958153" y="299817"/>
                </a:lnTo>
                <a:lnTo>
                  <a:pt x="995962" y="273385"/>
                </a:lnTo>
                <a:lnTo>
                  <a:pt x="1035889" y="247864"/>
                </a:lnTo>
                <a:lnTo>
                  <a:pt x="1077890" y="223301"/>
                </a:lnTo>
                <a:lnTo>
                  <a:pt x="1121926" y="199744"/>
                </a:lnTo>
                <a:lnTo>
                  <a:pt x="1167955" y="177239"/>
                </a:lnTo>
                <a:lnTo>
                  <a:pt x="1215936" y="155833"/>
                </a:lnTo>
                <a:lnTo>
                  <a:pt x="1265828" y="135574"/>
                </a:lnTo>
                <a:lnTo>
                  <a:pt x="1317589" y="116507"/>
                </a:lnTo>
                <a:lnTo>
                  <a:pt x="1371178" y="98680"/>
                </a:lnTo>
                <a:lnTo>
                  <a:pt x="1426554" y="82140"/>
                </a:lnTo>
                <a:lnTo>
                  <a:pt x="1483676" y="66933"/>
                </a:lnTo>
                <a:lnTo>
                  <a:pt x="1542503" y="53107"/>
                </a:lnTo>
                <a:lnTo>
                  <a:pt x="1602993" y="40708"/>
                </a:lnTo>
                <a:lnTo>
                  <a:pt x="1658123" y="30928"/>
                </a:lnTo>
                <a:lnTo>
                  <a:pt x="1713431" y="22522"/>
                </a:lnTo>
                <a:lnTo>
                  <a:pt x="1768857" y="15473"/>
                </a:lnTo>
                <a:lnTo>
                  <a:pt x="1824341" y="9765"/>
                </a:lnTo>
                <a:lnTo>
                  <a:pt x="1879823" y="5380"/>
                </a:lnTo>
                <a:lnTo>
                  <a:pt x="1935243" y="2302"/>
                </a:lnTo>
                <a:lnTo>
                  <a:pt x="1990540" y="514"/>
                </a:lnTo>
                <a:lnTo>
                  <a:pt x="2045655" y="0"/>
                </a:lnTo>
                <a:lnTo>
                  <a:pt x="2100527" y="741"/>
                </a:lnTo>
                <a:lnTo>
                  <a:pt x="2155096" y="2723"/>
                </a:lnTo>
                <a:lnTo>
                  <a:pt x="2209302" y="5928"/>
                </a:lnTo>
                <a:lnTo>
                  <a:pt x="2263086" y="10338"/>
                </a:lnTo>
                <a:lnTo>
                  <a:pt x="2316385" y="15939"/>
                </a:lnTo>
                <a:lnTo>
                  <a:pt x="2369142" y="22712"/>
                </a:lnTo>
                <a:lnTo>
                  <a:pt x="2421295" y="30640"/>
                </a:lnTo>
                <a:lnTo>
                  <a:pt x="2472784" y="39708"/>
                </a:lnTo>
                <a:lnTo>
                  <a:pt x="2523550" y="49898"/>
                </a:lnTo>
                <a:lnTo>
                  <a:pt x="2573531" y="61194"/>
                </a:lnTo>
                <a:lnTo>
                  <a:pt x="2622668" y="73578"/>
                </a:lnTo>
                <a:lnTo>
                  <a:pt x="2670901" y="87035"/>
                </a:lnTo>
                <a:lnTo>
                  <a:pt x="2718170" y="101546"/>
                </a:lnTo>
                <a:lnTo>
                  <a:pt x="2764414" y="117097"/>
                </a:lnTo>
                <a:lnTo>
                  <a:pt x="2809574" y="133668"/>
                </a:lnTo>
                <a:lnTo>
                  <a:pt x="2853588" y="151245"/>
                </a:lnTo>
                <a:lnTo>
                  <a:pt x="2896398" y="169809"/>
                </a:lnTo>
                <a:lnTo>
                  <a:pt x="2937942" y="189345"/>
                </a:lnTo>
                <a:lnTo>
                  <a:pt x="2978161" y="209836"/>
                </a:lnTo>
                <a:lnTo>
                  <a:pt x="3016995" y="231264"/>
                </a:lnTo>
                <a:lnTo>
                  <a:pt x="3054383" y="253614"/>
                </a:lnTo>
                <a:lnTo>
                  <a:pt x="3090266" y="276867"/>
                </a:lnTo>
                <a:lnTo>
                  <a:pt x="3124582" y="301008"/>
                </a:lnTo>
                <a:lnTo>
                  <a:pt x="3157273" y="326020"/>
                </a:lnTo>
                <a:lnTo>
                  <a:pt x="3188278" y="351885"/>
                </a:lnTo>
                <a:lnTo>
                  <a:pt x="3217536" y="378588"/>
                </a:lnTo>
                <a:lnTo>
                  <a:pt x="3244988" y="406111"/>
                </a:lnTo>
                <a:lnTo>
                  <a:pt x="3270573" y="434437"/>
                </a:lnTo>
                <a:lnTo>
                  <a:pt x="3315903" y="493434"/>
                </a:lnTo>
                <a:lnTo>
                  <a:pt x="3354707" y="558697"/>
                </a:lnTo>
                <a:lnTo>
                  <a:pt x="3370863" y="593444"/>
                </a:lnTo>
                <a:lnTo>
                  <a:pt x="3394272" y="663109"/>
                </a:lnTo>
                <a:lnTo>
                  <a:pt x="3406083" y="732691"/>
                </a:lnTo>
                <a:lnTo>
                  <a:pt x="3407743" y="767333"/>
                </a:lnTo>
                <a:lnTo>
                  <a:pt x="3406626" y="801814"/>
                </a:lnTo>
                <a:lnTo>
                  <a:pt x="3396231" y="870104"/>
                </a:lnTo>
                <a:lnTo>
                  <a:pt x="3375227" y="937186"/>
                </a:lnTo>
                <a:lnTo>
                  <a:pt x="3343944" y="1002684"/>
                </a:lnTo>
                <a:lnTo>
                  <a:pt x="3302711" y="1066223"/>
                </a:lnTo>
                <a:lnTo>
                  <a:pt x="3278467" y="1097141"/>
                </a:lnTo>
                <a:lnTo>
                  <a:pt x="3251858" y="1127428"/>
                </a:lnTo>
                <a:lnTo>
                  <a:pt x="3222927" y="1157039"/>
                </a:lnTo>
                <a:lnTo>
                  <a:pt x="3191715" y="1185925"/>
                </a:lnTo>
                <a:lnTo>
                  <a:pt x="3158262" y="1214040"/>
                </a:lnTo>
                <a:lnTo>
                  <a:pt x="3122610" y="1241338"/>
                </a:lnTo>
                <a:lnTo>
                  <a:pt x="3084801" y="1267770"/>
                </a:lnTo>
                <a:lnTo>
                  <a:pt x="3044874" y="1293291"/>
                </a:lnTo>
                <a:lnTo>
                  <a:pt x="3002873" y="1317854"/>
                </a:lnTo>
                <a:lnTo>
                  <a:pt x="2958837" y="1341411"/>
                </a:lnTo>
                <a:lnTo>
                  <a:pt x="2912808" y="1363916"/>
                </a:lnTo>
                <a:lnTo>
                  <a:pt x="2864827" y="1385321"/>
                </a:lnTo>
                <a:lnTo>
                  <a:pt x="2814935" y="1405581"/>
                </a:lnTo>
                <a:lnTo>
                  <a:pt x="2763174" y="1424648"/>
                </a:lnTo>
                <a:lnTo>
                  <a:pt x="2709585" y="1442475"/>
                </a:lnTo>
                <a:lnTo>
                  <a:pt x="2654209" y="1459015"/>
                </a:lnTo>
                <a:lnTo>
                  <a:pt x="2597087" y="1474221"/>
                </a:lnTo>
                <a:lnTo>
                  <a:pt x="2538260" y="1488048"/>
                </a:lnTo>
                <a:lnTo>
                  <a:pt x="2477769" y="1500446"/>
                </a:lnTo>
                <a:lnTo>
                  <a:pt x="2426515" y="1509574"/>
                </a:lnTo>
                <a:lnTo>
                  <a:pt x="2374970" y="1517521"/>
                </a:lnTo>
                <a:lnTo>
                  <a:pt x="2323191" y="1524294"/>
                </a:lnTo>
                <a:lnTo>
                  <a:pt x="2271232" y="1529903"/>
                </a:lnTo>
                <a:lnTo>
                  <a:pt x="2219150" y="1534356"/>
                </a:lnTo>
                <a:lnTo>
                  <a:pt x="2167000" y="1537662"/>
                </a:lnTo>
                <a:lnTo>
                  <a:pt x="2114836" y="1539828"/>
                </a:lnTo>
                <a:lnTo>
                  <a:pt x="2062716" y="1540865"/>
                </a:lnTo>
                <a:lnTo>
                  <a:pt x="2010694" y="1540780"/>
                </a:lnTo>
                <a:lnTo>
                  <a:pt x="1958826" y="1539582"/>
                </a:lnTo>
                <a:lnTo>
                  <a:pt x="1907167" y="1537280"/>
                </a:lnTo>
                <a:lnTo>
                  <a:pt x="1855773" y="1533881"/>
                </a:lnTo>
                <a:lnTo>
                  <a:pt x="1804699" y="1529395"/>
                </a:lnTo>
                <a:lnTo>
                  <a:pt x="1754001" y="1523831"/>
                </a:lnTo>
                <a:lnTo>
                  <a:pt x="1703735" y="1517196"/>
                </a:lnTo>
                <a:lnTo>
                  <a:pt x="1653955" y="1509499"/>
                </a:lnTo>
                <a:lnTo>
                  <a:pt x="1604718" y="1500750"/>
                </a:lnTo>
                <a:lnTo>
                  <a:pt x="1556079" y="1490956"/>
                </a:lnTo>
                <a:lnTo>
                  <a:pt x="1508093" y="1480126"/>
                </a:lnTo>
                <a:lnTo>
                  <a:pt x="1460815" y="1468268"/>
                </a:lnTo>
                <a:lnTo>
                  <a:pt x="1414303" y="1455392"/>
                </a:lnTo>
                <a:lnTo>
                  <a:pt x="1368610" y="1441506"/>
                </a:lnTo>
                <a:lnTo>
                  <a:pt x="1323792" y="1426618"/>
                </a:lnTo>
                <a:lnTo>
                  <a:pt x="1279906" y="1410737"/>
                </a:lnTo>
                <a:lnTo>
                  <a:pt x="1237005" y="1393871"/>
                </a:lnTo>
                <a:lnTo>
                  <a:pt x="1195147" y="1376029"/>
                </a:lnTo>
                <a:lnTo>
                  <a:pt x="1154386" y="1357220"/>
                </a:lnTo>
                <a:lnTo>
                  <a:pt x="1114778" y="1337452"/>
                </a:lnTo>
                <a:lnTo>
                  <a:pt x="1076378" y="1316734"/>
                </a:lnTo>
                <a:lnTo>
                  <a:pt x="1039243" y="1295074"/>
                </a:lnTo>
                <a:lnTo>
                  <a:pt x="1003426" y="1272481"/>
                </a:lnTo>
                <a:lnTo>
                  <a:pt x="0" y="1425389"/>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7" name="object 7"/>
          <p:cNvSpPr txBox="1"/>
          <p:nvPr/>
        </p:nvSpPr>
        <p:spPr>
          <a:xfrm>
            <a:off x="9348469" y="2717291"/>
            <a:ext cx="3463290" cy="2181366"/>
          </a:xfrm>
          <a:prstGeom prst="rect">
            <a:avLst/>
          </a:prstGeom>
        </p:spPr>
        <p:txBody>
          <a:bodyPr vert="horz" wrap="square" lIns="0" tIns="26670" rIns="0" bIns="0" rtlCol="0">
            <a:spAutoFit/>
          </a:bodyPr>
          <a:lstStyle/>
          <a:p>
            <a:pPr marL="25400" marR="10160" algn="ctr">
              <a:spcBef>
                <a:spcPts val="210"/>
              </a:spcBef>
            </a:pPr>
            <a:r>
              <a:rPr sz="2800" spc="-10" dirty="0">
                <a:solidFill>
                  <a:srgbClr val="5F5F5F"/>
                </a:solidFill>
                <a:latin typeface="Comic Sans MS"/>
                <a:cs typeface="Comic Sans MS"/>
              </a:rPr>
              <a:t>Before </a:t>
            </a:r>
            <a:r>
              <a:rPr sz="2800" dirty="0">
                <a:solidFill>
                  <a:srgbClr val="5F5F5F"/>
                </a:solidFill>
                <a:latin typeface="Comic Sans MS"/>
                <a:cs typeface="Comic Sans MS"/>
              </a:rPr>
              <a:t>going</a:t>
            </a:r>
            <a:r>
              <a:rPr sz="2800" spc="-240" dirty="0">
                <a:solidFill>
                  <a:srgbClr val="5F5F5F"/>
                </a:solidFill>
                <a:latin typeface="Comic Sans MS"/>
                <a:cs typeface="Comic Sans MS"/>
              </a:rPr>
              <a:t> </a:t>
            </a:r>
            <a:r>
              <a:rPr sz="2800" dirty="0">
                <a:solidFill>
                  <a:srgbClr val="5F5F5F"/>
                </a:solidFill>
                <a:latin typeface="Comic Sans MS"/>
                <a:cs typeface="Comic Sans MS"/>
              </a:rPr>
              <a:t>Deeper  </a:t>
            </a:r>
            <a:r>
              <a:rPr sz="2800" spc="-10" dirty="0">
                <a:solidFill>
                  <a:srgbClr val="5F5F5F"/>
                </a:solidFill>
                <a:latin typeface="Comic Sans MS"/>
                <a:cs typeface="Comic Sans MS"/>
              </a:rPr>
              <a:t>into the details </a:t>
            </a:r>
            <a:r>
              <a:rPr sz="2800" dirty="0">
                <a:solidFill>
                  <a:srgbClr val="5F5F5F"/>
                </a:solidFill>
                <a:latin typeface="Comic Sans MS"/>
                <a:cs typeface="Comic Sans MS"/>
              </a:rPr>
              <a:t>of  Blockchain, let’s see  How our </a:t>
            </a:r>
            <a:r>
              <a:rPr sz="2800" spc="-10" dirty="0">
                <a:solidFill>
                  <a:srgbClr val="5F5F5F"/>
                </a:solidFill>
                <a:latin typeface="Comic Sans MS"/>
                <a:cs typeface="Comic Sans MS"/>
              </a:rPr>
              <a:t>current  </a:t>
            </a:r>
            <a:r>
              <a:rPr sz="2800" dirty="0">
                <a:solidFill>
                  <a:srgbClr val="5F5F5F"/>
                </a:solidFill>
                <a:latin typeface="Comic Sans MS"/>
                <a:cs typeface="Comic Sans MS"/>
              </a:rPr>
              <a:t>system</a:t>
            </a:r>
            <a:r>
              <a:rPr sz="2800" spc="-60" dirty="0">
                <a:solidFill>
                  <a:srgbClr val="5F5F5F"/>
                </a:solidFill>
                <a:latin typeface="Comic Sans MS"/>
                <a:cs typeface="Comic Sans MS"/>
              </a:rPr>
              <a:t> </a:t>
            </a:r>
            <a:r>
              <a:rPr sz="2800" spc="-10" dirty="0">
                <a:solidFill>
                  <a:srgbClr val="5F5F5F"/>
                </a:solidFill>
                <a:latin typeface="Comic Sans MS"/>
                <a:cs typeface="Comic Sans MS"/>
              </a:rPr>
              <a:t>works</a:t>
            </a:r>
            <a:endParaRPr sz="2800">
              <a:solidFill>
                <a:prstClr val="black"/>
              </a:solidFill>
              <a:latin typeface="Comic Sans MS"/>
              <a:cs typeface="Comic Sans MS"/>
            </a:endParaRPr>
          </a:p>
        </p:txBody>
      </p:sp>
      <p:sp>
        <p:nvSpPr>
          <p:cNvPr id="8" name="object 8"/>
          <p:cNvSpPr/>
          <p:nvPr/>
        </p:nvSpPr>
        <p:spPr>
          <a:xfrm>
            <a:off x="4474465" y="2563366"/>
            <a:ext cx="3115054" cy="692810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097841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5"/>
          <p:cNvSpPr/>
          <p:nvPr/>
        </p:nvSpPr>
        <p:spPr>
          <a:xfrm>
            <a:off x="932688" y="2322576"/>
            <a:ext cx="4148328" cy="622706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4" name="object 6"/>
          <p:cNvSpPr/>
          <p:nvPr/>
        </p:nvSpPr>
        <p:spPr>
          <a:xfrm>
            <a:off x="7178040" y="2651760"/>
            <a:ext cx="3834384" cy="5559552"/>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5" name="object 7"/>
          <p:cNvSpPr/>
          <p:nvPr/>
        </p:nvSpPr>
        <p:spPr>
          <a:xfrm>
            <a:off x="12880846" y="2322576"/>
            <a:ext cx="4879848" cy="6187440"/>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6" name="object 4"/>
          <p:cNvSpPr txBox="1">
            <a:spLocks noGrp="1"/>
          </p:cNvSpPr>
          <p:nvPr>
            <p:ph type="title"/>
          </p:nvPr>
        </p:nvSpPr>
        <p:spPr>
          <a:xfrm>
            <a:off x="942034" y="648106"/>
            <a:ext cx="13535966"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How </a:t>
            </a:r>
            <a:r>
              <a:rPr sz="5600" spc="-20" dirty="0">
                <a:solidFill>
                  <a:srgbClr val="095A82"/>
                </a:solidFill>
              </a:rPr>
              <a:t>Trading </a:t>
            </a:r>
            <a:r>
              <a:rPr sz="5600" spc="-10" dirty="0">
                <a:solidFill>
                  <a:srgbClr val="095A82"/>
                </a:solidFill>
              </a:rPr>
              <a:t>Happens Using Current</a:t>
            </a:r>
            <a:r>
              <a:rPr sz="5600" spc="60" dirty="0">
                <a:solidFill>
                  <a:srgbClr val="095A82"/>
                </a:solidFill>
              </a:rPr>
              <a:t> </a:t>
            </a:r>
            <a:r>
              <a:rPr sz="5600" spc="-10" dirty="0" smtClean="0">
                <a:solidFill>
                  <a:srgbClr val="095A82"/>
                </a:solidFill>
              </a:rPr>
              <a:t>System</a:t>
            </a:r>
            <a:r>
              <a:rPr lang="en-IN" sz="5600" spc="-10" dirty="0" smtClean="0">
                <a:solidFill>
                  <a:srgbClr val="095A82"/>
                </a:solidFill>
              </a:rPr>
              <a:t>?</a:t>
            </a:r>
            <a:endParaRPr sz="5600" dirty="0"/>
          </a:p>
        </p:txBody>
      </p:sp>
    </p:spTree>
    <p:extLst>
      <p:ext uri="{BB962C8B-B14F-4D97-AF65-F5344CB8AC3E}">
        <p14:creationId xmlns:p14="http://schemas.microsoft.com/office/powerpoint/2010/main" val="1927933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4"/>
          <p:cNvSpPr txBox="1">
            <a:spLocks noGrp="1"/>
          </p:cNvSpPr>
          <p:nvPr>
            <p:ph type="title"/>
          </p:nvPr>
        </p:nvSpPr>
        <p:spPr>
          <a:xfrm>
            <a:off x="942035" y="648106"/>
            <a:ext cx="1019175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Problems </a:t>
            </a:r>
            <a:r>
              <a:rPr sz="5600" spc="-10" dirty="0">
                <a:solidFill>
                  <a:srgbClr val="095A82"/>
                </a:solidFill>
              </a:rPr>
              <a:t>with the Current</a:t>
            </a:r>
            <a:r>
              <a:rPr sz="5600" spc="20" dirty="0">
                <a:solidFill>
                  <a:srgbClr val="095A82"/>
                </a:solidFill>
              </a:rPr>
              <a:t> </a:t>
            </a:r>
            <a:r>
              <a:rPr sz="5600" spc="-10" dirty="0">
                <a:solidFill>
                  <a:srgbClr val="095A82"/>
                </a:solidFill>
              </a:rPr>
              <a:t>System</a:t>
            </a:r>
            <a:endParaRPr sz="5600" dirty="0"/>
          </a:p>
        </p:txBody>
      </p:sp>
      <p:sp>
        <p:nvSpPr>
          <p:cNvPr id="14"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16" name="object 5"/>
          <p:cNvSpPr txBox="1"/>
          <p:nvPr/>
        </p:nvSpPr>
        <p:spPr>
          <a:xfrm>
            <a:off x="930452" y="1667458"/>
            <a:ext cx="15257780" cy="3965188"/>
          </a:xfrm>
          <a:prstGeom prst="rect">
            <a:avLst/>
          </a:prstGeom>
        </p:spPr>
        <p:txBody>
          <a:bodyPr vert="horz" wrap="square" lIns="0" tIns="269240" rIns="0" bIns="0" rtlCol="0">
            <a:spAutoFit/>
          </a:bodyPr>
          <a:lstStyle/>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Banks and other third </a:t>
            </a:r>
            <a:r>
              <a:rPr sz="2000" dirty="0" smtClean="0">
                <a:latin typeface="Arial Rounded MT Bold" panose="020F0704030504030204" pitchFamily="34" charset="0"/>
                <a:cs typeface="Calibri"/>
              </a:rPr>
              <a:t>parties</a:t>
            </a:r>
            <a:r>
              <a:rPr lang="en-IN" sz="2000" dirty="0">
                <a:solidFill>
                  <a:srgbClr val="0070C0"/>
                </a:solidFill>
                <a:latin typeface="Arial Rounded MT Bold" panose="020F0704030504030204" pitchFamily="34" charset="0"/>
                <a:cs typeface="Calibri"/>
              </a:rPr>
              <a:t>take </a:t>
            </a:r>
            <a:r>
              <a:rPr sz="2000" dirty="0" smtClean="0">
                <a:latin typeface="Arial Rounded MT Bold" panose="020F0704030504030204" pitchFamily="34" charset="0"/>
                <a:cs typeface="Calibri"/>
              </a:rPr>
              <a:t> </a:t>
            </a:r>
            <a:r>
              <a:rPr sz="2000" spc="-10" dirty="0" smtClean="0">
                <a:solidFill>
                  <a:srgbClr val="0070C0"/>
                </a:solidFill>
                <a:latin typeface="Arial Rounded MT Bold" panose="020F0704030504030204" pitchFamily="34" charset="0"/>
                <a:cs typeface="Calibri"/>
              </a:rPr>
              <a:t>fees </a:t>
            </a:r>
            <a:r>
              <a:rPr sz="2000" dirty="0">
                <a:latin typeface="Arial Rounded MT Bold" panose="020F0704030504030204" pitchFamily="34" charset="0"/>
                <a:cs typeface="Calibri"/>
              </a:rPr>
              <a:t>for transferring</a:t>
            </a:r>
            <a:r>
              <a:rPr sz="2000" spc="-50" dirty="0">
                <a:latin typeface="Arial Rounded MT Bold" panose="020F0704030504030204" pitchFamily="34" charset="0"/>
                <a:cs typeface="Calibri"/>
              </a:rPr>
              <a:t> </a:t>
            </a:r>
            <a:r>
              <a:rPr sz="2000" spc="-10" dirty="0">
                <a:latin typeface="Arial Rounded MT Bold" panose="020F0704030504030204" pitchFamily="34" charset="0"/>
                <a:cs typeface="Calibri"/>
              </a:rPr>
              <a:t>money</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dirty="0">
                <a:latin typeface="Arial Rounded MT Bold" panose="020F0704030504030204" pitchFamily="34" charset="0"/>
                <a:cs typeface="Calibri"/>
              </a:rPr>
              <a:t>Mediating </a:t>
            </a:r>
            <a:r>
              <a:rPr sz="2000" spc="-10" dirty="0">
                <a:latin typeface="Arial Rounded MT Bold" panose="020F0704030504030204" pitchFamily="34" charset="0"/>
                <a:cs typeface="Calibri"/>
              </a:rPr>
              <a:t>costs </a:t>
            </a:r>
            <a:r>
              <a:rPr sz="2000" dirty="0">
                <a:latin typeface="Arial Rounded MT Bold" panose="020F0704030504030204" pitchFamily="34" charset="0"/>
                <a:cs typeface="Calibri"/>
              </a:rPr>
              <a:t>increases </a:t>
            </a:r>
            <a:r>
              <a:rPr sz="2000" spc="-10" dirty="0">
                <a:latin typeface="Arial Rounded MT Bold" panose="020F0704030504030204" pitchFamily="34" charset="0"/>
                <a:cs typeface="Calibri"/>
              </a:rPr>
              <a:t>transaction</a:t>
            </a:r>
            <a:r>
              <a:rPr sz="2000" spc="50" dirty="0">
                <a:latin typeface="Arial Rounded MT Bold" panose="020F0704030504030204" pitchFamily="34" charset="0"/>
                <a:cs typeface="Calibri"/>
              </a:rPr>
              <a:t> </a:t>
            </a:r>
            <a:r>
              <a:rPr sz="2000" spc="-10" dirty="0">
                <a:latin typeface="Arial Rounded MT Bold" panose="020F0704030504030204" pitchFamily="34" charset="0"/>
                <a:cs typeface="Calibri"/>
              </a:rPr>
              <a:t>costs</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Minimum practical transaction size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limited; </a:t>
            </a:r>
            <a:r>
              <a:rPr sz="2000" dirty="0">
                <a:solidFill>
                  <a:srgbClr val="0070C0"/>
                </a:solidFill>
                <a:latin typeface="Arial Rounded MT Bold" panose="020F0704030504030204" pitchFamily="34" charset="0"/>
                <a:cs typeface="Calibri"/>
              </a:rPr>
              <a:t>Cutting off the possibility </a:t>
            </a:r>
            <a:r>
              <a:rPr sz="2000" spc="-10" dirty="0">
                <a:solidFill>
                  <a:srgbClr val="0070C0"/>
                </a:solidFill>
                <a:latin typeface="Arial Rounded MT Bold" panose="020F0704030504030204" pitchFamily="34" charset="0"/>
                <a:cs typeface="Calibri"/>
              </a:rPr>
              <a:t>for </a:t>
            </a:r>
            <a:r>
              <a:rPr sz="2000" dirty="0">
                <a:solidFill>
                  <a:srgbClr val="0070C0"/>
                </a:solidFill>
                <a:latin typeface="Arial Rounded MT Bold" panose="020F0704030504030204" pitchFamily="34" charset="0"/>
                <a:cs typeface="Calibri"/>
              </a:rPr>
              <a:t>small casual transactions</a:t>
            </a: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Financial exchanges </a:t>
            </a:r>
            <a:r>
              <a:rPr sz="2000" dirty="0">
                <a:latin typeface="Arial Rounded MT Bold" panose="020F0704030504030204" pitchFamily="34" charset="0"/>
                <a:cs typeface="Calibri"/>
              </a:rPr>
              <a:t>are slow. </a:t>
            </a:r>
            <a:r>
              <a:rPr sz="2000" spc="-10" dirty="0">
                <a:latin typeface="Arial Rounded MT Bold" panose="020F0704030504030204" pitchFamily="34" charset="0"/>
                <a:cs typeface="Calibri"/>
              </a:rPr>
              <a:t>Checking and </a:t>
            </a:r>
            <a:r>
              <a:rPr sz="2000" dirty="0">
                <a:latin typeface="Arial Rounded MT Bold" panose="020F0704030504030204" pitchFamily="34" charset="0"/>
                <a:cs typeface="Calibri"/>
              </a:rPr>
              <a:t>low </a:t>
            </a:r>
            <a:r>
              <a:rPr sz="2000" spc="-10" dirty="0">
                <a:latin typeface="Arial Rounded MT Bold" panose="020F0704030504030204" pitchFamily="34" charset="0"/>
                <a:cs typeface="Calibri"/>
              </a:rPr>
              <a:t>cost </a:t>
            </a:r>
            <a:r>
              <a:rPr sz="2000" dirty="0">
                <a:latin typeface="Arial Rounded MT Bold" panose="020F0704030504030204" pitchFamily="34" charset="0"/>
                <a:cs typeface="Calibri"/>
              </a:rPr>
              <a:t>wire </a:t>
            </a:r>
            <a:r>
              <a:rPr sz="2000" spc="-10" dirty="0">
                <a:latin typeface="Arial Rounded MT Bold" panose="020F0704030504030204" pitchFamily="34" charset="0"/>
                <a:cs typeface="Calibri"/>
              </a:rPr>
              <a:t>services take days </a:t>
            </a:r>
            <a:r>
              <a:rPr sz="2000" dirty="0">
                <a:latin typeface="Arial Rounded MT Bold" panose="020F0704030504030204" pitchFamily="34" charset="0"/>
                <a:cs typeface="Calibri"/>
              </a:rPr>
              <a:t>to</a:t>
            </a:r>
            <a:r>
              <a:rPr sz="2000" spc="100" dirty="0">
                <a:latin typeface="Arial Rounded MT Bold" panose="020F0704030504030204" pitchFamily="34" charset="0"/>
                <a:cs typeface="Calibri"/>
              </a:rPr>
              <a:t> </a:t>
            </a:r>
            <a:r>
              <a:rPr sz="2000" spc="-10" dirty="0">
                <a:latin typeface="Arial Rounded MT Bold" panose="020F0704030504030204" pitchFamily="34" charset="0"/>
                <a:cs typeface="Calibri"/>
              </a:rPr>
              <a:t>complete</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System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opaque </a:t>
            </a:r>
            <a:r>
              <a:rPr sz="2000" dirty="0">
                <a:latin typeface="Arial Rounded MT Bold" panose="020F0704030504030204" pitchFamily="34" charset="0"/>
                <a:cs typeface="Calibri"/>
              </a:rPr>
              <a:t>and lacks </a:t>
            </a:r>
            <a:r>
              <a:rPr sz="2000" spc="-10" dirty="0">
                <a:latin typeface="Arial Rounded MT Bold" panose="020F0704030504030204" pitchFamily="34" charset="0"/>
                <a:cs typeface="Calibri"/>
              </a:rPr>
              <a:t>transparency and</a:t>
            </a:r>
            <a:r>
              <a:rPr sz="2000" spc="30" dirty="0">
                <a:latin typeface="Arial Rounded MT Bold" panose="020F0704030504030204" pitchFamily="34" charset="0"/>
                <a:cs typeface="Calibri"/>
              </a:rPr>
              <a:t> </a:t>
            </a:r>
            <a:r>
              <a:rPr sz="2000" spc="-10" dirty="0">
                <a:latin typeface="Arial Rounded MT Bold" panose="020F0704030504030204" pitchFamily="34" charset="0"/>
                <a:cs typeface="Calibri"/>
              </a:rPr>
              <a:t>fairness</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dirty="0">
                <a:latin typeface="Arial Rounded MT Bold" panose="020F0704030504030204" pitchFamily="34" charset="0"/>
                <a:cs typeface="Calibri"/>
              </a:rPr>
              <a:t>Also, </a:t>
            </a:r>
            <a:r>
              <a:rPr sz="2000" spc="-10" dirty="0">
                <a:latin typeface="Arial Rounded MT Bold" panose="020F0704030504030204" pitchFamily="34" charset="0"/>
                <a:cs typeface="Calibri"/>
              </a:rPr>
              <a:t>central authority </a:t>
            </a:r>
            <a:r>
              <a:rPr sz="2000" dirty="0">
                <a:latin typeface="Arial Rounded MT Bold" panose="020F0704030504030204" pitchFamily="34" charset="0"/>
                <a:cs typeface="Calibri"/>
              </a:rPr>
              <a:t>in control </a:t>
            </a:r>
            <a:r>
              <a:rPr sz="2000" spc="-10" dirty="0">
                <a:latin typeface="Arial Rounded MT Bold" panose="020F0704030504030204" pitchFamily="34" charset="0"/>
                <a:cs typeface="Calibri"/>
              </a:rPr>
              <a:t>can overuse the </a:t>
            </a:r>
            <a:r>
              <a:rPr sz="2000" dirty="0">
                <a:latin typeface="Arial Rounded MT Bold" panose="020F0704030504030204" pitchFamily="34" charset="0"/>
                <a:cs typeface="Calibri"/>
              </a:rPr>
              <a:t>power </a:t>
            </a:r>
            <a:r>
              <a:rPr sz="2000" spc="-10" dirty="0">
                <a:latin typeface="Arial Rounded MT Bold" panose="020F0704030504030204" pitchFamily="34" charset="0"/>
                <a:cs typeface="Calibri"/>
              </a:rPr>
              <a:t>and can </a:t>
            </a:r>
            <a:r>
              <a:rPr sz="2000" dirty="0">
                <a:latin typeface="Arial Rounded MT Bold" panose="020F0704030504030204" pitchFamily="34" charset="0"/>
                <a:cs typeface="Calibri"/>
              </a:rPr>
              <a:t>create </a:t>
            </a:r>
            <a:r>
              <a:rPr sz="2000" spc="-10" dirty="0">
                <a:latin typeface="Arial Rounded MT Bold" panose="020F0704030504030204" pitchFamily="34" charset="0"/>
                <a:cs typeface="Calibri"/>
              </a:rPr>
              <a:t>money </a:t>
            </a:r>
            <a:r>
              <a:rPr sz="2000" dirty="0">
                <a:latin typeface="Arial Rounded MT Bold" panose="020F0704030504030204" pitchFamily="34" charset="0"/>
                <a:cs typeface="Calibri"/>
              </a:rPr>
              <a:t>as </a:t>
            </a:r>
            <a:r>
              <a:rPr sz="2000" spc="-10" dirty="0">
                <a:latin typeface="Arial Rounded MT Bold" panose="020F0704030504030204" pitchFamily="34" charset="0"/>
                <a:cs typeface="Calibri"/>
              </a:rPr>
              <a:t>per their </a:t>
            </a:r>
            <a:r>
              <a:rPr sz="2000" dirty="0">
                <a:latin typeface="Arial Rounded MT Bold" panose="020F0704030504030204" pitchFamily="34" charset="0"/>
                <a:cs typeface="Calibri"/>
              </a:rPr>
              <a:t>own</a:t>
            </a:r>
            <a:r>
              <a:rPr sz="2000" spc="150" dirty="0">
                <a:latin typeface="Arial Rounded MT Bold" panose="020F0704030504030204" pitchFamily="34" charset="0"/>
                <a:cs typeface="Calibri"/>
              </a:rPr>
              <a:t> </a:t>
            </a:r>
            <a:r>
              <a:rPr sz="2000" dirty="0">
                <a:latin typeface="Arial Rounded MT Bold" panose="020F0704030504030204" pitchFamily="34" charset="0"/>
                <a:cs typeface="Calibri"/>
              </a:rPr>
              <a:t>will</a:t>
            </a:r>
          </a:p>
        </p:txBody>
      </p:sp>
      <p:sp>
        <p:nvSpPr>
          <p:cNvPr id="17" name="object 6"/>
          <p:cNvSpPr/>
          <p:nvPr/>
        </p:nvSpPr>
        <p:spPr>
          <a:xfrm>
            <a:off x="8025383" y="6303264"/>
            <a:ext cx="1926334" cy="171907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8" name="object 7"/>
          <p:cNvSpPr/>
          <p:nvPr/>
        </p:nvSpPr>
        <p:spPr>
          <a:xfrm>
            <a:off x="9991342" y="7098919"/>
            <a:ext cx="2660904" cy="62191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9" name="object 8"/>
          <p:cNvSpPr/>
          <p:nvPr/>
        </p:nvSpPr>
        <p:spPr>
          <a:xfrm>
            <a:off x="10078210" y="7254240"/>
            <a:ext cx="2268220" cy="228600"/>
          </a:xfrm>
          <a:custGeom>
            <a:avLst/>
            <a:gdLst/>
            <a:ahLst/>
            <a:cxnLst/>
            <a:rect l="l" t="t" r="r" b="b"/>
            <a:pathLst>
              <a:path w="1134110" h="114300">
                <a:moveTo>
                  <a:pt x="1019556" y="0"/>
                </a:moveTo>
                <a:lnTo>
                  <a:pt x="1019556" y="114299"/>
                </a:lnTo>
                <a:lnTo>
                  <a:pt x="1095756" y="76199"/>
                </a:lnTo>
                <a:lnTo>
                  <a:pt x="1038606" y="76199"/>
                </a:lnTo>
                <a:lnTo>
                  <a:pt x="1038606" y="38099"/>
                </a:lnTo>
                <a:lnTo>
                  <a:pt x="1095756" y="38099"/>
                </a:lnTo>
                <a:lnTo>
                  <a:pt x="1019556" y="0"/>
                </a:lnTo>
                <a:close/>
              </a:path>
              <a:path w="1134110" h="114300">
                <a:moveTo>
                  <a:pt x="1019556" y="38099"/>
                </a:moveTo>
                <a:lnTo>
                  <a:pt x="0" y="38099"/>
                </a:lnTo>
                <a:lnTo>
                  <a:pt x="0" y="76199"/>
                </a:lnTo>
                <a:lnTo>
                  <a:pt x="1019556" y="76199"/>
                </a:lnTo>
                <a:lnTo>
                  <a:pt x="1019556" y="38099"/>
                </a:lnTo>
                <a:close/>
              </a:path>
              <a:path w="1134110" h="114300">
                <a:moveTo>
                  <a:pt x="1095756" y="38099"/>
                </a:moveTo>
                <a:lnTo>
                  <a:pt x="1038606" y="38099"/>
                </a:lnTo>
                <a:lnTo>
                  <a:pt x="1038606" y="76199"/>
                </a:lnTo>
                <a:lnTo>
                  <a:pt x="1095756" y="76199"/>
                </a:lnTo>
                <a:lnTo>
                  <a:pt x="1133856" y="57149"/>
                </a:lnTo>
                <a:lnTo>
                  <a:pt x="1095756" y="38099"/>
                </a:lnTo>
                <a:close/>
              </a:path>
            </a:pathLst>
          </a:custGeom>
          <a:solidFill>
            <a:srgbClr val="095A82"/>
          </a:solidFill>
        </p:spPr>
        <p:txBody>
          <a:bodyPr wrap="square" lIns="0" tIns="0" rIns="0" bIns="0" rtlCol="0"/>
          <a:lstStyle/>
          <a:p>
            <a:endParaRPr sz="3600">
              <a:solidFill>
                <a:prstClr val="black"/>
              </a:solidFill>
            </a:endParaRPr>
          </a:p>
        </p:txBody>
      </p:sp>
      <p:sp>
        <p:nvSpPr>
          <p:cNvPr id="20" name="object 9"/>
          <p:cNvSpPr/>
          <p:nvPr/>
        </p:nvSpPr>
        <p:spPr>
          <a:xfrm>
            <a:off x="5876545" y="7290744"/>
            <a:ext cx="2170150" cy="238068"/>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1" name="object 10"/>
          <p:cNvSpPr/>
          <p:nvPr/>
        </p:nvSpPr>
        <p:spPr>
          <a:xfrm>
            <a:off x="5963410" y="7368540"/>
            <a:ext cx="1968500" cy="0"/>
          </a:xfrm>
          <a:custGeom>
            <a:avLst/>
            <a:gdLst/>
            <a:ahLst/>
            <a:cxnLst/>
            <a:rect l="l" t="t" r="r" b="b"/>
            <a:pathLst>
              <a:path w="984250">
                <a:moveTo>
                  <a:pt x="0" y="0"/>
                </a:moveTo>
                <a:lnTo>
                  <a:pt x="984122" y="0"/>
                </a:lnTo>
              </a:path>
            </a:pathLst>
          </a:custGeom>
          <a:ln w="38100">
            <a:solidFill>
              <a:srgbClr val="095A82"/>
            </a:solidFill>
          </a:ln>
        </p:spPr>
        <p:txBody>
          <a:bodyPr wrap="square" lIns="0" tIns="0" rIns="0" bIns="0" rtlCol="0"/>
          <a:lstStyle/>
          <a:p>
            <a:endParaRPr sz="3600">
              <a:solidFill>
                <a:prstClr val="black"/>
              </a:solidFill>
            </a:endParaRPr>
          </a:p>
        </p:txBody>
      </p:sp>
      <p:sp>
        <p:nvSpPr>
          <p:cNvPr id="22" name="object 11"/>
          <p:cNvSpPr/>
          <p:nvPr/>
        </p:nvSpPr>
        <p:spPr>
          <a:xfrm>
            <a:off x="4230622" y="5629654"/>
            <a:ext cx="1685544" cy="3255264"/>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3" name="object 12"/>
          <p:cNvSpPr/>
          <p:nvPr/>
        </p:nvSpPr>
        <p:spPr>
          <a:xfrm>
            <a:off x="12423646" y="5696710"/>
            <a:ext cx="1292352" cy="325221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4" name="object 13"/>
          <p:cNvSpPr txBox="1"/>
          <p:nvPr/>
        </p:nvSpPr>
        <p:spPr>
          <a:xfrm>
            <a:off x="7545831" y="8292592"/>
            <a:ext cx="2858770" cy="456535"/>
          </a:xfrm>
          <a:prstGeom prst="rect">
            <a:avLst/>
          </a:prstGeom>
        </p:spPr>
        <p:txBody>
          <a:bodyPr vert="horz" wrap="square" lIns="0" tIns="25400" rIns="0" bIns="0" rtlCol="0">
            <a:spAutoFit/>
          </a:bodyPr>
          <a:lstStyle/>
          <a:p>
            <a:pPr marL="25400">
              <a:spcBef>
                <a:spcPts val="200"/>
              </a:spcBef>
            </a:pPr>
            <a:r>
              <a:rPr sz="2800" b="1" spc="-30" dirty="0">
                <a:solidFill>
                  <a:srgbClr val="5F5F5F"/>
                </a:solidFill>
                <a:cs typeface="Calibri"/>
              </a:rPr>
              <a:t>Trusted </a:t>
            </a:r>
            <a:r>
              <a:rPr sz="2800" b="1" spc="-10" dirty="0">
                <a:solidFill>
                  <a:srgbClr val="5F5F5F"/>
                </a:solidFill>
                <a:cs typeface="Calibri"/>
              </a:rPr>
              <a:t>Third</a:t>
            </a:r>
            <a:r>
              <a:rPr sz="2800" b="1" spc="-220" dirty="0">
                <a:solidFill>
                  <a:srgbClr val="5F5F5F"/>
                </a:solidFill>
                <a:cs typeface="Calibri"/>
              </a:rPr>
              <a:t> </a:t>
            </a:r>
            <a:r>
              <a:rPr sz="2800" b="1" spc="-10" dirty="0">
                <a:solidFill>
                  <a:srgbClr val="5F5F5F"/>
                </a:solidFill>
                <a:cs typeface="Calibri"/>
              </a:rPr>
              <a:t>Party</a:t>
            </a:r>
            <a:endParaRPr sz="2800">
              <a:solidFill>
                <a:prstClr val="black"/>
              </a:solidFill>
              <a:cs typeface="Calibri"/>
            </a:endParaRPr>
          </a:p>
        </p:txBody>
      </p:sp>
      <p:sp>
        <p:nvSpPr>
          <p:cNvPr id="26" name="object 14"/>
          <p:cNvSpPr txBox="1"/>
          <p:nvPr/>
        </p:nvSpPr>
        <p:spPr>
          <a:xfrm>
            <a:off x="4894070" y="8822942"/>
            <a:ext cx="764540" cy="442429"/>
          </a:xfrm>
          <a:prstGeom prst="rect">
            <a:avLst/>
          </a:prstGeom>
        </p:spPr>
        <p:txBody>
          <a:bodyPr vert="horz" wrap="square" lIns="0" tIns="26670" rIns="0" bIns="0" rtlCol="0">
            <a:spAutoFit/>
          </a:bodyPr>
          <a:lstStyle/>
          <a:p>
            <a:pPr marL="25400">
              <a:spcBef>
                <a:spcPts val="210"/>
              </a:spcBef>
            </a:pPr>
            <a:r>
              <a:rPr sz="2700" spc="-10" dirty="0">
                <a:solidFill>
                  <a:srgbClr val="5F5F5F"/>
                </a:solidFill>
                <a:cs typeface="Calibri"/>
              </a:rPr>
              <a:t>An</a:t>
            </a:r>
            <a:r>
              <a:rPr sz="2700" spc="-20" dirty="0">
                <a:solidFill>
                  <a:srgbClr val="5F5F5F"/>
                </a:solidFill>
                <a:cs typeface="Calibri"/>
              </a:rPr>
              <a:t>d</a:t>
            </a:r>
            <a:r>
              <a:rPr sz="2700" dirty="0">
                <a:solidFill>
                  <a:srgbClr val="5F5F5F"/>
                </a:solidFill>
                <a:cs typeface="Calibri"/>
              </a:rPr>
              <a:t>y</a:t>
            </a:r>
            <a:endParaRPr sz="2700">
              <a:solidFill>
                <a:prstClr val="black"/>
              </a:solidFill>
              <a:cs typeface="Calibri"/>
            </a:endParaRPr>
          </a:p>
        </p:txBody>
      </p:sp>
      <p:sp>
        <p:nvSpPr>
          <p:cNvPr id="27" name="object 15"/>
          <p:cNvSpPr txBox="1"/>
          <p:nvPr/>
        </p:nvSpPr>
        <p:spPr>
          <a:xfrm>
            <a:off x="6633209" y="6670546"/>
            <a:ext cx="590550" cy="456535"/>
          </a:xfrm>
          <a:prstGeom prst="rect">
            <a:avLst/>
          </a:prstGeom>
        </p:spPr>
        <p:txBody>
          <a:bodyPr vert="horz" wrap="square" lIns="0" tIns="25400" rIns="0" bIns="0" rtlCol="0">
            <a:spAutoFit/>
          </a:bodyPr>
          <a:lstStyle/>
          <a:p>
            <a:pPr marL="25400">
              <a:spcBef>
                <a:spcPts val="200"/>
              </a:spcBef>
            </a:pPr>
            <a:r>
              <a:rPr sz="2800" b="1" spc="-10" dirty="0">
                <a:solidFill>
                  <a:srgbClr val="5F5F5F"/>
                </a:solidFill>
                <a:cs typeface="Calibri"/>
              </a:rPr>
              <a:t>10$</a:t>
            </a:r>
            <a:endParaRPr sz="2800">
              <a:solidFill>
                <a:prstClr val="black"/>
              </a:solidFill>
              <a:cs typeface="Calibri"/>
            </a:endParaRPr>
          </a:p>
        </p:txBody>
      </p:sp>
      <p:sp>
        <p:nvSpPr>
          <p:cNvPr id="28" name="object 16"/>
          <p:cNvSpPr txBox="1"/>
          <p:nvPr/>
        </p:nvSpPr>
        <p:spPr>
          <a:xfrm>
            <a:off x="10727434" y="6670546"/>
            <a:ext cx="685800" cy="456535"/>
          </a:xfrm>
          <a:prstGeom prst="rect">
            <a:avLst/>
          </a:prstGeom>
        </p:spPr>
        <p:txBody>
          <a:bodyPr vert="horz" wrap="square" lIns="0" tIns="25400" rIns="0" bIns="0" rtlCol="0">
            <a:spAutoFit/>
          </a:bodyPr>
          <a:lstStyle/>
          <a:p>
            <a:pPr marL="25400">
              <a:spcBef>
                <a:spcPts val="200"/>
              </a:spcBef>
            </a:pPr>
            <a:r>
              <a:rPr sz="2800" b="1" spc="-10" dirty="0">
                <a:solidFill>
                  <a:srgbClr val="5F5F5F"/>
                </a:solidFill>
                <a:cs typeface="Calibri"/>
              </a:rPr>
              <a:t>9.8$</a:t>
            </a:r>
            <a:endParaRPr sz="2800">
              <a:solidFill>
                <a:prstClr val="black"/>
              </a:solidFill>
              <a:cs typeface="Calibri"/>
            </a:endParaRPr>
          </a:p>
        </p:txBody>
      </p:sp>
      <p:sp>
        <p:nvSpPr>
          <p:cNvPr id="29" name="object 17"/>
          <p:cNvSpPr txBox="1"/>
          <p:nvPr/>
        </p:nvSpPr>
        <p:spPr>
          <a:xfrm>
            <a:off x="12629894" y="8853422"/>
            <a:ext cx="886460" cy="442429"/>
          </a:xfrm>
          <a:prstGeom prst="rect">
            <a:avLst/>
          </a:prstGeom>
        </p:spPr>
        <p:txBody>
          <a:bodyPr vert="horz" wrap="square" lIns="0" tIns="26670" rIns="0" bIns="0" rtlCol="0">
            <a:spAutoFit/>
          </a:bodyPr>
          <a:lstStyle/>
          <a:p>
            <a:pPr marL="25400">
              <a:spcBef>
                <a:spcPts val="210"/>
              </a:spcBef>
            </a:pPr>
            <a:r>
              <a:rPr sz="2700" dirty="0">
                <a:solidFill>
                  <a:srgbClr val="5F5F5F"/>
                </a:solidFill>
                <a:cs typeface="Calibri"/>
              </a:rPr>
              <a:t>De</a:t>
            </a:r>
            <a:r>
              <a:rPr sz="2700" spc="-20" dirty="0">
                <a:solidFill>
                  <a:srgbClr val="5F5F5F"/>
                </a:solidFill>
                <a:cs typeface="Calibri"/>
              </a:rPr>
              <a:t>r</a:t>
            </a:r>
            <a:r>
              <a:rPr sz="2700" spc="-40" dirty="0">
                <a:solidFill>
                  <a:srgbClr val="5F5F5F"/>
                </a:solidFill>
                <a:cs typeface="Calibri"/>
              </a:rPr>
              <a:t>b</a:t>
            </a:r>
            <a:r>
              <a:rPr sz="2700" dirty="0">
                <a:solidFill>
                  <a:srgbClr val="5F5F5F"/>
                </a:solidFill>
                <a:cs typeface="Calibri"/>
              </a:rPr>
              <a:t>y</a:t>
            </a:r>
            <a:endParaRPr sz="2700">
              <a:solidFill>
                <a:prstClr val="black"/>
              </a:solidFill>
              <a:cs typeface="Calibri"/>
            </a:endParaRPr>
          </a:p>
        </p:txBody>
      </p:sp>
    </p:spTree>
    <p:extLst>
      <p:ext uri="{BB962C8B-B14F-4D97-AF65-F5344CB8AC3E}">
        <p14:creationId xmlns:p14="http://schemas.microsoft.com/office/powerpoint/2010/main" val="2781438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Issues in Current Banking System Vs Blockchain Solun</a:t>
            </a:r>
            <a:r>
              <a:rPr lang="en-US" sz="5600" dirty="0" smtClean="0">
                <a:solidFill>
                  <a:srgbClr val="002060"/>
                </a:solidFill>
              </a:rPr>
              <a:t>. </a:t>
            </a:r>
            <a:endParaRPr sz="5600" dirty="0">
              <a:solidFill>
                <a:srgbClr val="002060"/>
              </a:solidFill>
            </a:endParaRPr>
          </a:p>
        </p:txBody>
      </p:sp>
      <p:sp>
        <p:nvSpPr>
          <p:cNvPr id="15" name="object 7"/>
          <p:cNvSpPr txBox="1"/>
          <p:nvPr/>
        </p:nvSpPr>
        <p:spPr>
          <a:xfrm>
            <a:off x="937669" y="1971460"/>
            <a:ext cx="6377531" cy="3508653"/>
          </a:xfrm>
          <a:prstGeom prst="rect">
            <a:avLst/>
          </a:prstGeom>
        </p:spPr>
        <p:txBody>
          <a:bodyPr vert="horz" wrap="square" lIns="0" tIns="0" rIns="0" bIns="0" rtlCol="0">
            <a:spAutoFit/>
          </a:bodyPr>
          <a:lstStyle/>
          <a:p>
            <a:pPr>
              <a:lnSpc>
                <a:spcPct val="200000"/>
              </a:lnSpc>
            </a:pPr>
            <a:r>
              <a:rPr lang="en-US" sz="2000" dirty="0" smtClean="0">
                <a:latin typeface="Arial Rounded MT Bold" panose="020F0704030504030204" pitchFamily="34" charset="0"/>
              </a:rPr>
              <a:t>The </a:t>
            </a:r>
            <a:r>
              <a:rPr lang="en-US" sz="2000" dirty="0">
                <a:solidFill>
                  <a:srgbClr val="0070C0"/>
                </a:solidFill>
                <a:latin typeface="Arial Rounded MT Bold" panose="020F0704030504030204" pitchFamily="34" charset="0"/>
              </a:rPr>
              <a:t>issues </a:t>
            </a:r>
            <a:r>
              <a:rPr lang="en-US" sz="2000" dirty="0">
                <a:latin typeface="Arial Rounded MT Bold" panose="020F0704030504030204" pitchFamily="34" charset="0"/>
              </a:rPr>
              <a:t>with the current banking systems are: -</a:t>
            </a:r>
            <a:endParaRPr lang="en-IN" sz="2000" dirty="0">
              <a:latin typeface="Arial Rounded MT Bold" panose="020F0704030504030204" pitchFamily="34" charset="0"/>
            </a:endParaRPr>
          </a:p>
          <a:p>
            <a:pPr marL="342900" lvl="0" indent="-342900">
              <a:lnSpc>
                <a:spcPct val="200000"/>
              </a:lnSpc>
              <a:buFont typeface="Wingdings" panose="05000000000000000000" pitchFamily="2" charset="2"/>
              <a:buChar char="§"/>
            </a:pPr>
            <a:r>
              <a:rPr lang="en-US" sz="2000" dirty="0">
                <a:latin typeface="Arial Rounded MT Bold" panose="020F0704030504030204" pitchFamily="34" charset="0"/>
              </a:rPr>
              <a:t>Higher Transaction Fees</a:t>
            </a:r>
            <a:endParaRPr lang="en-IN" sz="2000" dirty="0">
              <a:latin typeface="Arial Rounded MT Bold" panose="020F0704030504030204" pitchFamily="34" charset="0"/>
            </a:endParaRPr>
          </a:p>
          <a:p>
            <a:pPr marL="342900" lvl="0" indent="-342900">
              <a:lnSpc>
                <a:spcPct val="200000"/>
              </a:lnSpc>
              <a:buFont typeface="Wingdings" panose="05000000000000000000" pitchFamily="2" charset="2"/>
              <a:buChar char="§"/>
            </a:pPr>
            <a:r>
              <a:rPr lang="en-US" sz="2000" dirty="0">
                <a:latin typeface="Arial Rounded MT Bold" panose="020F0704030504030204" pitchFamily="34" charset="0"/>
              </a:rPr>
              <a:t>Double Spending</a:t>
            </a:r>
            <a:endParaRPr lang="en-IN" sz="2000" dirty="0">
              <a:latin typeface="Arial Rounded MT Bold" panose="020F0704030504030204" pitchFamily="34" charset="0"/>
            </a:endParaRPr>
          </a:p>
          <a:p>
            <a:pPr marL="342900" lvl="0" indent="-342900">
              <a:lnSpc>
                <a:spcPct val="200000"/>
              </a:lnSpc>
              <a:buFont typeface="Wingdings" panose="05000000000000000000" pitchFamily="2" charset="2"/>
              <a:buChar char="§"/>
            </a:pPr>
            <a:r>
              <a:rPr lang="en-US" sz="2000" dirty="0">
                <a:latin typeface="Arial Rounded MT Bold" panose="020F0704030504030204" pitchFamily="34" charset="0"/>
              </a:rPr>
              <a:t>Net Frauds and Account Hacking</a:t>
            </a:r>
            <a:endParaRPr lang="en-IN" sz="2000" dirty="0">
              <a:latin typeface="Arial Rounded MT Bold" panose="020F0704030504030204" pitchFamily="34" charset="0"/>
            </a:endParaRPr>
          </a:p>
          <a:p>
            <a:pPr marL="342900" lvl="0" indent="-342900">
              <a:lnSpc>
                <a:spcPct val="200000"/>
              </a:lnSpc>
              <a:buFont typeface="Wingdings" panose="05000000000000000000" pitchFamily="2" charset="2"/>
              <a:buChar char="§"/>
            </a:pPr>
            <a:r>
              <a:rPr lang="en-US" sz="2000" dirty="0">
                <a:latin typeface="Arial Rounded MT Bold" panose="020F0704030504030204" pitchFamily="34" charset="0"/>
              </a:rPr>
              <a:t>Financial Crisis and Crashes</a:t>
            </a:r>
            <a:endParaRPr lang="en-IN" sz="2000" dirty="0">
              <a:latin typeface="Arial Rounded MT Bold" panose="020F0704030504030204" pitchFamily="34" charset="0"/>
            </a:endParaRPr>
          </a:p>
          <a:p>
            <a:pPr marL="584200" indent="-571500">
              <a:buClr>
                <a:srgbClr val="095A81"/>
              </a:buClr>
              <a:buFont typeface="Wingdings" panose="05000000000000000000" pitchFamily="2" charset="2"/>
              <a:buChar char="§"/>
              <a:tabLst>
                <a:tab pos="584835" algn="l"/>
              </a:tabLst>
              <a:defRPr/>
            </a:pPr>
            <a:endParaRPr lang="en-US" sz="2800" spc="-20" dirty="0">
              <a:solidFill>
                <a:srgbClr val="5F5F5F"/>
              </a:solidFill>
              <a:cs typeface="Calibri"/>
            </a:endParaRPr>
          </a:p>
        </p:txBody>
      </p:sp>
      <p:sp>
        <p:nvSpPr>
          <p:cNvPr id="16" name="Rectangle 15"/>
          <p:cNvSpPr/>
          <p:nvPr/>
        </p:nvSpPr>
        <p:spPr>
          <a:xfrm>
            <a:off x="8236613" y="1971460"/>
            <a:ext cx="9144000" cy="3785652"/>
          </a:xfrm>
          <a:prstGeom prst="rect">
            <a:avLst/>
          </a:prstGeom>
        </p:spPr>
        <p:txBody>
          <a:bodyPr>
            <a:spAutoFit/>
          </a:bodyPr>
          <a:lstStyle/>
          <a:p>
            <a:pPr>
              <a:lnSpc>
                <a:spcPct val="200000"/>
              </a:lnSpc>
            </a:pPr>
            <a:r>
              <a:rPr lang="en-IN" sz="2000" dirty="0">
                <a:latin typeface="Arial Rounded MT Bold" panose="020F0704030504030204" pitchFamily="34" charset="0"/>
              </a:rPr>
              <a:t>Blockchain technology tackles the above-mentioned </a:t>
            </a:r>
            <a:r>
              <a:rPr lang="en-IN" sz="2000" dirty="0" smtClean="0">
                <a:latin typeface="Arial Rounded MT Bold" panose="020F0704030504030204" pitchFamily="34" charset="0"/>
              </a:rPr>
              <a:t>issues  by providing </a:t>
            </a:r>
            <a:r>
              <a:rPr lang="en-IN" sz="2000" dirty="0" smtClean="0">
                <a:solidFill>
                  <a:srgbClr val="0070C0"/>
                </a:solidFill>
                <a:latin typeface="Arial Rounded MT Bold" panose="020F0704030504030204" pitchFamily="34" charset="0"/>
              </a:rPr>
              <a:t>best solutions</a:t>
            </a:r>
            <a:r>
              <a:rPr lang="en-IN" sz="2000" dirty="0" smtClean="0">
                <a:latin typeface="Arial Rounded MT Bold" panose="020F0704030504030204" pitchFamily="34" charset="0"/>
              </a:rPr>
              <a:t>: </a:t>
            </a:r>
            <a:r>
              <a:rPr lang="en-IN" sz="2000" dirty="0">
                <a:latin typeface="Arial Rounded MT Bold" panose="020F0704030504030204" pitchFamily="34" charset="0"/>
              </a:rPr>
              <a:t>-</a:t>
            </a:r>
          </a:p>
          <a:p>
            <a:pPr marL="342900" indent="-342900">
              <a:lnSpc>
                <a:spcPct val="200000"/>
              </a:lnSpc>
              <a:buFont typeface="Wingdings" panose="05000000000000000000" pitchFamily="2" charset="2"/>
              <a:buChar char="§"/>
            </a:pPr>
            <a:r>
              <a:rPr lang="en-IN" sz="2000" dirty="0">
                <a:latin typeface="Arial Rounded MT Bold" panose="020F0704030504030204" pitchFamily="34" charset="0"/>
              </a:rPr>
              <a:t>Decentralized System</a:t>
            </a:r>
          </a:p>
          <a:p>
            <a:pPr marL="342900" indent="-342900">
              <a:lnSpc>
                <a:spcPct val="200000"/>
              </a:lnSpc>
              <a:buFont typeface="Wingdings" panose="05000000000000000000" pitchFamily="2" charset="2"/>
              <a:buChar char="§"/>
            </a:pPr>
            <a:r>
              <a:rPr lang="en-IN" sz="2000" dirty="0">
                <a:latin typeface="Arial Rounded MT Bold" panose="020F0704030504030204" pitchFamily="34" charset="0"/>
              </a:rPr>
              <a:t>Public Ledgers</a:t>
            </a:r>
          </a:p>
          <a:p>
            <a:pPr marL="342900" indent="-342900">
              <a:lnSpc>
                <a:spcPct val="200000"/>
              </a:lnSpc>
              <a:buFont typeface="Wingdings" panose="05000000000000000000" pitchFamily="2" charset="2"/>
              <a:buChar char="§"/>
            </a:pPr>
            <a:r>
              <a:rPr lang="en-IN" sz="2000" dirty="0">
                <a:latin typeface="Arial Rounded MT Bold" panose="020F0704030504030204" pitchFamily="34" charset="0"/>
              </a:rPr>
              <a:t>Verification of Every Individual Transaction</a:t>
            </a:r>
          </a:p>
          <a:p>
            <a:pPr marL="342900" indent="-342900">
              <a:lnSpc>
                <a:spcPct val="200000"/>
              </a:lnSpc>
              <a:buFont typeface="Wingdings" panose="05000000000000000000" pitchFamily="2" charset="2"/>
              <a:buChar char="§"/>
            </a:pPr>
            <a:r>
              <a:rPr lang="en-IN" sz="2000" dirty="0">
                <a:latin typeface="Arial Rounded MT Bold" panose="020F0704030504030204" pitchFamily="34" charset="0"/>
              </a:rPr>
              <a:t>Low or No Transaction Fees</a:t>
            </a:r>
          </a:p>
        </p:txBody>
      </p:sp>
    </p:spTree>
    <p:extLst>
      <p:ext uri="{BB962C8B-B14F-4D97-AF65-F5344CB8AC3E}">
        <p14:creationId xmlns:p14="http://schemas.microsoft.com/office/powerpoint/2010/main" val="317319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13"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53200" y="1943100"/>
            <a:ext cx="4480560" cy="742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bject 6"/>
          <p:cNvSpPr txBox="1">
            <a:spLocks noGrp="1"/>
          </p:cNvSpPr>
          <p:nvPr>
            <p:ph type="title"/>
          </p:nvPr>
        </p:nvSpPr>
        <p:spPr>
          <a:xfrm>
            <a:off x="978210" y="728775"/>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Transaction Fees – Current Trend</a:t>
            </a:r>
            <a:endParaRPr sz="5600" dirty="0">
              <a:solidFill>
                <a:schemeClr val="tx2"/>
              </a:solidFill>
            </a:endParaRPr>
          </a:p>
        </p:txBody>
      </p:sp>
    </p:spTree>
    <p:extLst>
      <p:ext uri="{BB962C8B-B14F-4D97-AF65-F5344CB8AC3E}">
        <p14:creationId xmlns:p14="http://schemas.microsoft.com/office/powerpoint/2010/main" val="39397704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5"/>
          <p:cNvSpPr txBox="1"/>
          <p:nvPr/>
        </p:nvSpPr>
        <p:spPr>
          <a:xfrm>
            <a:off x="921308" y="1646123"/>
            <a:ext cx="15255240" cy="3965188"/>
          </a:xfrm>
          <a:prstGeom prst="rect">
            <a:avLst/>
          </a:prstGeom>
        </p:spPr>
        <p:txBody>
          <a:bodyPr vert="horz" wrap="square" lIns="0" tIns="269240" rIns="0" bIns="0" rtlCol="0">
            <a:spAutoFit/>
          </a:bodyPr>
          <a:lstStyle/>
          <a:p>
            <a:pPr marL="40640">
              <a:lnSpc>
                <a:spcPct val="200000"/>
              </a:lnSpc>
            </a:pPr>
            <a:r>
              <a:rPr sz="2000" dirty="0">
                <a:solidFill>
                  <a:srgbClr val="0070C0"/>
                </a:solidFill>
                <a:latin typeface="Arial Rounded MT Bold" panose="020F0704030504030204" pitchFamily="34" charset="0"/>
                <a:cs typeface="Calibri"/>
              </a:rPr>
              <a:t>We need a system</a:t>
            </a:r>
            <a:r>
              <a:rPr sz="2000" spc="-140" dirty="0">
                <a:solidFill>
                  <a:srgbClr val="0070C0"/>
                </a:solidFill>
                <a:latin typeface="Arial Rounded MT Bold" panose="020F0704030504030204" pitchFamily="34" charset="0"/>
                <a:cs typeface="Calibri"/>
              </a:rPr>
              <a:t> </a:t>
            </a:r>
            <a:r>
              <a:rPr sz="2000" spc="-10" dirty="0">
                <a:solidFill>
                  <a:srgbClr val="0070C0"/>
                </a:solidFill>
                <a:latin typeface="Arial Rounded MT Bold" panose="020F0704030504030204" pitchFamily="34" charset="0"/>
                <a:cs typeface="Calibri"/>
              </a:rPr>
              <a:t>which:</a:t>
            </a:r>
            <a:endParaRPr sz="2000" dirty="0">
              <a:solidFill>
                <a:srgbClr val="0070C0"/>
              </a:solidFill>
              <a:latin typeface="Arial Rounded MT Bold" panose="020F0704030504030204" pitchFamily="34" charset="0"/>
              <a:cs typeface="Calibri"/>
            </a:endParaRPr>
          </a:p>
          <a:p>
            <a:pPr marL="598170" indent="-572770">
              <a:lnSpc>
                <a:spcPct val="200000"/>
              </a:lnSpc>
              <a:buClr>
                <a:srgbClr val="0D80B8"/>
              </a:buClr>
              <a:buFont typeface="Wingdings"/>
              <a:buChar char=""/>
              <a:tabLst>
                <a:tab pos="598170" algn="l"/>
                <a:tab pos="599440" algn="l"/>
              </a:tabLst>
            </a:pPr>
            <a:r>
              <a:rPr sz="2000" spc="-10" dirty="0">
                <a:latin typeface="Arial Rounded MT Bold" panose="020F0704030504030204" pitchFamily="34" charset="0"/>
                <a:cs typeface="Calibri"/>
              </a:rPr>
              <a:t>Eliminates the need of middlemen or Third </a:t>
            </a:r>
            <a:r>
              <a:rPr sz="2000" dirty="0">
                <a:latin typeface="Arial Rounded MT Bold" panose="020F0704030504030204" pitchFamily="34" charset="0"/>
                <a:cs typeface="Calibri"/>
              </a:rPr>
              <a:t>Parties </a:t>
            </a:r>
            <a:r>
              <a:rPr sz="2000" spc="-10" dirty="0">
                <a:latin typeface="Arial Rounded MT Bold" panose="020F0704030504030204" pitchFamily="34" charset="0"/>
                <a:cs typeface="Calibri"/>
              </a:rPr>
              <a:t>thereby making transaction costs nil or</a:t>
            </a:r>
            <a:r>
              <a:rPr sz="2000" spc="560" dirty="0">
                <a:latin typeface="Arial Rounded MT Bold" panose="020F0704030504030204" pitchFamily="34" charset="0"/>
                <a:cs typeface="Calibri"/>
              </a:rPr>
              <a:t> </a:t>
            </a:r>
            <a:r>
              <a:rPr sz="2000" spc="-10" dirty="0">
                <a:latin typeface="Arial Rounded MT Bold" panose="020F0704030504030204" pitchFamily="34" charset="0"/>
                <a:cs typeface="Calibri"/>
              </a:rPr>
              <a:t>negligible.</a:t>
            </a:r>
            <a:endParaRPr sz="2000" dirty="0">
              <a:latin typeface="Arial Rounded MT Bold" panose="020F0704030504030204" pitchFamily="34" charset="0"/>
              <a:cs typeface="Calibri"/>
            </a:endParaRPr>
          </a:p>
          <a:p>
            <a:pPr marL="598170" indent="-572770">
              <a:lnSpc>
                <a:spcPct val="200000"/>
              </a:lnSpc>
              <a:buClr>
                <a:srgbClr val="0D80B8"/>
              </a:buClr>
              <a:buFont typeface="Wingdings"/>
              <a:buChar char=""/>
              <a:tabLst>
                <a:tab pos="598170" algn="l"/>
                <a:tab pos="599440" algn="l"/>
              </a:tabLst>
            </a:pPr>
            <a:r>
              <a:rPr sz="2000" spc="-10" dirty="0">
                <a:latin typeface="Arial Rounded MT Bold" panose="020F0704030504030204" pitchFamily="34" charset="0"/>
                <a:cs typeface="Calibri"/>
              </a:rPr>
              <a:t>Enhances transaction execution speeds and can facilitate instant</a:t>
            </a:r>
            <a:r>
              <a:rPr sz="2000" spc="240" dirty="0">
                <a:latin typeface="Arial Rounded MT Bold" panose="020F0704030504030204" pitchFamily="34" charset="0"/>
                <a:cs typeface="Calibri"/>
              </a:rPr>
              <a:t> </a:t>
            </a:r>
            <a:r>
              <a:rPr sz="2000" spc="-10" dirty="0">
                <a:latin typeface="Arial Rounded MT Bold" panose="020F0704030504030204" pitchFamily="34" charset="0"/>
                <a:cs typeface="Calibri"/>
              </a:rPr>
              <a:t>reconciliation.</a:t>
            </a:r>
            <a:endParaRPr sz="2000" dirty="0">
              <a:latin typeface="Arial Rounded MT Bold" panose="020F0704030504030204" pitchFamily="34" charset="0"/>
              <a:cs typeface="Calibri"/>
            </a:endParaRPr>
          </a:p>
          <a:p>
            <a:pPr marL="598170" indent="-572770">
              <a:lnSpc>
                <a:spcPct val="200000"/>
              </a:lnSpc>
              <a:buClr>
                <a:srgbClr val="0D80B8"/>
              </a:buClr>
              <a:buFont typeface="Wingdings"/>
              <a:buChar char=""/>
              <a:tabLst>
                <a:tab pos="598170" algn="l"/>
                <a:tab pos="599440" algn="l"/>
              </a:tabLst>
            </a:pPr>
            <a:r>
              <a:rPr sz="2000" spc="-10" dirty="0">
                <a:latin typeface="Arial Rounded MT Bold" panose="020F0704030504030204" pitchFamily="34" charset="0"/>
                <a:cs typeface="Calibri"/>
              </a:rPr>
              <a:t>Is Transparent and tamper </a:t>
            </a:r>
            <a:r>
              <a:rPr sz="2000" dirty="0">
                <a:latin typeface="Arial Rounded MT Bold" panose="020F0704030504030204" pitchFamily="34" charset="0"/>
                <a:cs typeface="Calibri"/>
              </a:rPr>
              <a:t>resistant in order to avoid manipulation </a:t>
            </a:r>
            <a:r>
              <a:rPr sz="2000" spc="-10" dirty="0">
                <a:latin typeface="Arial Rounded MT Bold" panose="020F0704030504030204" pitchFamily="34" charset="0"/>
                <a:cs typeface="Calibri"/>
              </a:rPr>
              <a:t>or</a:t>
            </a:r>
            <a:r>
              <a:rPr sz="2000" spc="70" dirty="0">
                <a:latin typeface="Arial Rounded MT Bold" panose="020F0704030504030204" pitchFamily="34" charset="0"/>
                <a:cs typeface="Calibri"/>
              </a:rPr>
              <a:t> </a:t>
            </a:r>
            <a:r>
              <a:rPr sz="2000" dirty="0">
                <a:latin typeface="Arial Rounded MT Bold" panose="020F0704030504030204" pitchFamily="34" charset="0"/>
                <a:cs typeface="Calibri"/>
              </a:rPr>
              <a:t>misuse.</a:t>
            </a:r>
          </a:p>
          <a:p>
            <a:pPr marL="598170" indent="-572770">
              <a:lnSpc>
                <a:spcPct val="200000"/>
              </a:lnSpc>
              <a:buClr>
                <a:srgbClr val="0D80B8"/>
              </a:buClr>
              <a:buFont typeface="Wingdings"/>
              <a:buChar char=""/>
              <a:tabLst>
                <a:tab pos="598170" algn="l"/>
                <a:tab pos="599440" algn="l"/>
              </a:tabLst>
            </a:pPr>
            <a:r>
              <a:rPr sz="2000" spc="-10" dirty="0">
                <a:latin typeface="Arial Rounded MT Bold" panose="020F0704030504030204" pitchFamily="34" charset="0"/>
                <a:cs typeface="Calibri"/>
              </a:rPr>
              <a:t>Currency </a:t>
            </a:r>
            <a:r>
              <a:rPr sz="2000" dirty="0">
                <a:latin typeface="Arial Rounded MT Bold" panose="020F0704030504030204" pitchFamily="34" charset="0"/>
                <a:cs typeface="Calibri"/>
              </a:rPr>
              <a:t>creation is </a:t>
            </a:r>
            <a:r>
              <a:rPr sz="2000" spc="-10" dirty="0">
                <a:latin typeface="Arial Rounded MT Bold" panose="020F0704030504030204" pitchFamily="34" charset="0"/>
                <a:cs typeface="Calibri"/>
              </a:rPr>
              <a:t>not </a:t>
            </a:r>
            <a:r>
              <a:rPr sz="2000" dirty="0">
                <a:latin typeface="Arial Rounded MT Bold" panose="020F0704030504030204" pitchFamily="34" charset="0"/>
                <a:cs typeface="Calibri"/>
              </a:rPr>
              <a:t>in </a:t>
            </a:r>
            <a:r>
              <a:rPr sz="2000" spc="-10" dirty="0">
                <a:latin typeface="Arial Rounded MT Bold" panose="020F0704030504030204" pitchFamily="34" charset="0"/>
                <a:cs typeface="Calibri"/>
              </a:rPr>
              <a:t>control of any central</a:t>
            </a:r>
            <a:r>
              <a:rPr sz="2000" spc="30" dirty="0">
                <a:latin typeface="Arial Rounded MT Bold" panose="020F0704030504030204" pitchFamily="34" charset="0"/>
                <a:cs typeface="Calibri"/>
              </a:rPr>
              <a:t> </a:t>
            </a:r>
            <a:r>
              <a:rPr sz="2000" spc="-10" dirty="0">
                <a:latin typeface="Arial Rounded MT Bold" panose="020F0704030504030204" pitchFamily="34" charset="0"/>
                <a:cs typeface="Calibri"/>
              </a:rPr>
              <a:t>authority.</a:t>
            </a:r>
            <a:endParaRPr sz="2000" dirty="0">
              <a:latin typeface="Arial Rounded MT Bold" panose="020F0704030504030204" pitchFamily="34" charset="0"/>
              <a:cs typeface="Calibri"/>
            </a:endParaRPr>
          </a:p>
          <a:p>
            <a:pPr marL="598170" indent="-572770">
              <a:lnSpc>
                <a:spcPct val="200000"/>
              </a:lnSpc>
              <a:buClr>
                <a:srgbClr val="0D80B8"/>
              </a:buClr>
              <a:buFont typeface="Wingdings"/>
              <a:buChar char=""/>
              <a:tabLst>
                <a:tab pos="598170" algn="l"/>
                <a:tab pos="599440" algn="l"/>
              </a:tabLst>
            </a:pPr>
            <a:r>
              <a:rPr sz="2000" spc="-10" dirty="0">
                <a:latin typeface="Arial Rounded MT Bold" panose="020F0704030504030204" pitchFamily="34" charset="0"/>
                <a:cs typeface="Calibri"/>
              </a:rPr>
              <a:t>Is regulated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maintain the </a:t>
            </a:r>
            <a:r>
              <a:rPr sz="2000" dirty="0">
                <a:latin typeface="Arial Rounded MT Bold" panose="020F0704030504030204" pitchFamily="34" charset="0"/>
                <a:cs typeface="Calibri"/>
              </a:rPr>
              <a:t>value of </a:t>
            </a:r>
            <a:r>
              <a:rPr sz="2000" spc="-10" dirty="0">
                <a:latin typeface="Arial Rounded MT Bold" panose="020F0704030504030204" pitchFamily="34" charset="0"/>
                <a:cs typeface="Calibri"/>
              </a:rPr>
              <a:t>the</a:t>
            </a:r>
            <a:r>
              <a:rPr sz="2000" spc="60" dirty="0">
                <a:latin typeface="Arial Rounded MT Bold" panose="020F0704030504030204" pitchFamily="34" charset="0"/>
                <a:cs typeface="Calibri"/>
              </a:rPr>
              <a:t> </a:t>
            </a:r>
            <a:r>
              <a:rPr sz="2000" spc="-10" dirty="0">
                <a:latin typeface="Arial Rounded MT Bold" panose="020F0704030504030204" pitchFamily="34" charset="0"/>
                <a:cs typeface="Calibri"/>
              </a:rPr>
              <a:t>currency.</a:t>
            </a:r>
            <a:endParaRPr sz="2000" dirty="0">
              <a:latin typeface="Arial Rounded MT Bold" panose="020F0704030504030204" pitchFamily="34" charset="0"/>
              <a:cs typeface="Calibri"/>
            </a:endParaRPr>
          </a:p>
        </p:txBody>
      </p:sp>
      <p:sp>
        <p:nvSpPr>
          <p:cNvPr id="14" name="object 6"/>
          <p:cNvSpPr txBox="1"/>
          <p:nvPr/>
        </p:nvSpPr>
        <p:spPr>
          <a:xfrm>
            <a:off x="5834127" y="8863786"/>
            <a:ext cx="7085330" cy="579646"/>
          </a:xfrm>
          <a:prstGeom prst="rect">
            <a:avLst/>
          </a:prstGeom>
        </p:spPr>
        <p:txBody>
          <a:bodyPr vert="horz" wrap="square" lIns="0" tIns="25400" rIns="0" bIns="0" rtlCol="0">
            <a:spAutoFit/>
          </a:bodyPr>
          <a:lstStyle/>
          <a:p>
            <a:pPr marL="25400">
              <a:spcBef>
                <a:spcPts val="200"/>
              </a:spcBef>
            </a:pPr>
            <a:r>
              <a:rPr sz="3600" b="1" spc="-10" dirty="0">
                <a:solidFill>
                  <a:srgbClr val="095A82"/>
                </a:solidFill>
                <a:cs typeface="Calibri"/>
              </a:rPr>
              <a:t>Hence, we </a:t>
            </a:r>
            <a:r>
              <a:rPr sz="3600" b="1" dirty="0">
                <a:solidFill>
                  <a:srgbClr val="095A82"/>
                </a:solidFill>
                <a:cs typeface="Calibri"/>
              </a:rPr>
              <a:t>need a </a:t>
            </a:r>
            <a:r>
              <a:rPr sz="3600" b="1" spc="-10" dirty="0">
                <a:solidFill>
                  <a:srgbClr val="095A82"/>
                </a:solidFill>
                <a:cs typeface="Calibri"/>
              </a:rPr>
              <a:t>Distributed</a:t>
            </a:r>
            <a:r>
              <a:rPr sz="3600" b="1" spc="-350" dirty="0">
                <a:solidFill>
                  <a:srgbClr val="095A82"/>
                </a:solidFill>
                <a:cs typeface="Calibri"/>
              </a:rPr>
              <a:t> </a:t>
            </a:r>
            <a:r>
              <a:rPr sz="3600" b="1" spc="-30" dirty="0">
                <a:solidFill>
                  <a:srgbClr val="095A82"/>
                </a:solidFill>
                <a:cs typeface="Calibri"/>
              </a:rPr>
              <a:t>System</a:t>
            </a:r>
            <a:endParaRPr sz="3600">
              <a:solidFill>
                <a:prstClr val="black"/>
              </a:solidFill>
              <a:cs typeface="Calibri"/>
            </a:endParaRPr>
          </a:p>
        </p:txBody>
      </p:sp>
      <p:sp>
        <p:nvSpPr>
          <p:cNvPr id="15" name="object 7"/>
          <p:cNvSpPr/>
          <p:nvPr/>
        </p:nvSpPr>
        <p:spPr>
          <a:xfrm>
            <a:off x="6443470" y="5559552"/>
            <a:ext cx="5867400" cy="331622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6" name="object 4"/>
          <p:cNvSpPr txBox="1">
            <a:spLocks noGrp="1"/>
          </p:cNvSpPr>
          <p:nvPr>
            <p:ph type="title"/>
          </p:nvPr>
        </p:nvSpPr>
        <p:spPr>
          <a:xfrm>
            <a:off x="942035" y="648106"/>
            <a:ext cx="1044067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What </a:t>
            </a:r>
            <a:r>
              <a:rPr sz="5600" spc="-10" dirty="0">
                <a:solidFill>
                  <a:srgbClr val="095A82"/>
                </a:solidFill>
              </a:rPr>
              <a:t>can be the </a:t>
            </a:r>
            <a:r>
              <a:rPr sz="5600" spc="-20" dirty="0">
                <a:solidFill>
                  <a:srgbClr val="095A82"/>
                </a:solidFill>
              </a:rPr>
              <a:t>Possible</a:t>
            </a:r>
            <a:r>
              <a:rPr sz="5600" spc="100" dirty="0">
                <a:solidFill>
                  <a:srgbClr val="095A82"/>
                </a:solidFill>
              </a:rPr>
              <a:t> </a:t>
            </a:r>
            <a:r>
              <a:rPr sz="5600" spc="-10" dirty="0">
                <a:solidFill>
                  <a:srgbClr val="095A82"/>
                </a:solidFill>
              </a:rPr>
              <a:t>Solution?</a:t>
            </a:r>
            <a:endParaRPr sz="5600" dirty="0"/>
          </a:p>
        </p:txBody>
      </p:sp>
    </p:spTree>
    <p:extLst>
      <p:ext uri="{BB962C8B-B14F-4D97-AF65-F5344CB8AC3E}">
        <p14:creationId xmlns:p14="http://schemas.microsoft.com/office/powerpoint/2010/main" val="1915063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862786" y="648106"/>
            <a:ext cx="1489456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Distributed </a:t>
            </a:r>
            <a:r>
              <a:rPr sz="5600" spc="-10" dirty="0">
                <a:solidFill>
                  <a:srgbClr val="095A82"/>
                </a:solidFill>
              </a:rPr>
              <a:t>System attempts to Solve the</a:t>
            </a:r>
            <a:r>
              <a:rPr sz="5600" spc="270" dirty="0">
                <a:solidFill>
                  <a:srgbClr val="095A82"/>
                </a:solidFill>
              </a:rPr>
              <a:t> </a:t>
            </a:r>
            <a:r>
              <a:rPr sz="5600" spc="-20" dirty="0">
                <a:solidFill>
                  <a:srgbClr val="095A82"/>
                </a:solidFill>
              </a:rPr>
              <a:t>Problem</a:t>
            </a:r>
            <a:endParaRPr sz="5600"/>
          </a:p>
        </p:txBody>
      </p:sp>
      <p:sp>
        <p:nvSpPr>
          <p:cNvPr id="6" name="object 6"/>
          <p:cNvSpPr txBox="1"/>
          <p:nvPr/>
        </p:nvSpPr>
        <p:spPr>
          <a:xfrm>
            <a:off x="1598575" y="8145069"/>
            <a:ext cx="15185390" cy="1319592"/>
          </a:xfrm>
          <a:prstGeom prst="rect">
            <a:avLst/>
          </a:prstGeom>
        </p:spPr>
        <p:txBody>
          <a:bodyPr vert="horz" wrap="square" lIns="0" tIns="26670" rIns="0" bIns="0" rtlCol="0">
            <a:spAutoFit/>
          </a:bodyPr>
          <a:lstStyle/>
          <a:p>
            <a:pPr algn="ctr">
              <a:spcBef>
                <a:spcPts val="210"/>
              </a:spcBef>
            </a:pPr>
            <a:r>
              <a:rPr sz="2800" spc="-10" dirty="0">
                <a:solidFill>
                  <a:srgbClr val="5F5F5F"/>
                </a:solidFill>
                <a:cs typeface="Calibri"/>
              </a:rPr>
              <a:t>Distributed </a:t>
            </a:r>
            <a:r>
              <a:rPr sz="2800" spc="-20" dirty="0">
                <a:solidFill>
                  <a:srgbClr val="5F5F5F"/>
                </a:solidFill>
                <a:cs typeface="Calibri"/>
              </a:rPr>
              <a:t>System </a:t>
            </a:r>
            <a:r>
              <a:rPr sz="2800" spc="-10" dirty="0">
                <a:solidFill>
                  <a:srgbClr val="5F5F5F"/>
                </a:solidFill>
                <a:cs typeface="Calibri"/>
              </a:rPr>
              <a:t>enables </a:t>
            </a:r>
            <a:r>
              <a:rPr sz="2800" dirty="0">
                <a:solidFill>
                  <a:srgbClr val="5F5F5F"/>
                </a:solidFill>
                <a:cs typeface="Calibri"/>
              </a:rPr>
              <a:t>a </a:t>
            </a:r>
            <a:r>
              <a:rPr sz="2800" spc="-10" dirty="0">
                <a:solidFill>
                  <a:srgbClr val="5F5F5F"/>
                </a:solidFill>
                <a:cs typeface="Calibri"/>
              </a:rPr>
              <a:t>network </a:t>
            </a:r>
            <a:r>
              <a:rPr sz="2800" dirty="0">
                <a:solidFill>
                  <a:srgbClr val="5F5F5F"/>
                </a:solidFill>
                <a:cs typeface="Calibri"/>
              </a:rPr>
              <a:t>of </a:t>
            </a:r>
            <a:r>
              <a:rPr sz="2800" spc="-20" dirty="0">
                <a:solidFill>
                  <a:srgbClr val="5F5F5F"/>
                </a:solidFill>
                <a:cs typeface="Calibri"/>
              </a:rPr>
              <a:t>computers to </a:t>
            </a:r>
            <a:r>
              <a:rPr sz="2800" spc="-10" dirty="0">
                <a:solidFill>
                  <a:srgbClr val="5F5F5F"/>
                </a:solidFill>
                <a:cs typeface="Calibri"/>
              </a:rPr>
              <a:t>maintain </a:t>
            </a:r>
            <a:r>
              <a:rPr sz="2800" dirty="0">
                <a:solidFill>
                  <a:srgbClr val="5F5F5F"/>
                </a:solidFill>
                <a:cs typeface="Calibri"/>
              </a:rPr>
              <a:t>a </a:t>
            </a:r>
            <a:r>
              <a:rPr sz="2800" spc="-10" dirty="0">
                <a:solidFill>
                  <a:srgbClr val="5F5F5F"/>
                </a:solidFill>
                <a:cs typeface="Calibri"/>
              </a:rPr>
              <a:t>collective </a:t>
            </a:r>
            <a:r>
              <a:rPr sz="2800" spc="-20" dirty="0">
                <a:solidFill>
                  <a:srgbClr val="5F5F5F"/>
                </a:solidFill>
                <a:cs typeface="Calibri"/>
              </a:rPr>
              <a:t>bookkeeping </a:t>
            </a:r>
            <a:r>
              <a:rPr sz="2800" dirty="0">
                <a:solidFill>
                  <a:srgbClr val="5F5F5F"/>
                </a:solidFill>
                <a:cs typeface="Calibri"/>
              </a:rPr>
              <a:t>via </a:t>
            </a:r>
            <a:r>
              <a:rPr sz="2800" spc="-10" dirty="0">
                <a:solidFill>
                  <a:srgbClr val="5F5F5F"/>
                </a:solidFill>
                <a:cs typeface="Calibri"/>
              </a:rPr>
              <a:t>the</a:t>
            </a:r>
            <a:r>
              <a:rPr sz="2800" spc="250" dirty="0">
                <a:solidFill>
                  <a:srgbClr val="5F5F5F"/>
                </a:solidFill>
                <a:cs typeface="Calibri"/>
              </a:rPr>
              <a:t> </a:t>
            </a:r>
            <a:r>
              <a:rPr sz="2800" spc="-20" dirty="0">
                <a:solidFill>
                  <a:srgbClr val="5F5F5F"/>
                </a:solidFill>
                <a:cs typeface="Calibri"/>
              </a:rPr>
              <a:t>internet</a:t>
            </a:r>
            <a:endParaRPr sz="2800" dirty="0">
              <a:solidFill>
                <a:prstClr val="black"/>
              </a:solidFill>
              <a:cs typeface="Calibri"/>
            </a:endParaRPr>
          </a:p>
          <a:p>
            <a:pPr marL="2540" algn="ctr"/>
            <a:r>
              <a:rPr sz="2800" spc="-10" dirty="0">
                <a:solidFill>
                  <a:srgbClr val="5F5F5F"/>
                </a:solidFill>
                <a:cs typeface="Calibri"/>
              </a:rPr>
              <a:t>This </a:t>
            </a:r>
            <a:r>
              <a:rPr sz="2800" dirty="0">
                <a:solidFill>
                  <a:srgbClr val="5F5F5F"/>
                </a:solidFill>
                <a:cs typeface="Calibri"/>
              </a:rPr>
              <a:t>is </a:t>
            </a:r>
            <a:r>
              <a:rPr sz="2800" spc="-10" dirty="0">
                <a:solidFill>
                  <a:srgbClr val="5F5F5F"/>
                </a:solidFill>
                <a:cs typeface="Calibri"/>
              </a:rPr>
              <a:t>open and </a:t>
            </a:r>
            <a:r>
              <a:rPr sz="2800" dirty="0">
                <a:solidFill>
                  <a:srgbClr val="5F5F5F"/>
                </a:solidFill>
                <a:cs typeface="Calibri"/>
              </a:rPr>
              <a:t>is </a:t>
            </a:r>
            <a:r>
              <a:rPr sz="2800" spc="-10" dirty="0">
                <a:solidFill>
                  <a:srgbClr val="5F5F5F"/>
                </a:solidFill>
                <a:cs typeface="Calibri"/>
              </a:rPr>
              <a:t>not </a:t>
            </a:r>
            <a:r>
              <a:rPr sz="2800" dirty="0">
                <a:solidFill>
                  <a:srgbClr val="5F5F5F"/>
                </a:solidFill>
                <a:cs typeface="Calibri"/>
              </a:rPr>
              <a:t>in </a:t>
            </a:r>
            <a:r>
              <a:rPr sz="2800" spc="-20" dirty="0">
                <a:solidFill>
                  <a:srgbClr val="5F5F5F"/>
                </a:solidFill>
                <a:cs typeface="Calibri"/>
              </a:rPr>
              <a:t>control </a:t>
            </a:r>
            <a:r>
              <a:rPr sz="2800" spc="-10" dirty="0">
                <a:solidFill>
                  <a:srgbClr val="5F5F5F"/>
                </a:solidFill>
                <a:cs typeface="Calibri"/>
              </a:rPr>
              <a:t>of one</a:t>
            </a:r>
            <a:r>
              <a:rPr sz="2800" dirty="0">
                <a:solidFill>
                  <a:srgbClr val="5F5F5F"/>
                </a:solidFill>
                <a:cs typeface="Calibri"/>
              </a:rPr>
              <a:t> </a:t>
            </a:r>
            <a:r>
              <a:rPr sz="2800" spc="-10" dirty="0">
                <a:solidFill>
                  <a:srgbClr val="5F5F5F"/>
                </a:solidFill>
                <a:cs typeface="Calibri"/>
              </a:rPr>
              <a:t>party</a:t>
            </a:r>
            <a:endParaRPr sz="2800" dirty="0">
              <a:solidFill>
                <a:prstClr val="black"/>
              </a:solidFill>
              <a:cs typeface="Calibri"/>
            </a:endParaRPr>
          </a:p>
          <a:p>
            <a:pPr marL="6350" algn="ctr"/>
            <a:r>
              <a:rPr sz="2800" spc="-10" dirty="0">
                <a:solidFill>
                  <a:srgbClr val="5F5F5F"/>
                </a:solidFill>
                <a:cs typeface="Calibri"/>
              </a:rPr>
              <a:t>It </a:t>
            </a:r>
            <a:r>
              <a:rPr sz="2800" dirty="0">
                <a:solidFill>
                  <a:srgbClr val="5F5F5F"/>
                </a:solidFill>
                <a:cs typeface="Calibri"/>
              </a:rPr>
              <a:t>is </a:t>
            </a:r>
            <a:r>
              <a:rPr sz="2800" spc="-10" dirty="0">
                <a:solidFill>
                  <a:srgbClr val="5F5F5F"/>
                </a:solidFill>
                <a:cs typeface="Calibri"/>
              </a:rPr>
              <a:t>available </a:t>
            </a:r>
            <a:r>
              <a:rPr sz="2800" dirty="0">
                <a:solidFill>
                  <a:srgbClr val="5F5F5F"/>
                </a:solidFill>
                <a:cs typeface="Calibri"/>
              </a:rPr>
              <a:t>in one </a:t>
            </a:r>
            <a:r>
              <a:rPr sz="2800" spc="-10" dirty="0">
                <a:solidFill>
                  <a:srgbClr val="5F5F5F"/>
                </a:solidFill>
                <a:cs typeface="Calibri"/>
              </a:rPr>
              <a:t>ledger which </a:t>
            </a:r>
            <a:r>
              <a:rPr sz="2800" dirty="0">
                <a:solidFill>
                  <a:srgbClr val="5F5F5F"/>
                </a:solidFill>
                <a:cs typeface="Calibri"/>
              </a:rPr>
              <a:t>is </a:t>
            </a:r>
            <a:r>
              <a:rPr sz="2800" spc="-10" dirty="0">
                <a:solidFill>
                  <a:srgbClr val="5F5F5F"/>
                </a:solidFill>
                <a:cs typeface="Calibri"/>
              </a:rPr>
              <a:t>fully </a:t>
            </a:r>
            <a:r>
              <a:rPr sz="2800" b="1" spc="-10" dirty="0">
                <a:solidFill>
                  <a:srgbClr val="5F5F5F"/>
                </a:solidFill>
                <a:cs typeface="Calibri"/>
              </a:rPr>
              <a:t>distributed </a:t>
            </a:r>
            <a:r>
              <a:rPr sz="2800" spc="-10" dirty="0">
                <a:solidFill>
                  <a:srgbClr val="5F5F5F"/>
                </a:solidFill>
                <a:cs typeface="Calibri"/>
              </a:rPr>
              <a:t>across the network</a:t>
            </a:r>
            <a:endParaRPr sz="2800" dirty="0">
              <a:solidFill>
                <a:prstClr val="black"/>
              </a:solidFill>
              <a:cs typeface="Calibri"/>
            </a:endParaRPr>
          </a:p>
        </p:txBody>
      </p:sp>
      <p:sp>
        <p:nvSpPr>
          <p:cNvPr id="7" name="object 7"/>
          <p:cNvSpPr/>
          <p:nvPr/>
        </p:nvSpPr>
        <p:spPr>
          <a:xfrm>
            <a:off x="4544566" y="2005582"/>
            <a:ext cx="9299448" cy="609600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29038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4"/>
          <p:cNvSpPr txBox="1">
            <a:spLocks noGrp="1"/>
          </p:cNvSpPr>
          <p:nvPr>
            <p:ph type="title"/>
          </p:nvPr>
        </p:nvSpPr>
        <p:spPr>
          <a:xfrm>
            <a:off x="875589" y="648106"/>
            <a:ext cx="567817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Distributed</a:t>
            </a:r>
            <a:r>
              <a:rPr sz="5600" spc="-30" dirty="0">
                <a:solidFill>
                  <a:srgbClr val="095A82"/>
                </a:solidFill>
              </a:rPr>
              <a:t> </a:t>
            </a:r>
            <a:r>
              <a:rPr sz="5600" spc="-10" dirty="0">
                <a:solidFill>
                  <a:srgbClr val="095A82"/>
                </a:solidFill>
              </a:rPr>
              <a:t>System</a:t>
            </a:r>
            <a:endParaRPr sz="5600" dirty="0"/>
          </a:p>
        </p:txBody>
      </p:sp>
      <p:sp>
        <p:nvSpPr>
          <p:cNvPr id="14" name="object 5"/>
          <p:cNvSpPr txBox="1"/>
          <p:nvPr/>
        </p:nvSpPr>
        <p:spPr>
          <a:xfrm>
            <a:off x="924966" y="1812037"/>
            <a:ext cx="7890508" cy="1873590"/>
          </a:xfrm>
          <a:prstGeom prst="rect">
            <a:avLst/>
          </a:prstGeom>
        </p:spPr>
        <p:txBody>
          <a:bodyPr vert="horz" wrap="square" lIns="0" tIns="26670" rIns="0" bIns="0" rtlCol="0">
            <a:spAutoFit/>
          </a:bodyPr>
          <a:lstStyle/>
          <a:p>
            <a:pPr marL="598170" marR="542290" indent="-572770" algn="just">
              <a:spcBef>
                <a:spcPts val="210"/>
              </a:spcBef>
              <a:buClr>
                <a:srgbClr val="095A82"/>
              </a:buClr>
              <a:buFont typeface="Wingdings"/>
              <a:buChar char=""/>
              <a:tabLst>
                <a:tab pos="599440" algn="l"/>
              </a:tabLst>
            </a:pPr>
            <a:r>
              <a:rPr sz="2000" dirty="0">
                <a:latin typeface="Arial Rounded MT Bold" panose="020F0704030504030204" pitchFamily="34" charset="0"/>
                <a:cs typeface="Calibri"/>
              </a:rPr>
              <a:t>A </a:t>
            </a:r>
            <a:r>
              <a:rPr sz="2000" spc="-20" dirty="0">
                <a:latin typeface="Arial Rounded MT Bold" panose="020F0704030504030204" pitchFamily="34" charset="0"/>
                <a:cs typeface="Calibri"/>
              </a:rPr>
              <a:t>system </a:t>
            </a:r>
            <a:r>
              <a:rPr sz="2000" spc="-10" dirty="0">
                <a:latin typeface="Arial Rounded MT Bold" panose="020F0704030504030204" pitchFamily="34" charset="0"/>
                <a:cs typeface="Calibri"/>
              </a:rPr>
              <a:t>where two or </a:t>
            </a:r>
            <a:r>
              <a:rPr sz="2000" spc="-20" dirty="0">
                <a:latin typeface="Arial Rounded MT Bold" panose="020F0704030504030204" pitchFamily="34" charset="0"/>
                <a:cs typeface="Calibri"/>
              </a:rPr>
              <a:t>more </a:t>
            </a:r>
            <a:r>
              <a:rPr sz="2000" spc="-10" dirty="0">
                <a:latin typeface="Arial Rounded MT Bold" panose="020F0704030504030204" pitchFamily="34" charset="0"/>
                <a:cs typeface="Calibri"/>
              </a:rPr>
              <a:t>nodes work </a:t>
            </a:r>
            <a:r>
              <a:rPr sz="2000" dirty="0">
                <a:latin typeface="Arial Rounded MT Bold" panose="020F0704030504030204" pitchFamily="34" charset="0"/>
                <a:cs typeface="Calibri"/>
              </a:rPr>
              <a:t>with  </a:t>
            </a:r>
            <a:r>
              <a:rPr sz="2000" spc="-10" dirty="0">
                <a:latin typeface="Arial Rounded MT Bold" panose="020F0704030504030204" pitchFamily="34" charset="0"/>
                <a:cs typeface="Calibri"/>
              </a:rPr>
              <a:t>each other </a:t>
            </a:r>
            <a:r>
              <a:rPr sz="2000" dirty="0">
                <a:latin typeface="Arial Rounded MT Bold" panose="020F0704030504030204" pitchFamily="34" charset="0"/>
                <a:cs typeface="Calibri"/>
              </a:rPr>
              <a:t>in a </a:t>
            </a:r>
            <a:r>
              <a:rPr sz="2000" spc="-20" dirty="0">
                <a:latin typeface="Arial Rounded MT Bold" panose="020F0704030504030204" pitchFamily="34" charset="0"/>
                <a:cs typeface="Calibri"/>
              </a:rPr>
              <a:t>coordinated </a:t>
            </a:r>
            <a:r>
              <a:rPr sz="2000" spc="-10" dirty="0">
                <a:latin typeface="Arial Rounded MT Bold" panose="020F0704030504030204" pitchFamily="34" charset="0"/>
                <a:cs typeface="Calibri"/>
              </a:rPr>
              <a:t>fashion </a:t>
            </a:r>
            <a:r>
              <a:rPr sz="2000" dirty="0">
                <a:latin typeface="Arial Rounded MT Bold" panose="020F0704030504030204" pitchFamily="34" charset="0"/>
                <a:cs typeface="Calibri"/>
              </a:rPr>
              <a:t>in </a:t>
            </a:r>
            <a:r>
              <a:rPr sz="2000" spc="-20" dirty="0">
                <a:latin typeface="Arial Rounded MT Bold" panose="020F0704030504030204" pitchFamily="34" charset="0"/>
                <a:cs typeface="Calibri"/>
              </a:rPr>
              <a:t>order to  achieve </a:t>
            </a:r>
            <a:r>
              <a:rPr sz="2000" dirty="0">
                <a:latin typeface="Arial Rounded MT Bold" panose="020F0704030504030204" pitchFamily="34" charset="0"/>
                <a:cs typeface="Calibri"/>
              </a:rPr>
              <a:t>a </a:t>
            </a:r>
            <a:r>
              <a:rPr sz="2000" spc="-20" dirty="0">
                <a:latin typeface="Arial Rounded MT Bold" panose="020F0704030504030204" pitchFamily="34" charset="0"/>
                <a:cs typeface="Calibri"/>
              </a:rPr>
              <a:t>common</a:t>
            </a:r>
            <a:r>
              <a:rPr sz="2000" spc="-10" dirty="0">
                <a:latin typeface="Arial Rounded MT Bold" panose="020F0704030504030204" pitchFamily="34" charset="0"/>
                <a:cs typeface="Calibri"/>
              </a:rPr>
              <a:t> </a:t>
            </a:r>
            <a:r>
              <a:rPr sz="2000" spc="-20" dirty="0">
                <a:latin typeface="Arial Rounded MT Bold" panose="020F0704030504030204" pitchFamily="34" charset="0"/>
                <a:cs typeface="Calibri"/>
              </a:rPr>
              <a:t>outcome</a:t>
            </a:r>
            <a:endParaRPr sz="2000" dirty="0">
              <a:latin typeface="Arial Rounded MT Bold" panose="020F0704030504030204" pitchFamily="34" charset="0"/>
              <a:cs typeface="Calibri"/>
            </a:endParaRPr>
          </a:p>
          <a:p>
            <a:pPr>
              <a:spcBef>
                <a:spcPts val="20"/>
              </a:spcBef>
              <a:buClr>
                <a:srgbClr val="095A82"/>
              </a:buClr>
              <a:buFont typeface="Wingdings"/>
              <a:buChar char=""/>
            </a:pPr>
            <a:endParaRPr sz="2000" dirty="0">
              <a:latin typeface="Arial Rounded MT Bold" panose="020F0704030504030204" pitchFamily="34" charset="0"/>
              <a:cs typeface="Times New Roman"/>
            </a:endParaRPr>
          </a:p>
          <a:p>
            <a:pPr marL="598170" marR="10160" indent="-572770">
              <a:buClr>
                <a:srgbClr val="095A82"/>
              </a:buClr>
              <a:buFont typeface="Wingdings"/>
              <a:buChar char=""/>
              <a:tabLst>
                <a:tab pos="598170" algn="l"/>
                <a:tab pos="599440" algn="l"/>
              </a:tabLst>
            </a:pPr>
            <a:r>
              <a:rPr sz="2000" spc="-10" dirty="0">
                <a:latin typeface="Arial Rounded MT Bold" panose="020F0704030504030204" pitchFamily="34" charset="0"/>
                <a:cs typeface="Calibri"/>
              </a:rPr>
              <a:t>It's modelled </a:t>
            </a:r>
            <a:r>
              <a:rPr sz="2000" dirty="0">
                <a:latin typeface="Arial Rounded MT Bold" panose="020F0704030504030204" pitchFamily="34" charset="0"/>
                <a:cs typeface="Calibri"/>
              </a:rPr>
              <a:t>in </a:t>
            </a:r>
            <a:r>
              <a:rPr sz="2000" spc="-10" dirty="0">
                <a:latin typeface="Arial Rounded MT Bold" panose="020F0704030504030204" pitchFamily="34" charset="0"/>
                <a:cs typeface="Calibri"/>
              </a:rPr>
              <a:t>such </a:t>
            </a:r>
            <a:r>
              <a:rPr sz="2000" dirty="0">
                <a:latin typeface="Arial Rounded MT Bold" panose="020F0704030504030204" pitchFamily="34" charset="0"/>
                <a:cs typeface="Calibri"/>
              </a:rPr>
              <a:t>a </a:t>
            </a:r>
            <a:r>
              <a:rPr sz="2000" spc="-20" dirty="0">
                <a:latin typeface="Arial Rounded MT Bold" panose="020F0704030504030204" pitchFamily="34" charset="0"/>
                <a:cs typeface="Calibri"/>
              </a:rPr>
              <a:t>way </a:t>
            </a:r>
            <a:r>
              <a:rPr sz="2000" spc="-10" dirty="0">
                <a:latin typeface="Arial Rounded MT Bold" panose="020F0704030504030204" pitchFamily="34" charset="0"/>
                <a:cs typeface="Calibri"/>
              </a:rPr>
              <a:t>that end </a:t>
            </a:r>
            <a:r>
              <a:rPr sz="2000" spc="-20" dirty="0">
                <a:latin typeface="Arial Rounded MT Bold" panose="020F0704030504030204" pitchFamily="34" charset="0"/>
                <a:cs typeface="Calibri"/>
              </a:rPr>
              <a:t>users </a:t>
            </a:r>
            <a:r>
              <a:rPr sz="2000" spc="-10" dirty="0">
                <a:latin typeface="Arial Rounded MT Bold" panose="020F0704030504030204" pitchFamily="34" charset="0"/>
                <a:cs typeface="Calibri"/>
              </a:rPr>
              <a:t>see </a:t>
            </a:r>
            <a:r>
              <a:rPr sz="2000" dirty="0">
                <a:latin typeface="Arial Rounded MT Bold" panose="020F0704030504030204" pitchFamily="34" charset="0"/>
                <a:cs typeface="Calibri"/>
              </a:rPr>
              <a:t>it as  a </a:t>
            </a:r>
            <a:r>
              <a:rPr sz="2000" spc="-10" dirty="0">
                <a:latin typeface="Arial Rounded MT Bold" panose="020F0704030504030204" pitchFamily="34" charset="0"/>
                <a:cs typeface="Calibri"/>
              </a:rPr>
              <a:t>single logical</a:t>
            </a:r>
            <a:r>
              <a:rPr sz="2000" dirty="0">
                <a:latin typeface="Arial Rounded MT Bold" panose="020F0704030504030204" pitchFamily="34" charset="0"/>
                <a:cs typeface="Calibri"/>
              </a:rPr>
              <a:t> </a:t>
            </a:r>
            <a:r>
              <a:rPr sz="2000" spc="-20" dirty="0">
                <a:latin typeface="Arial Rounded MT Bold" panose="020F0704030504030204" pitchFamily="34" charset="0"/>
                <a:cs typeface="Calibri"/>
              </a:rPr>
              <a:t>platform.</a:t>
            </a:r>
            <a:endParaRPr sz="2000" dirty="0">
              <a:latin typeface="Arial Rounded MT Bold" panose="020F0704030504030204" pitchFamily="34" charset="0"/>
              <a:cs typeface="Calibri"/>
            </a:endParaRPr>
          </a:p>
        </p:txBody>
      </p:sp>
      <p:sp>
        <p:nvSpPr>
          <p:cNvPr id="15" name="object 6"/>
          <p:cNvSpPr txBox="1"/>
          <p:nvPr/>
        </p:nvSpPr>
        <p:spPr>
          <a:xfrm>
            <a:off x="924967" y="5089652"/>
            <a:ext cx="4123690" cy="764312"/>
          </a:xfrm>
          <a:prstGeom prst="rect">
            <a:avLst/>
          </a:prstGeom>
        </p:spPr>
        <p:txBody>
          <a:bodyPr vert="horz" wrap="square" lIns="0" tIns="25400" rIns="0" bIns="0" rtlCol="0">
            <a:spAutoFit/>
          </a:bodyPr>
          <a:lstStyle/>
          <a:p>
            <a:pPr marL="25400">
              <a:spcBef>
                <a:spcPts val="200"/>
              </a:spcBef>
            </a:pPr>
            <a:r>
              <a:rPr sz="4800" b="1" spc="-20" dirty="0">
                <a:solidFill>
                  <a:schemeClr val="tx2"/>
                </a:solidFill>
                <a:cs typeface="Calibri"/>
              </a:rPr>
              <a:t>What </a:t>
            </a:r>
            <a:r>
              <a:rPr sz="4800" b="1" dirty="0">
                <a:solidFill>
                  <a:schemeClr val="tx2"/>
                </a:solidFill>
                <a:cs typeface="Calibri"/>
              </a:rPr>
              <a:t>is a</a:t>
            </a:r>
            <a:r>
              <a:rPr sz="4800" b="1" spc="-130" dirty="0">
                <a:solidFill>
                  <a:schemeClr val="tx2"/>
                </a:solidFill>
                <a:cs typeface="Calibri"/>
              </a:rPr>
              <a:t> </a:t>
            </a:r>
            <a:r>
              <a:rPr sz="4800" b="1" dirty="0">
                <a:solidFill>
                  <a:schemeClr val="tx2"/>
                </a:solidFill>
                <a:cs typeface="Calibri"/>
              </a:rPr>
              <a:t>node?</a:t>
            </a:r>
            <a:endParaRPr sz="4800" dirty="0">
              <a:solidFill>
                <a:schemeClr val="tx2"/>
              </a:solidFill>
              <a:cs typeface="Calibri"/>
            </a:endParaRPr>
          </a:p>
        </p:txBody>
      </p:sp>
      <p:sp>
        <p:nvSpPr>
          <p:cNvPr id="16" name="object 7"/>
          <p:cNvSpPr txBox="1"/>
          <p:nvPr/>
        </p:nvSpPr>
        <p:spPr>
          <a:xfrm>
            <a:off x="924967" y="5836411"/>
            <a:ext cx="7545070" cy="642484"/>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node can </a:t>
            </a:r>
            <a:r>
              <a:rPr sz="2000" dirty="0">
                <a:latin typeface="Arial Rounded MT Bold" panose="020F0704030504030204" pitchFamily="34" charset="0"/>
                <a:cs typeface="Calibri"/>
              </a:rPr>
              <a:t>be </a:t>
            </a:r>
            <a:r>
              <a:rPr sz="2000" spc="-10" dirty="0">
                <a:latin typeface="Arial Rounded MT Bold" panose="020F0704030504030204" pitchFamily="34" charset="0"/>
                <a:cs typeface="Calibri"/>
              </a:rPr>
              <a:t>defined </a:t>
            </a:r>
            <a:r>
              <a:rPr sz="2000" dirty="0">
                <a:latin typeface="Arial Rounded MT Bold" panose="020F0704030504030204" pitchFamily="34" charset="0"/>
                <a:cs typeface="Calibri"/>
              </a:rPr>
              <a:t>as an </a:t>
            </a:r>
            <a:r>
              <a:rPr sz="2000" spc="-10" dirty="0">
                <a:latin typeface="Arial Rounded MT Bold" panose="020F0704030504030204" pitchFamily="34" charset="0"/>
                <a:cs typeface="Calibri"/>
              </a:rPr>
              <a:t>individual processing</a:t>
            </a:r>
            <a:endParaRPr sz="2000" dirty="0">
              <a:latin typeface="Arial Rounded MT Bold" panose="020F0704030504030204" pitchFamily="34" charset="0"/>
              <a:cs typeface="Calibri"/>
            </a:endParaRPr>
          </a:p>
          <a:p>
            <a:pPr marL="598170"/>
            <a:r>
              <a:rPr sz="2000" spc="-10" dirty="0">
                <a:latin typeface="Arial Rounded MT Bold" panose="020F0704030504030204" pitchFamily="34" charset="0"/>
                <a:cs typeface="Calibri"/>
              </a:rPr>
              <a:t>unit </a:t>
            </a:r>
            <a:r>
              <a:rPr sz="2000" dirty="0">
                <a:latin typeface="Arial Rounded MT Bold" panose="020F0704030504030204" pitchFamily="34" charset="0"/>
                <a:cs typeface="Calibri"/>
              </a:rPr>
              <a:t>in a </a:t>
            </a:r>
            <a:r>
              <a:rPr sz="2000" spc="-10" dirty="0">
                <a:latin typeface="Arial Rounded MT Bold" panose="020F0704030504030204" pitchFamily="34" charset="0"/>
                <a:cs typeface="Calibri"/>
              </a:rPr>
              <a:t>distributed</a:t>
            </a:r>
            <a:r>
              <a:rPr sz="2000" spc="-40" dirty="0">
                <a:latin typeface="Arial Rounded MT Bold" panose="020F0704030504030204" pitchFamily="34" charset="0"/>
                <a:cs typeface="Calibri"/>
              </a:rPr>
              <a:t> </a:t>
            </a:r>
            <a:r>
              <a:rPr sz="2000" spc="-30" dirty="0">
                <a:latin typeface="Arial Rounded MT Bold" panose="020F0704030504030204" pitchFamily="34" charset="0"/>
                <a:cs typeface="Calibri"/>
              </a:rPr>
              <a:t>system</a:t>
            </a:r>
            <a:endParaRPr sz="2000" dirty="0">
              <a:latin typeface="Arial Rounded MT Bold" panose="020F0704030504030204" pitchFamily="34" charset="0"/>
              <a:cs typeface="Calibri"/>
            </a:endParaRPr>
          </a:p>
        </p:txBody>
      </p:sp>
      <p:sp>
        <p:nvSpPr>
          <p:cNvPr id="17" name="object 8"/>
          <p:cNvSpPr txBox="1"/>
          <p:nvPr/>
        </p:nvSpPr>
        <p:spPr>
          <a:xfrm>
            <a:off x="924966" y="7086855"/>
            <a:ext cx="7063740" cy="642484"/>
          </a:xfrm>
          <a:prstGeom prst="rect">
            <a:avLst/>
          </a:prstGeom>
        </p:spPr>
        <p:txBody>
          <a:bodyPr vert="horz" wrap="square" lIns="0" tIns="26670" rIns="0" bIns="0" rtlCol="0">
            <a:spAutoFit/>
          </a:bodyPr>
          <a:lstStyle/>
          <a:p>
            <a:pPr marL="598170" marR="10160" indent="-572770">
              <a:spcBef>
                <a:spcPts val="210"/>
              </a:spcBef>
              <a:buClr>
                <a:srgbClr val="095A82"/>
              </a:buClr>
              <a:buFont typeface="Wingdings"/>
              <a:buChar char=""/>
              <a:tabLst>
                <a:tab pos="598170" algn="l"/>
                <a:tab pos="599440" algn="l"/>
              </a:tabLst>
            </a:pPr>
            <a:r>
              <a:rPr sz="2000" dirty="0">
                <a:latin typeface="Arial Rounded MT Bold" panose="020F0704030504030204" pitchFamily="34" charset="0"/>
                <a:cs typeface="Calibri"/>
              </a:rPr>
              <a:t>All </a:t>
            </a:r>
            <a:r>
              <a:rPr sz="2000" spc="-10" dirty="0">
                <a:latin typeface="Arial Rounded MT Bold" panose="020F0704030504030204" pitchFamily="34" charset="0"/>
                <a:cs typeface="Calibri"/>
              </a:rPr>
              <a:t>nodes are capable </a:t>
            </a:r>
            <a:r>
              <a:rPr sz="2000" dirty="0">
                <a:latin typeface="Arial Rounded MT Bold" panose="020F0704030504030204" pitchFamily="34" charset="0"/>
                <a:cs typeface="Calibri"/>
              </a:rPr>
              <a:t>of </a:t>
            </a:r>
            <a:r>
              <a:rPr sz="2000" spc="-10" dirty="0">
                <a:latin typeface="Arial Rounded MT Bold" panose="020F0704030504030204" pitchFamily="34" charset="0"/>
                <a:cs typeface="Calibri"/>
              </a:rPr>
              <a:t>sending and receiving  messages to and </a:t>
            </a:r>
            <a:r>
              <a:rPr sz="2000" spc="-20" dirty="0">
                <a:latin typeface="Arial Rounded MT Bold" panose="020F0704030504030204" pitchFamily="34" charset="0"/>
                <a:cs typeface="Calibri"/>
              </a:rPr>
              <a:t>from </a:t>
            </a:r>
            <a:r>
              <a:rPr sz="2000" dirty="0">
                <a:latin typeface="Arial Rounded MT Bold" panose="020F0704030504030204" pitchFamily="34" charset="0"/>
                <a:cs typeface="Calibri"/>
              </a:rPr>
              <a:t>each</a:t>
            </a:r>
            <a:r>
              <a:rPr sz="2000" spc="-70" dirty="0">
                <a:latin typeface="Arial Rounded MT Bold" panose="020F0704030504030204" pitchFamily="34" charset="0"/>
                <a:cs typeface="Calibri"/>
              </a:rPr>
              <a:t> </a:t>
            </a:r>
            <a:r>
              <a:rPr sz="2000" dirty="0">
                <a:latin typeface="Arial Rounded MT Bold" panose="020F0704030504030204" pitchFamily="34" charset="0"/>
                <a:cs typeface="Calibri"/>
              </a:rPr>
              <a:t>other</a:t>
            </a:r>
          </a:p>
        </p:txBody>
      </p:sp>
      <p:sp>
        <p:nvSpPr>
          <p:cNvPr id="18" name="object 9"/>
          <p:cNvSpPr/>
          <p:nvPr/>
        </p:nvSpPr>
        <p:spPr>
          <a:xfrm>
            <a:off x="11646406" y="3438144"/>
            <a:ext cx="5708904" cy="349910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9" name="object 10"/>
          <p:cNvSpPr txBox="1"/>
          <p:nvPr/>
        </p:nvSpPr>
        <p:spPr>
          <a:xfrm>
            <a:off x="13163295" y="7384896"/>
            <a:ext cx="2683510" cy="442429"/>
          </a:xfrm>
          <a:prstGeom prst="rect">
            <a:avLst/>
          </a:prstGeom>
        </p:spPr>
        <p:txBody>
          <a:bodyPr vert="horz" wrap="square" lIns="0" tIns="26670" rIns="0" bIns="0" rtlCol="0">
            <a:spAutoFit/>
          </a:bodyPr>
          <a:lstStyle/>
          <a:p>
            <a:pPr marL="25400">
              <a:spcBef>
                <a:spcPts val="210"/>
              </a:spcBef>
            </a:pPr>
            <a:r>
              <a:rPr sz="2700" b="1" spc="-10" dirty="0">
                <a:cs typeface="Calibri"/>
              </a:rPr>
              <a:t>Distributed</a:t>
            </a:r>
            <a:r>
              <a:rPr sz="2700" b="1" spc="-120" dirty="0">
                <a:cs typeface="Calibri"/>
              </a:rPr>
              <a:t> </a:t>
            </a:r>
            <a:r>
              <a:rPr sz="2700" b="1" spc="-20" dirty="0">
                <a:cs typeface="Calibri"/>
              </a:rPr>
              <a:t>System</a:t>
            </a:r>
            <a:endParaRPr sz="2700" b="1" dirty="0">
              <a:cs typeface="Calibri"/>
            </a:endParaRPr>
          </a:p>
        </p:txBody>
      </p:sp>
      <p:sp>
        <p:nvSpPr>
          <p:cNvPr id="20" name="object 11"/>
          <p:cNvSpPr/>
          <p:nvPr/>
        </p:nvSpPr>
        <p:spPr>
          <a:xfrm>
            <a:off x="10498834" y="6561580"/>
            <a:ext cx="1125220" cy="802640"/>
          </a:xfrm>
          <a:custGeom>
            <a:avLst/>
            <a:gdLst/>
            <a:ahLst/>
            <a:cxnLst/>
            <a:rect l="l" t="t" r="r" b="b"/>
            <a:pathLst>
              <a:path w="562610" h="401320">
                <a:moveTo>
                  <a:pt x="46101" y="315721"/>
                </a:moveTo>
                <a:lnTo>
                  <a:pt x="0" y="401192"/>
                </a:lnTo>
                <a:lnTo>
                  <a:pt x="96012" y="386841"/>
                </a:lnTo>
                <a:lnTo>
                  <a:pt x="85227" y="371474"/>
                </a:lnTo>
                <a:lnTo>
                  <a:pt x="67564" y="371474"/>
                </a:lnTo>
                <a:lnTo>
                  <a:pt x="50927" y="347725"/>
                </a:lnTo>
                <a:lnTo>
                  <a:pt x="62734" y="339423"/>
                </a:lnTo>
                <a:lnTo>
                  <a:pt x="46101" y="315721"/>
                </a:lnTo>
                <a:close/>
              </a:path>
              <a:path w="562610" h="401320">
                <a:moveTo>
                  <a:pt x="62734" y="339423"/>
                </a:moveTo>
                <a:lnTo>
                  <a:pt x="50927" y="347725"/>
                </a:lnTo>
                <a:lnTo>
                  <a:pt x="67564" y="371474"/>
                </a:lnTo>
                <a:lnTo>
                  <a:pt x="79391" y="363158"/>
                </a:lnTo>
                <a:lnTo>
                  <a:pt x="62734" y="339423"/>
                </a:lnTo>
                <a:close/>
              </a:path>
              <a:path w="562610" h="401320">
                <a:moveTo>
                  <a:pt x="79391" y="363158"/>
                </a:moveTo>
                <a:lnTo>
                  <a:pt x="67564" y="371474"/>
                </a:lnTo>
                <a:lnTo>
                  <a:pt x="85227" y="371474"/>
                </a:lnTo>
                <a:lnTo>
                  <a:pt x="79391" y="363158"/>
                </a:lnTo>
                <a:close/>
              </a:path>
              <a:path w="562610" h="401320">
                <a:moveTo>
                  <a:pt x="545465" y="0"/>
                </a:moveTo>
                <a:lnTo>
                  <a:pt x="62734" y="339423"/>
                </a:lnTo>
                <a:lnTo>
                  <a:pt x="79391" y="363158"/>
                </a:lnTo>
                <a:lnTo>
                  <a:pt x="562229" y="23621"/>
                </a:lnTo>
                <a:lnTo>
                  <a:pt x="545465" y="0"/>
                </a:lnTo>
                <a:close/>
              </a:path>
            </a:pathLst>
          </a:custGeom>
          <a:solidFill>
            <a:srgbClr val="5F5F5F"/>
          </a:solidFill>
        </p:spPr>
        <p:txBody>
          <a:bodyPr wrap="square" lIns="0" tIns="0" rIns="0" bIns="0" rtlCol="0"/>
          <a:lstStyle/>
          <a:p>
            <a:endParaRPr sz="3600">
              <a:solidFill>
                <a:prstClr val="black"/>
              </a:solidFill>
            </a:endParaRPr>
          </a:p>
        </p:txBody>
      </p:sp>
      <p:sp>
        <p:nvSpPr>
          <p:cNvPr id="21" name="object 12"/>
          <p:cNvSpPr/>
          <p:nvPr/>
        </p:nvSpPr>
        <p:spPr>
          <a:xfrm>
            <a:off x="10498834" y="6940551"/>
            <a:ext cx="2560320" cy="478790"/>
          </a:xfrm>
          <a:custGeom>
            <a:avLst/>
            <a:gdLst/>
            <a:ahLst/>
            <a:cxnLst/>
            <a:rect l="l" t="t" r="r" b="b"/>
            <a:pathLst>
              <a:path w="1280159" h="239395">
                <a:moveTo>
                  <a:pt x="79375" y="153034"/>
                </a:moveTo>
                <a:lnTo>
                  <a:pt x="0" y="209041"/>
                </a:lnTo>
                <a:lnTo>
                  <a:pt x="92456" y="238887"/>
                </a:lnTo>
                <a:lnTo>
                  <a:pt x="88431" y="212471"/>
                </a:lnTo>
                <a:lnTo>
                  <a:pt x="73787" y="212471"/>
                </a:lnTo>
                <a:lnTo>
                  <a:pt x="69342" y="183896"/>
                </a:lnTo>
                <a:lnTo>
                  <a:pt x="83742" y="181700"/>
                </a:lnTo>
                <a:lnTo>
                  <a:pt x="79375" y="153034"/>
                </a:lnTo>
                <a:close/>
              </a:path>
              <a:path w="1280159" h="239395">
                <a:moveTo>
                  <a:pt x="83742" y="181700"/>
                </a:moveTo>
                <a:lnTo>
                  <a:pt x="69342" y="183896"/>
                </a:lnTo>
                <a:lnTo>
                  <a:pt x="73787" y="212471"/>
                </a:lnTo>
                <a:lnTo>
                  <a:pt x="88098" y="210290"/>
                </a:lnTo>
                <a:lnTo>
                  <a:pt x="83742" y="181700"/>
                </a:lnTo>
                <a:close/>
              </a:path>
              <a:path w="1280159" h="239395">
                <a:moveTo>
                  <a:pt x="88098" y="210290"/>
                </a:moveTo>
                <a:lnTo>
                  <a:pt x="73787" y="212471"/>
                </a:lnTo>
                <a:lnTo>
                  <a:pt x="88431" y="212471"/>
                </a:lnTo>
                <a:lnTo>
                  <a:pt x="88098" y="210290"/>
                </a:lnTo>
                <a:close/>
              </a:path>
              <a:path w="1280159" h="239395">
                <a:moveTo>
                  <a:pt x="1275334" y="0"/>
                </a:moveTo>
                <a:lnTo>
                  <a:pt x="83742" y="181700"/>
                </a:lnTo>
                <a:lnTo>
                  <a:pt x="88098" y="210290"/>
                </a:lnTo>
                <a:lnTo>
                  <a:pt x="1279779" y="28701"/>
                </a:lnTo>
                <a:lnTo>
                  <a:pt x="1275334" y="0"/>
                </a:lnTo>
                <a:close/>
              </a:path>
            </a:pathLst>
          </a:custGeom>
          <a:solidFill>
            <a:srgbClr val="5F5F5F"/>
          </a:solidFill>
        </p:spPr>
        <p:txBody>
          <a:bodyPr wrap="square" lIns="0" tIns="0" rIns="0" bIns="0" rtlCol="0"/>
          <a:lstStyle/>
          <a:p>
            <a:endParaRPr sz="3600">
              <a:solidFill>
                <a:prstClr val="black"/>
              </a:solidFill>
            </a:endParaRPr>
          </a:p>
        </p:txBody>
      </p:sp>
      <p:sp>
        <p:nvSpPr>
          <p:cNvPr id="22" name="object 13"/>
          <p:cNvSpPr txBox="1"/>
          <p:nvPr/>
        </p:nvSpPr>
        <p:spPr>
          <a:xfrm>
            <a:off x="8981947" y="6947154"/>
            <a:ext cx="1720850" cy="1318310"/>
          </a:xfrm>
          <a:prstGeom prst="rect">
            <a:avLst/>
          </a:prstGeom>
        </p:spPr>
        <p:txBody>
          <a:bodyPr vert="horz" wrap="square" lIns="0" tIns="25400" rIns="0" bIns="0" rtlCol="0">
            <a:spAutoFit/>
          </a:bodyPr>
          <a:lstStyle/>
          <a:p>
            <a:pPr marL="25400" marR="10160">
              <a:spcBef>
                <a:spcPts val="200"/>
              </a:spcBef>
            </a:pPr>
            <a:r>
              <a:rPr sz="2800" b="1" dirty="0">
                <a:cs typeface="Calibri"/>
              </a:rPr>
              <a:t>Nodes in  </a:t>
            </a:r>
            <a:r>
              <a:rPr sz="2800" b="1" spc="-10" dirty="0">
                <a:cs typeface="Calibri"/>
              </a:rPr>
              <a:t>D</a:t>
            </a:r>
            <a:r>
              <a:rPr sz="2800" b="1" dirty="0">
                <a:cs typeface="Calibri"/>
              </a:rPr>
              <a:t>i</a:t>
            </a:r>
            <a:r>
              <a:rPr sz="2800" b="1" spc="-20" dirty="0">
                <a:cs typeface="Calibri"/>
              </a:rPr>
              <a:t>s</a:t>
            </a:r>
            <a:r>
              <a:rPr sz="2800" b="1" dirty="0">
                <a:cs typeface="Calibri"/>
              </a:rPr>
              <a:t>tribu</a:t>
            </a:r>
            <a:r>
              <a:rPr sz="2800" b="1" spc="-20" dirty="0">
                <a:cs typeface="Calibri"/>
              </a:rPr>
              <a:t>t</a:t>
            </a:r>
            <a:r>
              <a:rPr sz="2800" b="1" spc="-10" dirty="0">
                <a:cs typeface="Calibri"/>
              </a:rPr>
              <a:t>ed  </a:t>
            </a:r>
            <a:r>
              <a:rPr sz="2800" b="1" spc="-30" dirty="0">
                <a:cs typeface="Calibri"/>
              </a:rPr>
              <a:t>System</a:t>
            </a:r>
            <a:endParaRPr sz="2800" dirty="0">
              <a:cs typeface="Calibri"/>
            </a:endParaRPr>
          </a:p>
        </p:txBody>
      </p:sp>
    </p:spTree>
    <p:extLst>
      <p:ext uri="{BB962C8B-B14F-4D97-AF65-F5344CB8AC3E}">
        <p14:creationId xmlns:p14="http://schemas.microsoft.com/office/powerpoint/2010/main" val="2133021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4"/>
          <p:cNvSpPr txBox="1">
            <a:spLocks noGrp="1"/>
          </p:cNvSpPr>
          <p:nvPr>
            <p:ph type="title"/>
          </p:nvPr>
        </p:nvSpPr>
        <p:spPr>
          <a:xfrm>
            <a:off x="942035" y="648106"/>
            <a:ext cx="954659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Distributed </a:t>
            </a:r>
            <a:r>
              <a:rPr sz="5600" spc="-10" dirty="0">
                <a:solidFill>
                  <a:srgbClr val="095A82"/>
                </a:solidFill>
              </a:rPr>
              <a:t>Ledger</a:t>
            </a:r>
            <a:r>
              <a:rPr sz="5600" spc="110" dirty="0">
                <a:solidFill>
                  <a:srgbClr val="095A82"/>
                </a:solidFill>
              </a:rPr>
              <a:t> </a:t>
            </a:r>
            <a:r>
              <a:rPr sz="5600" spc="-20" dirty="0">
                <a:solidFill>
                  <a:srgbClr val="095A82"/>
                </a:solidFill>
              </a:rPr>
              <a:t>Technologies</a:t>
            </a:r>
            <a:endParaRPr sz="5600" dirty="0"/>
          </a:p>
        </p:txBody>
      </p:sp>
      <p:sp>
        <p:nvSpPr>
          <p:cNvPr id="14" name="object 5"/>
          <p:cNvSpPr/>
          <p:nvPr/>
        </p:nvSpPr>
        <p:spPr>
          <a:xfrm>
            <a:off x="2307334" y="1807462"/>
            <a:ext cx="13673328" cy="766267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858250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2057400" y="4450354"/>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Types of Networks</a:t>
            </a:r>
            <a:endParaRPr sz="6600" dirty="0">
              <a:latin typeface="Trebuchet MS" panose="020B0603020202020204" pitchFamily="34" charset="0"/>
              <a:cs typeface="Calibri"/>
            </a:endParaRPr>
          </a:p>
        </p:txBody>
      </p:sp>
    </p:spTree>
    <p:extLst>
      <p:ext uri="{BB962C8B-B14F-4D97-AF65-F5344CB8AC3E}">
        <p14:creationId xmlns:p14="http://schemas.microsoft.com/office/powerpoint/2010/main" val="27786347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647700"/>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Most common Cryptocurrency</a:t>
            </a:r>
            <a:endParaRPr sz="5600" dirty="0">
              <a:solidFill>
                <a:schemeClr val="tx2"/>
              </a:solidFill>
            </a:endParaRPr>
          </a:p>
        </p:txBody>
      </p:sp>
      <p:sp>
        <p:nvSpPr>
          <p:cNvPr id="14" name="object 7"/>
          <p:cNvSpPr txBox="1"/>
          <p:nvPr/>
        </p:nvSpPr>
        <p:spPr>
          <a:xfrm>
            <a:off x="937669" y="1971460"/>
            <a:ext cx="16412660" cy="7386638"/>
          </a:xfrm>
          <a:prstGeom prst="rect">
            <a:avLst/>
          </a:prstGeom>
        </p:spPr>
        <p:txBody>
          <a:bodyPr vert="horz" wrap="square" lIns="0" tIns="0" rIns="0" bIns="0" rtlCol="0">
            <a:spAutoFit/>
          </a:bodyPr>
          <a:lstStyle/>
          <a:p>
            <a:pPr marL="457200" lvl="0" indent="-457200">
              <a:lnSpc>
                <a:spcPct val="200000"/>
              </a:lnSpc>
              <a:buFont typeface="Wingdings" panose="05000000000000000000" pitchFamily="2" charset="2"/>
              <a:buChar char="§"/>
            </a:pPr>
            <a:r>
              <a:rPr lang="en-US" sz="2000" dirty="0" smtClean="0">
                <a:latin typeface="Arial Rounded MT Bold" panose="020F0704030504030204" pitchFamily="34" charset="0"/>
                <a:hlinkClick r:id="rId5"/>
              </a:rPr>
              <a:t>Bitcoin</a:t>
            </a:r>
            <a:r>
              <a:rPr lang="en-US" sz="2000" dirty="0">
                <a:latin typeface="Arial Rounded MT Bold" panose="020F0704030504030204" pitchFamily="34" charset="0"/>
              </a:rPr>
              <a:t> — The first ever cryptocurrency that started it all</a:t>
            </a:r>
            <a:r>
              <a:rPr lang="en-US" sz="2000" dirty="0" smtClean="0">
                <a:latin typeface="Arial Rounded MT Bold" panose="020F0704030504030204" pitchFamily="34" charset="0"/>
              </a:rPr>
              <a:t>.</a:t>
            </a:r>
          </a:p>
          <a:p>
            <a:pPr marL="457200" lvl="0" indent="-457200">
              <a:lnSpc>
                <a:spcPct val="200000"/>
              </a:lnSpc>
              <a:buFont typeface="Wingdings" panose="05000000000000000000" pitchFamily="2" charset="2"/>
              <a:buChar char="§"/>
            </a:pPr>
            <a:endParaRPr lang="en-IN" sz="2000" dirty="0">
              <a:latin typeface="Arial Rounded MT Bold" panose="020F0704030504030204" pitchFamily="34" charset="0"/>
            </a:endParaRPr>
          </a:p>
          <a:p>
            <a:pPr marL="457200" lvl="0" indent="-457200">
              <a:lnSpc>
                <a:spcPct val="200000"/>
              </a:lnSpc>
              <a:buFont typeface="Wingdings" panose="05000000000000000000" pitchFamily="2" charset="2"/>
              <a:buChar char="§"/>
            </a:pPr>
            <a:r>
              <a:rPr lang="en-US" sz="2000" dirty="0">
                <a:latin typeface="Arial Rounded MT Bold" panose="020F0704030504030204" pitchFamily="34" charset="0"/>
                <a:hlinkClick r:id="rId6"/>
              </a:rPr>
              <a:t>Ethereum</a:t>
            </a:r>
            <a:r>
              <a:rPr lang="en-US" sz="2000" dirty="0">
                <a:latin typeface="Arial Rounded MT Bold" panose="020F0704030504030204" pitchFamily="34" charset="0"/>
              </a:rPr>
              <a:t> — A Turing-complete programmable currency that lets developers build different distributed apps and technologies that wouldn’t work with Bitcoin</a:t>
            </a:r>
            <a:r>
              <a:rPr lang="en-US" sz="2000" dirty="0" smtClean="0">
                <a:latin typeface="Arial Rounded MT Bold" panose="020F0704030504030204" pitchFamily="34" charset="0"/>
              </a:rPr>
              <a:t>.</a:t>
            </a:r>
          </a:p>
          <a:p>
            <a:pPr marL="457200" lvl="0" indent="-457200">
              <a:lnSpc>
                <a:spcPct val="200000"/>
              </a:lnSpc>
              <a:buFont typeface="Wingdings" panose="05000000000000000000" pitchFamily="2" charset="2"/>
              <a:buChar char="§"/>
            </a:pPr>
            <a:endParaRPr lang="en-IN" sz="2000" dirty="0">
              <a:latin typeface="Arial Rounded MT Bold" panose="020F0704030504030204" pitchFamily="34" charset="0"/>
            </a:endParaRPr>
          </a:p>
          <a:p>
            <a:pPr marL="457200" lvl="0" indent="-457200">
              <a:lnSpc>
                <a:spcPct val="200000"/>
              </a:lnSpc>
              <a:buFont typeface="Wingdings" panose="05000000000000000000" pitchFamily="2" charset="2"/>
              <a:buChar char="§"/>
            </a:pPr>
            <a:r>
              <a:rPr lang="en-US" sz="2000" dirty="0">
                <a:latin typeface="Arial Rounded MT Bold" panose="020F0704030504030204" pitchFamily="34" charset="0"/>
                <a:hlinkClick r:id="rId7"/>
              </a:rPr>
              <a:t>Ripple</a:t>
            </a:r>
            <a:r>
              <a:rPr lang="en-US" sz="2000" dirty="0">
                <a:latin typeface="Arial Rounded MT Bold" panose="020F0704030504030204" pitchFamily="34" charset="0"/>
              </a:rPr>
              <a:t> — Unlike most cryptocurrencies, it doesn’t use a Blockchain in order to reach a network-wide consensus for transactions. Instead, an iterative consensus process is implemented, which makes it faster than Bitcoin but also makes it vulnerable to hacker attacks</a:t>
            </a:r>
            <a:r>
              <a:rPr lang="en-US" sz="2000" dirty="0" smtClean="0">
                <a:latin typeface="Arial Rounded MT Bold" panose="020F0704030504030204" pitchFamily="34" charset="0"/>
              </a:rPr>
              <a:t>.</a:t>
            </a:r>
          </a:p>
          <a:p>
            <a:pPr marL="457200" lvl="0" indent="-457200">
              <a:lnSpc>
                <a:spcPct val="200000"/>
              </a:lnSpc>
              <a:buFont typeface="Wingdings" panose="05000000000000000000" pitchFamily="2" charset="2"/>
              <a:buChar char="§"/>
            </a:pPr>
            <a:endParaRPr lang="en-IN" sz="2000" dirty="0">
              <a:latin typeface="Arial Rounded MT Bold" panose="020F0704030504030204" pitchFamily="34" charset="0"/>
            </a:endParaRPr>
          </a:p>
          <a:p>
            <a:pPr marL="457200" lvl="0" indent="-457200">
              <a:lnSpc>
                <a:spcPct val="200000"/>
              </a:lnSpc>
              <a:buFont typeface="Wingdings" panose="05000000000000000000" pitchFamily="2" charset="2"/>
              <a:buChar char="§"/>
            </a:pPr>
            <a:r>
              <a:rPr lang="en-US" sz="2000" dirty="0">
                <a:latin typeface="Arial Rounded MT Bold" panose="020F0704030504030204" pitchFamily="34" charset="0"/>
                <a:hlinkClick r:id="rId8"/>
              </a:rPr>
              <a:t>Bitcoin Cash</a:t>
            </a:r>
            <a:r>
              <a:rPr lang="en-US" sz="2000" dirty="0">
                <a:latin typeface="Arial Rounded MT Bold" panose="020F0704030504030204" pitchFamily="34" charset="0"/>
              </a:rPr>
              <a:t> — A fork of Bitcoin that is supported by the biggest Bitcoin mining company and a manufacturer of ASICs Bitcoin mining chips. It has only existed for a couple of months but has already soared to the top five cryptocurrencies in terms of market cap</a:t>
            </a:r>
            <a:r>
              <a:rPr lang="en-US" sz="2000" dirty="0" smtClean="0">
                <a:latin typeface="Arial Rounded MT Bold" panose="020F0704030504030204" pitchFamily="34" charset="0"/>
              </a:rPr>
              <a:t>.</a:t>
            </a:r>
            <a:endParaRPr lang="en-US" sz="2800" spc="-20" dirty="0">
              <a:solidFill>
                <a:srgbClr val="5F5F5F"/>
              </a:solidFill>
              <a:cs typeface="Calibri"/>
            </a:endParaRPr>
          </a:p>
        </p:txBody>
      </p:sp>
    </p:spTree>
    <p:extLst>
      <p:ext uri="{BB962C8B-B14F-4D97-AF65-F5344CB8AC3E}">
        <p14:creationId xmlns:p14="http://schemas.microsoft.com/office/powerpoint/2010/main" val="4967662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7"/>
          <p:cNvSpPr txBox="1"/>
          <p:nvPr/>
        </p:nvSpPr>
        <p:spPr>
          <a:xfrm>
            <a:off x="937669" y="1971460"/>
            <a:ext cx="16412660" cy="7848302"/>
          </a:xfrm>
          <a:prstGeom prst="rect">
            <a:avLst/>
          </a:prstGeom>
        </p:spPr>
        <p:txBody>
          <a:bodyPr vert="horz" wrap="square" lIns="0" tIns="0" rIns="0" bIns="0" rtlCol="0">
            <a:spAutoFit/>
          </a:bodyPr>
          <a:lstStyle/>
          <a:p>
            <a:pPr marL="342900" lvl="0" indent="-342900">
              <a:lnSpc>
                <a:spcPct val="150000"/>
              </a:lnSpc>
              <a:buFont typeface="Wingdings" panose="05000000000000000000" pitchFamily="2" charset="2"/>
              <a:buChar char="§"/>
            </a:pPr>
            <a:endParaRPr lang="en-IN" sz="2000" dirty="0">
              <a:latin typeface="Arial Rounded MT Bold" panose="020F0704030504030204" pitchFamily="34" charset="0"/>
            </a:endParaRPr>
          </a:p>
          <a:p>
            <a:pPr marL="342900" indent="-342900">
              <a:lnSpc>
                <a:spcPct val="150000"/>
              </a:lnSpc>
              <a:buFont typeface="Wingdings" panose="05000000000000000000" pitchFamily="2" charset="2"/>
              <a:buChar char="§"/>
            </a:pPr>
            <a:r>
              <a:rPr lang="en-US" sz="2000" dirty="0">
                <a:latin typeface="Arial Rounded MT Bold" panose="020F0704030504030204" pitchFamily="34" charset="0"/>
                <a:hlinkClick r:id="rId5"/>
              </a:rPr>
              <a:t>NEM</a:t>
            </a:r>
            <a:r>
              <a:rPr lang="en-US" sz="2000" dirty="0">
                <a:latin typeface="Arial Rounded MT Bold" panose="020F0704030504030204" pitchFamily="34" charset="0"/>
              </a:rPr>
              <a:t> — Unlike most other cryptocurrencies that utilize a </a:t>
            </a:r>
            <a:r>
              <a:rPr lang="en-US" sz="2000" dirty="0">
                <a:latin typeface="Arial Rounded MT Bold" panose="020F0704030504030204" pitchFamily="34" charset="0"/>
                <a:hlinkClick r:id="rId6"/>
              </a:rPr>
              <a:t>Proof of Work</a:t>
            </a:r>
            <a:r>
              <a:rPr lang="en-US" sz="2000" dirty="0">
                <a:latin typeface="Arial Rounded MT Bold" panose="020F0704030504030204" pitchFamily="34" charset="0"/>
              </a:rPr>
              <a:t> algorithm, it uses Proof of Importance, which requires users to already possess certain amounts of coins in order to be able to get new ones. It encourages users to spend their funds and tracks the transactions to determine how important a particular user is to the overall NEM network</a:t>
            </a:r>
            <a:r>
              <a:rPr lang="en-US" sz="2000" dirty="0" smtClean="0">
                <a:latin typeface="Arial Rounded MT Bold" panose="020F0704030504030204" pitchFamily="34" charset="0"/>
              </a:rPr>
              <a:t>.</a:t>
            </a:r>
          </a:p>
          <a:p>
            <a:pPr marL="342900" indent="-342900">
              <a:lnSpc>
                <a:spcPct val="150000"/>
              </a:lnSpc>
              <a:buFont typeface="Wingdings" panose="05000000000000000000" pitchFamily="2" charset="2"/>
              <a:buChar char="§"/>
            </a:pPr>
            <a:endParaRPr lang="en-US" sz="2000" dirty="0">
              <a:latin typeface="Arial Rounded MT Bold" panose="020F0704030504030204" pitchFamily="34" charset="0"/>
            </a:endParaRPr>
          </a:p>
          <a:p>
            <a:pPr marL="342900" lvl="0" indent="-342900">
              <a:lnSpc>
                <a:spcPct val="150000"/>
              </a:lnSpc>
              <a:buFont typeface="Wingdings" panose="05000000000000000000" pitchFamily="2" charset="2"/>
              <a:buChar char="§"/>
            </a:pPr>
            <a:r>
              <a:rPr lang="en-US" sz="2000" dirty="0" smtClean="0">
                <a:latin typeface="Arial Rounded MT Bold" panose="020F0704030504030204" pitchFamily="34" charset="0"/>
                <a:hlinkClick r:id="rId7"/>
              </a:rPr>
              <a:t>Litecoin</a:t>
            </a:r>
            <a:r>
              <a:rPr lang="en-US" sz="2000" dirty="0">
                <a:latin typeface="Arial Rounded MT Bold" panose="020F0704030504030204" pitchFamily="34" charset="0"/>
              </a:rPr>
              <a:t> — A cryptocurrency that was created with an intention to be the ‘digital silver’ compared to Bitcoin’s ‘digital gold.’ It is also a fork of Bitcoin, but unlike its predecessor, it can generate blocks four times faster and have four times the maximum number of coins at 84 </a:t>
            </a:r>
            <a:r>
              <a:rPr lang="en-US" sz="2000" dirty="0" smtClean="0">
                <a:latin typeface="Arial Rounded MT Bold" panose="020F0704030504030204" pitchFamily="34" charset="0"/>
              </a:rPr>
              <a:t>mlns.</a:t>
            </a:r>
          </a:p>
          <a:p>
            <a:pPr marL="342900" lvl="0" indent="-342900">
              <a:lnSpc>
                <a:spcPct val="150000"/>
              </a:lnSpc>
              <a:buFont typeface="Wingdings" panose="05000000000000000000" pitchFamily="2" charset="2"/>
              <a:buChar char="§"/>
            </a:pPr>
            <a:endParaRPr lang="en-US" sz="2000" dirty="0" smtClean="0">
              <a:latin typeface="Arial Rounded MT Bold" panose="020F0704030504030204" pitchFamily="34" charset="0"/>
            </a:endParaRPr>
          </a:p>
          <a:p>
            <a:pPr marL="342900" lvl="0" indent="-342900">
              <a:lnSpc>
                <a:spcPct val="150000"/>
              </a:lnSpc>
              <a:buFont typeface="Wingdings" panose="05000000000000000000" pitchFamily="2" charset="2"/>
              <a:buChar char="§"/>
            </a:pPr>
            <a:r>
              <a:rPr lang="en-US" sz="2000" dirty="0" smtClean="0">
                <a:latin typeface="Arial Rounded MT Bold" panose="020F0704030504030204" pitchFamily="34" charset="0"/>
                <a:hlinkClick r:id="rId8"/>
              </a:rPr>
              <a:t>IOTA</a:t>
            </a:r>
            <a:r>
              <a:rPr lang="en-US" sz="2000" dirty="0">
                <a:latin typeface="Arial Rounded MT Bold" panose="020F0704030504030204" pitchFamily="34" charset="0"/>
              </a:rPr>
              <a:t> — This cryptocurrency’s breakthrough ledger technology is called ‘Tangle’ and it requires the sender in a transaction to do a Proof of Work that approves two transactions. Thus, IOTA has removed dedicated miners from the process</a:t>
            </a:r>
            <a:r>
              <a:rPr lang="en-US" sz="2000" dirty="0" smtClean="0">
                <a:latin typeface="Arial Rounded MT Bold" panose="020F0704030504030204" pitchFamily="34" charset="0"/>
              </a:rPr>
              <a:t>.</a:t>
            </a:r>
          </a:p>
          <a:p>
            <a:pPr marL="342900" lvl="0" indent="-342900">
              <a:lnSpc>
                <a:spcPct val="150000"/>
              </a:lnSpc>
              <a:buFont typeface="Wingdings" panose="05000000000000000000" pitchFamily="2" charset="2"/>
              <a:buChar char="§"/>
            </a:pPr>
            <a:endParaRPr lang="en-US" sz="2000" dirty="0" smtClean="0">
              <a:latin typeface="Arial Rounded MT Bold" panose="020F0704030504030204" pitchFamily="34" charset="0"/>
            </a:endParaRPr>
          </a:p>
          <a:p>
            <a:pPr marL="342900" indent="-342900">
              <a:lnSpc>
                <a:spcPct val="150000"/>
              </a:lnSpc>
              <a:buFont typeface="Wingdings" panose="05000000000000000000" pitchFamily="2" charset="2"/>
              <a:buChar char="§"/>
            </a:pPr>
            <a:r>
              <a:rPr lang="en-US" sz="2000" dirty="0" smtClean="0">
                <a:latin typeface="Arial Rounded MT Bold" panose="020F0704030504030204" pitchFamily="34" charset="0"/>
                <a:hlinkClick r:id="rId9"/>
              </a:rPr>
              <a:t>NEO</a:t>
            </a:r>
            <a:r>
              <a:rPr lang="en-US" sz="2000" dirty="0">
                <a:latin typeface="Arial Rounded MT Bold" panose="020F0704030504030204" pitchFamily="34" charset="0"/>
              </a:rPr>
              <a:t> — It’s a smart contract network that allows for all kinds of financial contracts and third-party distributed apps to be developed on top of it. It has many of the same goals as Ethereum, but it’s developed in China, which can potentially give it some advantages due to improved relationship with Chinese regulators and local businesses</a:t>
            </a:r>
            <a:r>
              <a:rPr lang="en-US" sz="2000" dirty="0" smtClean="0">
                <a:latin typeface="Arial Rounded MT Bold" panose="020F0704030504030204" pitchFamily="34" charset="0"/>
              </a:rPr>
              <a:t>.</a:t>
            </a:r>
          </a:p>
          <a:p>
            <a:pPr marL="342900" indent="-342900">
              <a:lnSpc>
                <a:spcPct val="150000"/>
              </a:lnSpc>
              <a:buFont typeface="Wingdings" panose="05000000000000000000" pitchFamily="2" charset="2"/>
              <a:buChar char="§"/>
            </a:pPr>
            <a:endParaRPr lang="en-US" sz="2000" dirty="0" smtClean="0">
              <a:latin typeface="Arial Rounded MT Bold" panose="020F0704030504030204" pitchFamily="34" charset="0"/>
            </a:endParaRPr>
          </a:p>
          <a:p>
            <a:pPr marL="342900" indent="-342900">
              <a:lnSpc>
                <a:spcPct val="150000"/>
              </a:lnSpc>
              <a:buFont typeface="Wingdings" panose="05000000000000000000" pitchFamily="2" charset="2"/>
              <a:buChar char="§"/>
            </a:pPr>
            <a:endParaRPr lang="en-US" sz="2000" spc="-20" dirty="0">
              <a:solidFill>
                <a:srgbClr val="5F5F5F"/>
              </a:solidFill>
              <a:latin typeface="Arial Rounded MT Bold" panose="020F0704030504030204" pitchFamily="34" charset="0"/>
              <a:cs typeface="Calibri"/>
            </a:endParaRPr>
          </a:p>
        </p:txBody>
      </p:sp>
      <p:sp>
        <p:nvSpPr>
          <p:cNvPr id="15" name="object 6"/>
          <p:cNvSpPr txBox="1">
            <a:spLocks noGrp="1"/>
          </p:cNvSpPr>
          <p:nvPr>
            <p:ph type="title"/>
          </p:nvPr>
        </p:nvSpPr>
        <p:spPr>
          <a:xfrm>
            <a:off x="933446" y="561100"/>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Most common Cryptocurrency..</a:t>
            </a:r>
            <a:endParaRPr sz="5600" dirty="0">
              <a:solidFill>
                <a:schemeClr val="tx2"/>
              </a:solidFill>
            </a:endParaRPr>
          </a:p>
        </p:txBody>
      </p:sp>
    </p:spTree>
    <p:extLst>
      <p:ext uri="{BB962C8B-B14F-4D97-AF65-F5344CB8AC3E}">
        <p14:creationId xmlns:p14="http://schemas.microsoft.com/office/powerpoint/2010/main" val="23250690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3446" y="561100"/>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Most common Cryptocurrency..</a:t>
            </a:r>
            <a:endParaRPr sz="5600" dirty="0">
              <a:solidFill>
                <a:schemeClr val="tx2"/>
              </a:solidFill>
            </a:endParaRPr>
          </a:p>
        </p:txBody>
      </p:sp>
      <p:sp>
        <p:nvSpPr>
          <p:cNvPr id="14" name="object 7"/>
          <p:cNvSpPr txBox="1"/>
          <p:nvPr/>
        </p:nvSpPr>
        <p:spPr>
          <a:xfrm>
            <a:off x="937669" y="1746913"/>
            <a:ext cx="16412660" cy="7509748"/>
          </a:xfrm>
          <a:prstGeom prst="rect">
            <a:avLst/>
          </a:prstGeom>
        </p:spPr>
        <p:txBody>
          <a:bodyPr vert="horz" wrap="square" lIns="0" tIns="0" rIns="0" bIns="0" rtlCol="0">
            <a:spAutoFit/>
          </a:bodyPr>
          <a:lstStyle/>
          <a:p>
            <a:pPr marL="342900" indent="-342900">
              <a:lnSpc>
                <a:spcPct val="200000"/>
              </a:lnSpc>
              <a:buFont typeface="Wingdings" panose="05000000000000000000" pitchFamily="2" charset="2"/>
              <a:buChar char="§"/>
            </a:pPr>
            <a:r>
              <a:rPr lang="en-US" sz="2000" dirty="0">
                <a:solidFill>
                  <a:srgbClr val="0070C0"/>
                </a:solidFill>
                <a:latin typeface="Arial Rounded MT Bold" panose="020F0704030504030204" pitchFamily="34" charset="0"/>
              </a:rPr>
              <a:t>Dash </a:t>
            </a:r>
            <a:r>
              <a:rPr lang="en-US" sz="2000" dirty="0">
                <a:latin typeface="Arial Rounded MT Bold" panose="020F0704030504030204" pitchFamily="34" charset="0"/>
              </a:rPr>
              <a:t>— It’s a two-tier network. The first tier is miners that secure the network and record transactions, while the second one consists of ‘masternodes’ that relay transactions and enable InstantSend and PrivateSend type of transaction. The former is significantly faster than Bitcoin, whereas the latter is completely anonymous</a:t>
            </a:r>
            <a:r>
              <a:rPr lang="en-US" sz="2000" dirty="0" smtClean="0">
                <a:latin typeface="Arial Rounded MT Bold" panose="020F0704030504030204" pitchFamily="34" charset="0"/>
              </a:rPr>
              <a:t>.</a:t>
            </a:r>
          </a:p>
          <a:p>
            <a:pPr marL="342900" indent="-342900">
              <a:buFont typeface="Wingdings" panose="05000000000000000000" pitchFamily="2" charset="2"/>
              <a:buChar char="§"/>
            </a:pPr>
            <a:endParaRPr lang="en-US" sz="2000" dirty="0">
              <a:latin typeface="Arial Rounded MT Bold" panose="020F0704030504030204" pitchFamily="34" charset="0"/>
            </a:endParaRPr>
          </a:p>
          <a:p>
            <a:pPr marL="342900" lvl="0" indent="-342900">
              <a:lnSpc>
                <a:spcPct val="200000"/>
              </a:lnSpc>
              <a:buFont typeface="Wingdings" panose="05000000000000000000" pitchFamily="2" charset="2"/>
              <a:buChar char="§"/>
            </a:pPr>
            <a:r>
              <a:rPr lang="en-US" sz="2000" dirty="0" err="1" smtClean="0">
                <a:latin typeface="Arial Rounded MT Bold" panose="020F0704030504030204" pitchFamily="34" charset="0"/>
                <a:hlinkClick r:id="rId5"/>
              </a:rPr>
              <a:t>Qtum</a:t>
            </a:r>
            <a:r>
              <a:rPr lang="en-US" sz="2000" dirty="0">
                <a:latin typeface="Arial Rounded MT Bold" panose="020F0704030504030204" pitchFamily="34" charset="0"/>
              </a:rPr>
              <a:t> — It’s a merger of Bitcoin’s and Ethereum’s technologies targeting business applications. The network boasts Bitcoin’s reliability, while allowing for the use of smart contracts and distributed applications, much how it works within the Ethereum network</a:t>
            </a:r>
            <a:r>
              <a:rPr lang="en-US" sz="2000" dirty="0" smtClean="0">
                <a:latin typeface="Arial Rounded MT Bold" panose="020F0704030504030204" pitchFamily="34" charset="0"/>
              </a:rPr>
              <a:t>.</a:t>
            </a:r>
          </a:p>
          <a:p>
            <a:pPr marL="342900" lvl="0" indent="-342900">
              <a:buFont typeface="Wingdings" panose="05000000000000000000" pitchFamily="2" charset="2"/>
              <a:buChar char="§"/>
            </a:pPr>
            <a:endParaRPr lang="en-US" sz="2000" dirty="0" smtClean="0">
              <a:latin typeface="Arial Rounded MT Bold" panose="020F0704030504030204" pitchFamily="34" charset="0"/>
            </a:endParaRPr>
          </a:p>
          <a:p>
            <a:pPr marL="342900" lvl="0" indent="-342900">
              <a:lnSpc>
                <a:spcPct val="200000"/>
              </a:lnSpc>
              <a:buFont typeface="Wingdings" panose="05000000000000000000" pitchFamily="2" charset="2"/>
              <a:buChar char="§"/>
            </a:pPr>
            <a:r>
              <a:rPr lang="en-US" sz="2000" dirty="0" smtClean="0">
                <a:latin typeface="Arial Rounded MT Bold" panose="020F0704030504030204" pitchFamily="34" charset="0"/>
                <a:hlinkClick r:id="rId6"/>
              </a:rPr>
              <a:t>Monero</a:t>
            </a:r>
            <a:r>
              <a:rPr lang="en-US" sz="2000" dirty="0">
                <a:latin typeface="Arial Rounded MT Bold" panose="020F0704030504030204" pitchFamily="34" charset="0"/>
              </a:rPr>
              <a:t> — A cryptocurrency with private transactions capabilities and one of the most active communities, which is due to its open and privacy-focused ideals</a:t>
            </a:r>
            <a:r>
              <a:rPr lang="en-US" sz="2000" dirty="0" smtClean="0">
                <a:latin typeface="Arial Rounded MT Bold" panose="020F0704030504030204" pitchFamily="34" charset="0"/>
              </a:rPr>
              <a:t>.</a:t>
            </a:r>
          </a:p>
          <a:p>
            <a:pPr marL="342900" lvl="0" indent="-342900">
              <a:buFont typeface="Wingdings" panose="05000000000000000000" pitchFamily="2" charset="2"/>
              <a:buChar char="§"/>
            </a:pPr>
            <a:endParaRPr lang="en-US" sz="2000" dirty="0" smtClean="0">
              <a:latin typeface="Arial Rounded MT Bold" panose="020F0704030504030204" pitchFamily="34" charset="0"/>
            </a:endParaRPr>
          </a:p>
          <a:p>
            <a:pPr marL="342900" lvl="0" indent="-342900">
              <a:lnSpc>
                <a:spcPct val="200000"/>
              </a:lnSpc>
              <a:buFont typeface="Wingdings" panose="05000000000000000000" pitchFamily="2" charset="2"/>
              <a:buChar char="§"/>
            </a:pPr>
            <a:r>
              <a:rPr lang="en-US" sz="2000" dirty="0" smtClean="0">
                <a:latin typeface="Arial Rounded MT Bold" panose="020F0704030504030204" pitchFamily="34" charset="0"/>
                <a:hlinkClick r:id="rId7"/>
              </a:rPr>
              <a:t>Ethereum </a:t>
            </a:r>
            <a:r>
              <a:rPr lang="en-US" sz="2000" dirty="0">
                <a:latin typeface="Arial Rounded MT Bold" panose="020F0704030504030204" pitchFamily="34" charset="0"/>
                <a:hlinkClick r:id="rId7"/>
              </a:rPr>
              <a:t>Classic</a:t>
            </a:r>
            <a:r>
              <a:rPr lang="en-US" sz="2000" dirty="0">
                <a:latin typeface="Arial Rounded MT Bold" panose="020F0704030504030204" pitchFamily="34" charset="0"/>
              </a:rPr>
              <a:t> — An original version of Ethereum. The split happened after a decentralized autonomous organization built on top of the original Ethereum was hacked.</a:t>
            </a:r>
            <a:endParaRPr lang="en-IN" sz="2000" dirty="0">
              <a:latin typeface="Arial Rounded MT Bold" panose="020F0704030504030204" pitchFamily="34" charset="0"/>
            </a:endParaRPr>
          </a:p>
          <a:p>
            <a:pPr marL="584200" indent="-571500">
              <a:buClr>
                <a:srgbClr val="095A81"/>
              </a:buClr>
              <a:buFont typeface="Wingdings" panose="05000000000000000000" pitchFamily="2" charset="2"/>
              <a:buChar char="§"/>
              <a:tabLst>
                <a:tab pos="584835" algn="l"/>
              </a:tabLst>
              <a:defRPr/>
            </a:pPr>
            <a:endParaRPr lang="en-US" sz="2800" spc="-20" dirty="0">
              <a:solidFill>
                <a:srgbClr val="5F5F5F"/>
              </a:solidFill>
              <a:cs typeface="Calibri"/>
            </a:endParaRPr>
          </a:p>
        </p:txBody>
      </p:sp>
    </p:spTree>
    <p:extLst>
      <p:ext uri="{BB962C8B-B14F-4D97-AF65-F5344CB8AC3E}">
        <p14:creationId xmlns:p14="http://schemas.microsoft.com/office/powerpoint/2010/main" val="4733755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2057400" y="4450354"/>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Blockchain Overview</a:t>
            </a:r>
            <a:endParaRPr sz="6600" dirty="0">
              <a:latin typeface="Trebuchet MS" panose="020B0603020202020204" pitchFamily="34" charset="0"/>
              <a:cs typeface="Calibri"/>
            </a:endParaRPr>
          </a:p>
        </p:txBody>
      </p:sp>
      <p:pic>
        <p:nvPicPr>
          <p:cNvPr id="11" name="Picture 10"/>
          <p:cNvPicPr>
            <a:picLocks noChangeAspect="1"/>
          </p:cNvPicPr>
          <p:nvPr/>
        </p:nvPicPr>
        <p:blipFill>
          <a:blip r:embed="rId5"/>
          <a:stretch>
            <a:fillRect/>
          </a:stretch>
        </p:blipFill>
        <p:spPr>
          <a:xfrm>
            <a:off x="7953373" y="5850446"/>
            <a:ext cx="1571625" cy="134302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p>
        </p:txBody>
      </p:sp>
      <p:sp>
        <p:nvSpPr>
          <p:cNvPr id="8" name="object 8"/>
          <p:cNvSpPr txBox="1"/>
          <p:nvPr/>
        </p:nvSpPr>
        <p:spPr>
          <a:xfrm>
            <a:off x="606755" y="3912108"/>
            <a:ext cx="17064990" cy="2795637"/>
          </a:xfrm>
          <a:prstGeom prst="rect">
            <a:avLst/>
          </a:prstGeom>
        </p:spPr>
        <p:txBody>
          <a:bodyPr vert="horz" wrap="square" lIns="0" tIns="25400" rIns="0" bIns="0" rtlCol="0">
            <a:spAutoFit/>
          </a:bodyPr>
          <a:lstStyle/>
          <a:p>
            <a:pPr marL="25400" marR="10160" indent="7620" algn="ctr">
              <a:spcBef>
                <a:spcPts val="200"/>
              </a:spcBef>
            </a:pPr>
            <a:r>
              <a:rPr sz="3600" b="1" spc="-10" dirty="0">
                <a:solidFill>
                  <a:srgbClr val="5F5F5F"/>
                </a:solidFill>
                <a:latin typeface="Calibri"/>
                <a:cs typeface="Calibri"/>
              </a:rPr>
              <a:t>“</a:t>
            </a:r>
            <a:r>
              <a:rPr sz="3600" b="1" i="1" spc="-10" dirty="0">
                <a:solidFill>
                  <a:srgbClr val="5F5F5F"/>
                </a:solidFill>
                <a:latin typeface="Calibri"/>
                <a:cs typeface="Calibri"/>
              </a:rPr>
              <a:t>A </a:t>
            </a:r>
            <a:r>
              <a:rPr sz="3600" b="1" i="1" dirty="0">
                <a:solidFill>
                  <a:srgbClr val="5F5F5F"/>
                </a:solidFill>
                <a:latin typeface="Calibri"/>
                <a:cs typeface="Calibri"/>
              </a:rPr>
              <a:t>Blockchain is a magic computer that anyone can </a:t>
            </a:r>
            <a:r>
              <a:rPr sz="3600" b="1" i="1" spc="-10" dirty="0">
                <a:solidFill>
                  <a:srgbClr val="5F5F5F"/>
                </a:solidFill>
                <a:latin typeface="Calibri"/>
                <a:cs typeface="Calibri"/>
              </a:rPr>
              <a:t>upload </a:t>
            </a:r>
            <a:r>
              <a:rPr sz="3600" b="1" i="1" dirty="0">
                <a:solidFill>
                  <a:srgbClr val="5F5F5F"/>
                </a:solidFill>
                <a:latin typeface="Calibri"/>
                <a:cs typeface="Calibri"/>
              </a:rPr>
              <a:t>programs to and </a:t>
            </a:r>
            <a:r>
              <a:rPr sz="3600" b="1" i="1" spc="-10" dirty="0">
                <a:solidFill>
                  <a:srgbClr val="5F5F5F"/>
                </a:solidFill>
                <a:latin typeface="Calibri"/>
                <a:cs typeface="Calibri"/>
              </a:rPr>
              <a:t>leave </a:t>
            </a:r>
            <a:r>
              <a:rPr sz="3600" b="1" i="1" dirty="0">
                <a:solidFill>
                  <a:srgbClr val="5F5F5F"/>
                </a:solidFill>
                <a:latin typeface="Calibri"/>
                <a:cs typeface="Calibri"/>
              </a:rPr>
              <a:t>the  </a:t>
            </a:r>
            <a:r>
              <a:rPr sz="3600" b="1" i="1" spc="-10" dirty="0">
                <a:solidFill>
                  <a:srgbClr val="5F5F5F"/>
                </a:solidFill>
                <a:latin typeface="Calibri"/>
                <a:cs typeface="Calibri"/>
              </a:rPr>
              <a:t>programs </a:t>
            </a:r>
            <a:r>
              <a:rPr sz="3600" b="1" i="1" dirty="0">
                <a:solidFill>
                  <a:srgbClr val="5F5F5F"/>
                </a:solidFill>
                <a:latin typeface="Calibri"/>
                <a:cs typeface="Calibri"/>
              </a:rPr>
              <a:t>to </a:t>
            </a:r>
            <a:r>
              <a:rPr sz="3600" b="1" i="1" spc="-10" dirty="0">
                <a:solidFill>
                  <a:srgbClr val="5F5F5F"/>
                </a:solidFill>
                <a:latin typeface="Calibri"/>
                <a:cs typeface="Calibri"/>
              </a:rPr>
              <a:t>self-execute, where </a:t>
            </a:r>
            <a:r>
              <a:rPr sz="3600" b="1" i="1" dirty="0">
                <a:solidFill>
                  <a:srgbClr val="5F5F5F"/>
                </a:solidFill>
                <a:latin typeface="Calibri"/>
                <a:cs typeface="Calibri"/>
              </a:rPr>
              <a:t>the current </a:t>
            </a:r>
            <a:r>
              <a:rPr sz="3600" b="1" i="1" spc="-10" dirty="0">
                <a:solidFill>
                  <a:srgbClr val="5F5F5F"/>
                </a:solidFill>
                <a:latin typeface="Calibri"/>
                <a:cs typeface="Calibri"/>
              </a:rPr>
              <a:t>and </a:t>
            </a:r>
            <a:r>
              <a:rPr sz="3600" b="1" i="1" dirty="0">
                <a:solidFill>
                  <a:srgbClr val="5F5F5F"/>
                </a:solidFill>
                <a:latin typeface="Calibri"/>
                <a:cs typeface="Calibri"/>
              </a:rPr>
              <a:t>all </a:t>
            </a:r>
            <a:r>
              <a:rPr sz="3600" b="1" i="1" spc="-10" dirty="0">
                <a:solidFill>
                  <a:srgbClr val="5F5F5F"/>
                </a:solidFill>
                <a:latin typeface="Calibri"/>
                <a:cs typeface="Calibri"/>
              </a:rPr>
              <a:t>previous states of every program </a:t>
            </a:r>
            <a:r>
              <a:rPr sz="3600" b="1" i="1" dirty="0">
                <a:solidFill>
                  <a:srgbClr val="5F5F5F"/>
                </a:solidFill>
                <a:latin typeface="Calibri"/>
                <a:cs typeface="Calibri"/>
              </a:rPr>
              <a:t>are  always </a:t>
            </a:r>
            <a:r>
              <a:rPr sz="3600" b="1" i="1" spc="-10" dirty="0">
                <a:solidFill>
                  <a:srgbClr val="5F5F5F"/>
                </a:solidFill>
                <a:latin typeface="Calibri"/>
                <a:cs typeface="Calibri"/>
              </a:rPr>
              <a:t>publicly visible, </a:t>
            </a:r>
            <a:r>
              <a:rPr sz="3600" b="1" i="1" dirty="0">
                <a:solidFill>
                  <a:srgbClr val="5F5F5F"/>
                </a:solidFill>
                <a:latin typeface="Calibri"/>
                <a:cs typeface="Calibri"/>
              </a:rPr>
              <a:t>and </a:t>
            </a:r>
            <a:r>
              <a:rPr sz="3600" b="1" i="1" spc="-10" dirty="0">
                <a:solidFill>
                  <a:srgbClr val="5F5F5F"/>
                </a:solidFill>
                <a:latin typeface="Calibri"/>
                <a:cs typeface="Calibri"/>
              </a:rPr>
              <a:t>which carries </a:t>
            </a:r>
            <a:r>
              <a:rPr sz="3600" b="1" i="1" dirty="0">
                <a:solidFill>
                  <a:srgbClr val="5F5F5F"/>
                </a:solidFill>
                <a:latin typeface="Calibri"/>
                <a:cs typeface="Calibri"/>
              </a:rPr>
              <a:t>a </a:t>
            </a:r>
            <a:r>
              <a:rPr sz="3600" b="1" i="1" spc="-10" dirty="0">
                <a:solidFill>
                  <a:srgbClr val="5F5F5F"/>
                </a:solidFill>
                <a:latin typeface="Calibri"/>
                <a:cs typeface="Calibri"/>
              </a:rPr>
              <a:t>very strong </a:t>
            </a:r>
            <a:r>
              <a:rPr sz="3600" b="1" i="1" dirty="0">
                <a:solidFill>
                  <a:srgbClr val="5F5F5F"/>
                </a:solidFill>
                <a:latin typeface="Calibri"/>
                <a:cs typeface="Calibri"/>
              </a:rPr>
              <a:t>crypto </a:t>
            </a:r>
            <a:r>
              <a:rPr sz="3600" b="1" i="1" spc="-10" dirty="0">
                <a:solidFill>
                  <a:srgbClr val="5F5F5F"/>
                </a:solidFill>
                <a:latin typeface="Calibri"/>
                <a:cs typeface="Calibri"/>
              </a:rPr>
              <a:t>economically secured  guarantee </a:t>
            </a:r>
            <a:r>
              <a:rPr sz="3600" b="1" i="1" dirty="0">
                <a:solidFill>
                  <a:srgbClr val="5F5F5F"/>
                </a:solidFill>
                <a:latin typeface="Calibri"/>
                <a:cs typeface="Calibri"/>
              </a:rPr>
              <a:t>that programs </a:t>
            </a:r>
            <a:r>
              <a:rPr sz="3600" b="1" i="1" spc="-10" dirty="0">
                <a:solidFill>
                  <a:srgbClr val="5F5F5F"/>
                </a:solidFill>
                <a:latin typeface="Calibri"/>
                <a:cs typeface="Calibri"/>
              </a:rPr>
              <a:t>running on </a:t>
            </a:r>
            <a:r>
              <a:rPr sz="3600" b="1" i="1" dirty="0">
                <a:solidFill>
                  <a:srgbClr val="5F5F5F"/>
                </a:solidFill>
                <a:latin typeface="Calibri"/>
                <a:cs typeface="Calibri"/>
              </a:rPr>
              <a:t>the chain </a:t>
            </a:r>
            <a:r>
              <a:rPr sz="3600" b="1" i="1" spc="-10" dirty="0">
                <a:solidFill>
                  <a:srgbClr val="5F5F5F"/>
                </a:solidFill>
                <a:latin typeface="Calibri"/>
                <a:cs typeface="Calibri"/>
              </a:rPr>
              <a:t>will </a:t>
            </a:r>
            <a:r>
              <a:rPr sz="3600" b="1" i="1" dirty="0">
                <a:solidFill>
                  <a:srgbClr val="5F5F5F"/>
                </a:solidFill>
                <a:latin typeface="Calibri"/>
                <a:cs typeface="Calibri"/>
              </a:rPr>
              <a:t>continue to </a:t>
            </a:r>
            <a:r>
              <a:rPr sz="3600" b="1" i="1" spc="-10" dirty="0">
                <a:solidFill>
                  <a:srgbClr val="5F5F5F"/>
                </a:solidFill>
                <a:latin typeface="Calibri"/>
                <a:cs typeface="Calibri"/>
              </a:rPr>
              <a:t>execute </a:t>
            </a:r>
            <a:r>
              <a:rPr sz="3600" b="1" i="1" dirty="0">
                <a:solidFill>
                  <a:srgbClr val="5F5F5F"/>
                </a:solidFill>
                <a:latin typeface="Calibri"/>
                <a:cs typeface="Calibri"/>
              </a:rPr>
              <a:t>in exactly the </a:t>
            </a:r>
            <a:r>
              <a:rPr sz="3600" b="1" i="1" spc="-10" dirty="0">
                <a:solidFill>
                  <a:srgbClr val="5F5F5F"/>
                </a:solidFill>
                <a:latin typeface="Calibri"/>
                <a:cs typeface="Calibri"/>
              </a:rPr>
              <a:t>way  that</a:t>
            </a:r>
            <a:r>
              <a:rPr sz="3600" b="1" i="1" spc="10" dirty="0">
                <a:solidFill>
                  <a:srgbClr val="5F5F5F"/>
                </a:solidFill>
                <a:latin typeface="Calibri"/>
                <a:cs typeface="Calibri"/>
              </a:rPr>
              <a:t> </a:t>
            </a:r>
            <a:r>
              <a:rPr sz="3600" b="1" i="1" dirty="0">
                <a:solidFill>
                  <a:srgbClr val="5F5F5F"/>
                </a:solidFill>
                <a:latin typeface="Calibri"/>
                <a:cs typeface="Calibri"/>
              </a:rPr>
              <a:t>the Blockchain </a:t>
            </a:r>
            <a:r>
              <a:rPr sz="3600" b="1" i="1" spc="-10" dirty="0">
                <a:solidFill>
                  <a:srgbClr val="5F5F5F"/>
                </a:solidFill>
                <a:latin typeface="Calibri"/>
                <a:cs typeface="Calibri"/>
              </a:rPr>
              <a:t>protocol specifies</a:t>
            </a:r>
            <a:r>
              <a:rPr sz="3600" b="1" spc="-10" dirty="0">
                <a:solidFill>
                  <a:srgbClr val="5F5F5F"/>
                </a:solidFill>
                <a:latin typeface="Calibri"/>
                <a:cs typeface="Calibri"/>
              </a:rPr>
              <a:t>.”</a:t>
            </a:r>
            <a:r>
              <a:rPr sz="3600" b="1" spc="-370" dirty="0">
                <a:solidFill>
                  <a:srgbClr val="5F5F5F"/>
                </a:solidFill>
                <a:latin typeface="Calibri"/>
                <a:cs typeface="Calibri"/>
              </a:rPr>
              <a:t> </a:t>
            </a:r>
            <a:r>
              <a:rPr sz="3600" b="1" dirty="0">
                <a:solidFill>
                  <a:srgbClr val="5F5F5F"/>
                </a:solidFill>
                <a:latin typeface="Calibri"/>
                <a:cs typeface="Calibri"/>
              </a:rPr>
              <a:t>—</a:t>
            </a:r>
            <a:r>
              <a:rPr sz="3600" b="1" spc="-360" dirty="0">
                <a:solidFill>
                  <a:srgbClr val="5F5F5F"/>
                </a:solidFill>
                <a:latin typeface="Calibri"/>
                <a:cs typeface="Calibri"/>
              </a:rPr>
              <a:t> </a:t>
            </a:r>
            <a:r>
              <a:rPr sz="3600" b="1" spc="-10" dirty="0">
                <a:solidFill>
                  <a:srgbClr val="5F5F5F"/>
                </a:solidFill>
                <a:latin typeface="Calibri"/>
                <a:cs typeface="Calibri"/>
              </a:rPr>
              <a:t>Vitalik</a:t>
            </a:r>
            <a:r>
              <a:rPr sz="3600" b="1" spc="-60" dirty="0">
                <a:solidFill>
                  <a:srgbClr val="5F5F5F"/>
                </a:solidFill>
                <a:latin typeface="Calibri"/>
                <a:cs typeface="Calibri"/>
              </a:rPr>
              <a:t> </a:t>
            </a:r>
            <a:r>
              <a:rPr sz="3600" b="1" dirty="0">
                <a:solidFill>
                  <a:srgbClr val="5F5F5F"/>
                </a:solidFill>
                <a:latin typeface="Calibri"/>
                <a:cs typeface="Calibri"/>
              </a:rPr>
              <a:t>Buterin</a:t>
            </a:r>
            <a:endParaRPr sz="3600">
              <a:latin typeface="Calibri"/>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3966573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smtClean="0">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smtClean="0">
              <a:solidFill>
                <a:prstClr val="black"/>
              </a:solidFill>
            </a:endParaRPr>
          </a:p>
        </p:txBody>
      </p:sp>
      <p:sp>
        <p:nvSpPr>
          <p:cNvPr id="6" name="object 6"/>
          <p:cNvSpPr txBox="1">
            <a:spLocks noGrp="1"/>
          </p:cNvSpPr>
          <p:nvPr>
            <p:ph type="title"/>
          </p:nvPr>
        </p:nvSpPr>
        <p:spPr>
          <a:xfrm>
            <a:off x="937666" y="644093"/>
            <a:ext cx="584898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Defining</a:t>
            </a:r>
            <a:r>
              <a:rPr sz="5600" spc="-90" dirty="0">
                <a:solidFill>
                  <a:srgbClr val="095A82"/>
                </a:solidFill>
              </a:rPr>
              <a:t> </a:t>
            </a:r>
            <a:r>
              <a:rPr sz="5600" dirty="0">
                <a:solidFill>
                  <a:srgbClr val="095A82"/>
                </a:solidFill>
              </a:rPr>
              <a:t>Blockchain</a:t>
            </a:r>
            <a:endParaRPr sz="5600" dirty="0"/>
          </a:p>
        </p:txBody>
      </p:sp>
      <p:sp>
        <p:nvSpPr>
          <p:cNvPr id="7" name="object 7"/>
          <p:cNvSpPr txBox="1"/>
          <p:nvPr/>
        </p:nvSpPr>
        <p:spPr>
          <a:xfrm>
            <a:off x="937666" y="1902714"/>
            <a:ext cx="15913735" cy="2474395"/>
          </a:xfrm>
          <a:prstGeom prst="rect">
            <a:avLst/>
          </a:prstGeom>
        </p:spPr>
        <p:txBody>
          <a:bodyPr vert="horz" wrap="square" lIns="0" tIns="12065" rIns="0" bIns="0" rtlCol="0">
            <a:spAutoFit/>
          </a:bodyPr>
          <a:lstStyle/>
          <a:p>
            <a:pPr marL="584200" indent="-571500">
              <a:lnSpc>
                <a:spcPct val="200000"/>
              </a:lnSpc>
              <a:buClr>
                <a:srgbClr val="095A82"/>
              </a:buClr>
              <a:buFont typeface="Wingdings"/>
              <a:buChar char=""/>
              <a:tabLst>
                <a:tab pos="584200" algn="l"/>
                <a:tab pos="584835" algn="l"/>
              </a:tabLst>
            </a:pPr>
            <a:r>
              <a:rPr sz="2000" spc="-5" dirty="0">
                <a:latin typeface="Arial Rounded MT Bold" panose="020F0704030504030204" pitchFamily="34" charset="0"/>
                <a:cs typeface="Calibri"/>
              </a:rPr>
              <a:t>Blockchain is a </a:t>
            </a:r>
            <a:r>
              <a:rPr sz="2000" spc="-10" dirty="0">
                <a:latin typeface="Arial Rounded MT Bold" panose="020F0704030504030204" pitchFamily="34" charset="0"/>
                <a:cs typeface="Calibri"/>
              </a:rPr>
              <a:t>distributed </a:t>
            </a:r>
            <a:r>
              <a:rPr sz="2000" spc="-5" dirty="0">
                <a:latin typeface="Arial Rounded MT Bold" panose="020F0704030504030204" pitchFamily="34" charset="0"/>
                <a:cs typeface="Calibri"/>
              </a:rPr>
              <a:t>ledger of an immutable record of </a:t>
            </a:r>
            <a:r>
              <a:rPr sz="2000" spc="-10" dirty="0">
                <a:solidFill>
                  <a:srgbClr val="0070C0"/>
                </a:solidFill>
                <a:latin typeface="Arial Rounded MT Bold" panose="020F0704030504030204" pitchFamily="34" charset="0"/>
                <a:cs typeface="Calibri"/>
              </a:rPr>
              <a:t>financial, </a:t>
            </a:r>
            <a:r>
              <a:rPr sz="2000" spc="-5" dirty="0">
                <a:solidFill>
                  <a:srgbClr val="0070C0"/>
                </a:solidFill>
                <a:latin typeface="Arial Rounded MT Bold" panose="020F0704030504030204" pitchFamily="34" charset="0"/>
                <a:cs typeface="Calibri"/>
              </a:rPr>
              <a:t>data or material</a:t>
            </a:r>
            <a:r>
              <a:rPr sz="2000" spc="335" dirty="0">
                <a:solidFill>
                  <a:srgbClr val="0070C0"/>
                </a:solidFill>
                <a:latin typeface="Arial Rounded MT Bold" panose="020F0704030504030204" pitchFamily="34" charset="0"/>
                <a:cs typeface="Calibri"/>
              </a:rPr>
              <a:t> </a:t>
            </a:r>
            <a:r>
              <a:rPr sz="2000" spc="-5" dirty="0">
                <a:solidFill>
                  <a:srgbClr val="0070C0"/>
                </a:solidFill>
                <a:latin typeface="Arial Rounded MT Bold" panose="020F0704030504030204" pitchFamily="34" charset="0"/>
                <a:cs typeface="Calibri"/>
              </a:rPr>
              <a:t>transactions</a:t>
            </a:r>
            <a:endParaRPr sz="2000" dirty="0">
              <a:solidFill>
                <a:srgbClr val="0070C0"/>
              </a:solidFill>
              <a:latin typeface="Arial Rounded MT Bold" panose="020F0704030504030204" pitchFamily="34" charset="0"/>
              <a:cs typeface="Calibri"/>
            </a:endParaRPr>
          </a:p>
          <a:p>
            <a:pPr marL="584200" indent="-571500">
              <a:lnSpc>
                <a:spcPct val="200000"/>
              </a:lnSpc>
              <a:buClr>
                <a:srgbClr val="095A82"/>
              </a:buClr>
              <a:buFont typeface="Wingdings"/>
              <a:buChar char=""/>
              <a:tabLst>
                <a:tab pos="584200" algn="l"/>
                <a:tab pos="584835" algn="l"/>
              </a:tabLst>
            </a:pPr>
            <a:r>
              <a:rPr sz="2000" spc="-10" dirty="0" smtClean="0">
                <a:latin typeface="Arial Rounded MT Bold" panose="020F0704030504030204" pitchFamily="34" charset="0"/>
                <a:cs typeface="Calibri"/>
              </a:rPr>
              <a:t>Every </a:t>
            </a:r>
            <a:r>
              <a:rPr sz="2000" spc="-10" dirty="0">
                <a:latin typeface="Arial Rounded MT Bold" panose="020F0704030504030204" pitchFamily="34" charset="0"/>
                <a:cs typeface="Calibri"/>
              </a:rPr>
              <a:t>new </a:t>
            </a:r>
            <a:r>
              <a:rPr sz="2000" spc="-5" dirty="0">
                <a:latin typeface="Arial Rounded MT Bold" panose="020F0704030504030204" pitchFamily="34" charset="0"/>
                <a:cs typeface="Calibri"/>
              </a:rPr>
              <a:t>record is </a:t>
            </a:r>
            <a:r>
              <a:rPr sz="2000" spc="-10" dirty="0">
                <a:latin typeface="Arial Rounded MT Bold" panose="020F0704030504030204" pitchFamily="34" charset="0"/>
                <a:cs typeface="Calibri"/>
              </a:rPr>
              <a:t>validated, </a:t>
            </a:r>
            <a:r>
              <a:rPr sz="2000" spc="-5" dirty="0">
                <a:latin typeface="Arial Rounded MT Bold" panose="020F0704030504030204" pitchFamily="34" charset="0"/>
                <a:cs typeface="Calibri"/>
              </a:rPr>
              <a:t>without a centralized </a:t>
            </a:r>
            <a:r>
              <a:rPr sz="2000" spc="-10" dirty="0">
                <a:latin typeface="Arial Rounded MT Bold" panose="020F0704030504030204" pitchFamily="34" charset="0"/>
                <a:cs typeface="Calibri"/>
              </a:rPr>
              <a:t>party, </a:t>
            </a:r>
            <a:r>
              <a:rPr sz="2000" spc="-5" dirty="0">
                <a:latin typeface="Arial Rounded MT Bold" panose="020F0704030504030204" pitchFamily="34" charset="0"/>
                <a:cs typeface="Calibri"/>
              </a:rPr>
              <a:t>across the </a:t>
            </a:r>
            <a:r>
              <a:rPr sz="2000" spc="-10" dirty="0">
                <a:latin typeface="Arial Rounded MT Bold" panose="020F0704030504030204" pitchFamily="34" charset="0"/>
                <a:cs typeface="Calibri"/>
              </a:rPr>
              <a:t>network before </a:t>
            </a:r>
            <a:r>
              <a:rPr sz="2000" spc="-5" dirty="0">
                <a:latin typeface="Arial Rounded MT Bold" panose="020F0704030504030204" pitchFamily="34" charset="0"/>
                <a:cs typeface="Calibri"/>
              </a:rPr>
              <a:t>it </a:t>
            </a:r>
            <a:r>
              <a:rPr sz="2000" spc="-10" dirty="0">
                <a:latin typeface="Arial Rounded MT Bold" panose="020F0704030504030204" pitchFamily="34" charset="0"/>
                <a:cs typeface="Calibri"/>
              </a:rPr>
              <a:t>is stored </a:t>
            </a:r>
            <a:r>
              <a:rPr sz="2000" spc="-5" dirty="0">
                <a:latin typeface="Arial Rounded MT Bold" panose="020F0704030504030204" pitchFamily="34" charset="0"/>
                <a:cs typeface="Calibri"/>
              </a:rPr>
              <a:t>in a</a:t>
            </a:r>
            <a:r>
              <a:rPr sz="2000" spc="375" dirty="0">
                <a:latin typeface="Arial Rounded MT Bold" panose="020F0704030504030204" pitchFamily="34" charset="0"/>
                <a:cs typeface="Calibri"/>
              </a:rPr>
              <a:t> </a:t>
            </a:r>
            <a:r>
              <a:rPr sz="2000" spc="-10" dirty="0">
                <a:latin typeface="Arial Rounded MT Bold" panose="020F0704030504030204" pitchFamily="34" charset="0"/>
                <a:cs typeface="Calibri"/>
              </a:rPr>
              <a:t>block</a:t>
            </a:r>
            <a:endParaRPr sz="2000" dirty="0">
              <a:latin typeface="Arial Rounded MT Bold" panose="020F0704030504030204" pitchFamily="34" charset="0"/>
              <a:cs typeface="Calibri"/>
            </a:endParaRPr>
          </a:p>
          <a:p>
            <a:pPr marL="584200" indent="-571500">
              <a:lnSpc>
                <a:spcPct val="200000"/>
              </a:lnSpc>
              <a:buClr>
                <a:srgbClr val="095A82"/>
              </a:buClr>
              <a:buFont typeface="Wingdings"/>
              <a:buChar char=""/>
              <a:tabLst>
                <a:tab pos="584200" algn="l"/>
                <a:tab pos="584835" algn="l"/>
              </a:tabLst>
            </a:pPr>
            <a:r>
              <a:rPr sz="2000" spc="-5" dirty="0" smtClean="0">
                <a:latin typeface="Arial Rounded MT Bold" panose="020F0704030504030204" pitchFamily="34" charset="0"/>
                <a:cs typeface="Calibri"/>
              </a:rPr>
              <a:t>A </a:t>
            </a:r>
            <a:r>
              <a:rPr sz="2000" spc="-5" dirty="0">
                <a:solidFill>
                  <a:srgbClr val="0070C0"/>
                </a:solidFill>
                <a:latin typeface="Arial Rounded MT Bold" panose="020F0704030504030204" pitchFamily="34" charset="0"/>
                <a:cs typeface="Calibri"/>
              </a:rPr>
              <a:t>block</a:t>
            </a:r>
            <a:r>
              <a:rPr sz="2000" b="1" spc="-5" dirty="0">
                <a:latin typeface="Arial Rounded MT Bold" panose="020F0704030504030204" pitchFamily="34" charset="0"/>
                <a:cs typeface="Calibri"/>
              </a:rPr>
              <a:t> </a:t>
            </a:r>
            <a:r>
              <a:rPr sz="2000" spc="-5" dirty="0">
                <a:latin typeface="Arial Rounded MT Bold" panose="020F0704030504030204" pitchFamily="34" charset="0"/>
                <a:cs typeface="Calibri"/>
              </a:rPr>
              <a:t>is the current </a:t>
            </a:r>
            <a:r>
              <a:rPr sz="2000" spc="-10" dirty="0">
                <a:latin typeface="Arial Rounded MT Bold" panose="020F0704030504030204" pitchFamily="34" charset="0"/>
                <a:cs typeface="Calibri"/>
              </a:rPr>
              <a:t>part </a:t>
            </a:r>
            <a:r>
              <a:rPr sz="2000" spc="-5" dirty="0">
                <a:latin typeface="Arial Rounded MT Bold" panose="020F0704030504030204" pitchFamily="34" charset="0"/>
                <a:cs typeface="Calibri"/>
              </a:rPr>
              <a:t>of the Blockchain where the recent transactions are</a:t>
            </a:r>
            <a:r>
              <a:rPr sz="2000" spc="200" dirty="0">
                <a:latin typeface="Arial Rounded MT Bold" panose="020F0704030504030204" pitchFamily="34" charset="0"/>
                <a:cs typeface="Calibri"/>
              </a:rPr>
              <a:t> </a:t>
            </a:r>
            <a:r>
              <a:rPr sz="2000" spc="-5" dirty="0">
                <a:latin typeface="Arial Rounded MT Bold" panose="020F0704030504030204" pitchFamily="34" charset="0"/>
                <a:cs typeface="Calibri"/>
              </a:rPr>
              <a:t>recorded</a:t>
            </a:r>
            <a:endParaRPr sz="2000" dirty="0">
              <a:latin typeface="Arial Rounded MT Bold" panose="020F0704030504030204" pitchFamily="34" charset="0"/>
              <a:cs typeface="Calibri"/>
            </a:endParaRPr>
          </a:p>
          <a:p>
            <a:pPr marL="584200" indent="-571500">
              <a:lnSpc>
                <a:spcPct val="200000"/>
              </a:lnSpc>
              <a:buClr>
                <a:srgbClr val="095A82"/>
              </a:buClr>
              <a:buFont typeface="Wingdings"/>
              <a:buChar char=""/>
              <a:tabLst>
                <a:tab pos="584200" algn="l"/>
                <a:tab pos="584835" algn="l"/>
              </a:tabLst>
            </a:pPr>
            <a:r>
              <a:rPr sz="2000" spc="-10" dirty="0" smtClean="0">
                <a:latin typeface="Arial Rounded MT Bold" panose="020F0704030504030204" pitchFamily="34" charset="0"/>
                <a:cs typeface="Calibri"/>
              </a:rPr>
              <a:t>Once </a:t>
            </a:r>
            <a:r>
              <a:rPr sz="2000" spc="-5" dirty="0">
                <a:latin typeface="Arial Rounded MT Bold" panose="020F0704030504030204" pitchFamily="34" charset="0"/>
                <a:cs typeface="Calibri"/>
              </a:rPr>
              <a:t>all the </a:t>
            </a:r>
            <a:r>
              <a:rPr sz="2000" spc="-10" dirty="0">
                <a:latin typeface="Arial Rounded MT Bold" panose="020F0704030504030204" pitchFamily="34" charset="0"/>
                <a:cs typeface="Calibri"/>
              </a:rPr>
              <a:t>transactions </a:t>
            </a:r>
            <a:r>
              <a:rPr sz="2000" spc="-5" dirty="0">
                <a:latin typeface="Arial Rounded MT Bold" panose="020F0704030504030204" pitchFamily="34" charset="0"/>
                <a:cs typeface="Calibri"/>
              </a:rPr>
              <a:t>in a </a:t>
            </a:r>
            <a:r>
              <a:rPr sz="2000" spc="-10" dirty="0">
                <a:latin typeface="Arial Rounded MT Bold" panose="020F0704030504030204" pitchFamily="34" charset="0"/>
                <a:cs typeface="Calibri"/>
              </a:rPr>
              <a:t>block </a:t>
            </a:r>
            <a:r>
              <a:rPr sz="2000" spc="-15" dirty="0">
                <a:latin typeface="Arial Rounded MT Bold" panose="020F0704030504030204" pitchFamily="34" charset="0"/>
                <a:cs typeface="Calibri"/>
              </a:rPr>
              <a:t>get </a:t>
            </a:r>
            <a:r>
              <a:rPr sz="2000" spc="-10" dirty="0">
                <a:latin typeface="Arial Rounded MT Bold" panose="020F0704030504030204" pitchFamily="34" charset="0"/>
                <a:cs typeface="Calibri"/>
              </a:rPr>
              <a:t>verified, </a:t>
            </a:r>
            <a:r>
              <a:rPr sz="2000" spc="-5" dirty="0">
                <a:latin typeface="Arial Rounded MT Bold" panose="020F0704030504030204" pitchFamily="34" charset="0"/>
                <a:cs typeface="Calibri"/>
              </a:rPr>
              <a:t>it </a:t>
            </a:r>
            <a:r>
              <a:rPr sz="2000" spc="-10" dirty="0">
                <a:latin typeface="Arial Rounded MT Bold" panose="020F0704030504030204" pitchFamily="34" charset="0"/>
                <a:cs typeface="Calibri"/>
              </a:rPr>
              <a:t>goes </a:t>
            </a:r>
            <a:r>
              <a:rPr sz="2000" spc="-20" dirty="0">
                <a:latin typeface="Arial Rounded MT Bold" panose="020F0704030504030204" pitchFamily="34" charset="0"/>
                <a:cs typeface="Calibri"/>
              </a:rPr>
              <a:t>into </a:t>
            </a:r>
            <a:r>
              <a:rPr sz="2000" spc="-5" dirty="0">
                <a:latin typeface="Arial Rounded MT Bold" panose="020F0704030504030204" pitchFamily="34" charset="0"/>
                <a:cs typeface="Calibri"/>
              </a:rPr>
              <a:t>the </a:t>
            </a:r>
            <a:r>
              <a:rPr sz="2000" spc="-10" dirty="0">
                <a:latin typeface="Arial Rounded MT Bold" panose="020F0704030504030204" pitchFamily="34" charset="0"/>
                <a:cs typeface="Calibri"/>
              </a:rPr>
              <a:t>Blockchain </a:t>
            </a:r>
            <a:r>
              <a:rPr sz="2000" spc="-5" dirty="0">
                <a:latin typeface="Arial Rounded MT Bold" panose="020F0704030504030204" pitchFamily="34" charset="0"/>
                <a:cs typeface="Calibri"/>
              </a:rPr>
              <a:t>as </a:t>
            </a:r>
            <a:r>
              <a:rPr sz="2000" spc="-10" dirty="0">
                <a:latin typeface="Arial Rounded MT Bold" panose="020F0704030504030204" pitchFamily="34" charset="0"/>
                <a:cs typeface="Calibri"/>
              </a:rPr>
              <a:t>permanent</a:t>
            </a:r>
            <a:r>
              <a:rPr sz="2000" spc="250" dirty="0">
                <a:latin typeface="Arial Rounded MT Bold" panose="020F0704030504030204" pitchFamily="34" charset="0"/>
                <a:cs typeface="Calibri"/>
              </a:rPr>
              <a:t> </a:t>
            </a:r>
            <a:r>
              <a:rPr sz="2000" spc="-15" dirty="0">
                <a:latin typeface="Arial Rounded MT Bold" panose="020F0704030504030204" pitchFamily="34" charset="0"/>
                <a:cs typeface="Calibri"/>
              </a:rPr>
              <a:t>database</a:t>
            </a:r>
            <a:endParaRPr sz="2000" dirty="0">
              <a:latin typeface="Arial Rounded MT Bold" panose="020F0704030504030204" pitchFamily="34" charset="0"/>
              <a:cs typeface="Calibri"/>
            </a:endParaRPr>
          </a:p>
        </p:txBody>
      </p:sp>
      <p:sp>
        <p:nvSpPr>
          <p:cNvPr id="8" name="object 8"/>
          <p:cNvSpPr txBox="1"/>
          <p:nvPr/>
        </p:nvSpPr>
        <p:spPr>
          <a:xfrm>
            <a:off x="15015210" y="5628259"/>
            <a:ext cx="1307465" cy="360680"/>
          </a:xfrm>
          <a:prstGeom prst="rect">
            <a:avLst/>
          </a:prstGeom>
        </p:spPr>
        <p:txBody>
          <a:bodyPr vert="horz" wrap="square" lIns="0" tIns="12065" rIns="0" bIns="0" rtlCol="0">
            <a:spAutoFit/>
          </a:bodyPr>
          <a:lstStyle/>
          <a:p>
            <a:pPr marL="12700">
              <a:spcBef>
                <a:spcPts val="95"/>
              </a:spcBef>
            </a:pPr>
            <a:r>
              <a:rPr sz="2200" i="1" spc="-10" dirty="0">
                <a:solidFill>
                  <a:srgbClr val="C5512C"/>
                </a:solidFill>
                <a:cs typeface="Calibri"/>
              </a:rPr>
              <a:t>New</a:t>
            </a:r>
            <a:r>
              <a:rPr sz="2200" i="1" spc="-55" dirty="0">
                <a:solidFill>
                  <a:srgbClr val="C5512C"/>
                </a:solidFill>
                <a:cs typeface="Calibri"/>
              </a:rPr>
              <a:t> </a:t>
            </a:r>
            <a:r>
              <a:rPr sz="2200" i="1" spc="-10" dirty="0">
                <a:solidFill>
                  <a:srgbClr val="C5512C"/>
                </a:solidFill>
                <a:cs typeface="Calibri"/>
              </a:rPr>
              <a:t>Blocks</a:t>
            </a:r>
            <a:endParaRPr sz="2200">
              <a:solidFill>
                <a:prstClr val="black"/>
              </a:solidFill>
              <a:cs typeface="Calibri"/>
            </a:endParaRPr>
          </a:p>
        </p:txBody>
      </p:sp>
      <p:sp>
        <p:nvSpPr>
          <p:cNvPr id="9" name="object 9"/>
          <p:cNvSpPr/>
          <p:nvPr/>
        </p:nvSpPr>
        <p:spPr>
          <a:xfrm>
            <a:off x="13933169" y="5807202"/>
            <a:ext cx="990600" cy="0"/>
          </a:xfrm>
          <a:custGeom>
            <a:avLst/>
            <a:gdLst/>
            <a:ahLst/>
            <a:cxnLst/>
            <a:rect l="l" t="t" r="r" b="b"/>
            <a:pathLst>
              <a:path w="990600">
                <a:moveTo>
                  <a:pt x="990219" y="0"/>
                </a:moveTo>
                <a:lnTo>
                  <a:pt x="0" y="0"/>
                </a:lnTo>
              </a:path>
            </a:pathLst>
          </a:custGeom>
          <a:ln w="28956">
            <a:solidFill>
              <a:srgbClr val="C5512C"/>
            </a:solidFill>
          </a:ln>
        </p:spPr>
        <p:txBody>
          <a:bodyPr wrap="square" lIns="0" tIns="0" rIns="0" bIns="0" rtlCol="0"/>
          <a:lstStyle/>
          <a:p>
            <a:endParaRPr smtClean="0">
              <a:solidFill>
                <a:prstClr val="black"/>
              </a:solidFill>
            </a:endParaRPr>
          </a:p>
        </p:txBody>
      </p:sp>
      <p:sp>
        <p:nvSpPr>
          <p:cNvPr id="10" name="object 10"/>
          <p:cNvSpPr txBox="1"/>
          <p:nvPr/>
        </p:nvSpPr>
        <p:spPr>
          <a:xfrm>
            <a:off x="1739900" y="8396478"/>
            <a:ext cx="1175385" cy="360680"/>
          </a:xfrm>
          <a:prstGeom prst="rect">
            <a:avLst/>
          </a:prstGeom>
        </p:spPr>
        <p:txBody>
          <a:bodyPr vert="horz" wrap="square" lIns="0" tIns="12065" rIns="0" bIns="0" rtlCol="0">
            <a:spAutoFit/>
          </a:bodyPr>
          <a:lstStyle/>
          <a:p>
            <a:pPr marL="12700">
              <a:spcBef>
                <a:spcPts val="95"/>
              </a:spcBef>
            </a:pPr>
            <a:r>
              <a:rPr sz="2200" i="1" spc="-15" dirty="0">
                <a:solidFill>
                  <a:srgbClr val="C5512C"/>
                </a:solidFill>
                <a:cs typeface="Calibri"/>
              </a:rPr>
              <a:t>First</a:t>
            </a:r>
            <a:r>
              <a:rPr sz="2200" i="1" spc="-60" dirty="0">
                <a:solidFill>
                  <a:srgbClr val="C5512C"/>
                </a:solidFill>
                <a:cs typeface="Calibri"/>
              </a:rPr>
              <a:t> </a:t>
            </a:r>
            <a:r>
              <a:rPr sz="2200" i="1" spc="-5" dirty="0">
                <a:solidFill>
                  <a:srgbClr val="C5512C"/>
                </a:solidFill>
                <a:cs typeface="Calibri"/>
              </a:rPr>
              <a:t>Block</a:t>
            </a:r>
            <a:endParaRPr sz="2200">
              <a:solidFill>
                <a:prstClr val="black"/>
              </a:solidFill>
              <a:cs typeface="Calibri"/>
            </a:endParaRPr>
          </a:p>
        </p:txBody>
      </p:sp>
      <p:sp>
        <p:nvSpPr>
          <p:cNvPr id="11" name="object 11"/>
          <p:cNvSpPr txBox="1"/>
          <p:nvPr/>
        </p:nvSpPr>
        <p:spPr>
          <a:xfrm>
            <a:off x="6459728" y="8396478"/>
            <a:ext cx="2254250" cy="360680"/>
          </a:xfrm>
          <a:prstGeom prst="rect">
            <a:avLst/>
          </a:prstGeom>
        </p:spPr>
        <p:txBody>
          <a:bodyPr vert="horz" wrap="square" lIns="0" tIns="12065" rIns="0" bIns="0" rtlCol="0">
            <a:spAutoFit/>
          </a:bodyPr>
          <a:lstStyle/>
          <a:p>
            <a:pPr marL="12700">
              <a:spcBef>
                <a:spcPts val="95"/>
              </a:spcBef>
            </a:pPr>
            <a:r>
              <a:rPr sz="2200" i="1" spc="-5" dirty="0">
                <a:solidFill>
                  <a:srgbClr val="C5512C"/>
                </a:solidFill>
                <a:cs typeface="Calibri"/>
              </a:rPr>
              <a:t>Growing</a:t>
            </a:r>
            <a:r>
              <a:rPr sz="2200" i="1" spc="-80" dirty="0">
                <a:solidFill>
                  <a:srgbClr val="C5512C"/>
                </a:solidFill>
                <a:cs typeface="Calibri"/>
              </a:rPr>
              <a:t> </a:t>
            </a:r>
            <a:r>
              <a:rPr sz="2200" i="1" spc="-10" dirty="0">
                <a:solidFill>
                  <a:srgbClr val="C5512C"/>
                </a:solidFill>
                <a:cs typeface="Calibri"/>
              </a:rPr>
              <a:t>Blockchain</a:t>
            </a:r>
            <a:endParaRPr sz="2200">
              <a:solidFill>
                <a:prstClr val="black"/>
              </a:solidFill>
              <a:cs typeface="Calibri"/>
            </a:endParaRPr>
          </a:p>
        </p:txBody>
      </p:sp>
      <p:sp>
        <p:nvSpPr>
          <p:cNvPr id="12" name="object 12"/>
          <p:cNvSpPr txBox="1"/>
          <p:nvPr/>
        </p:nvSpPr>
        <p:spPr>
          <a:xfrm>
            <a:off x="1482089" y="6220840"/>
            <a:ext cx="473709" cy="1778000"/>
          </a:xfrm>
          <a:prstGeom prst="rect">
            <a:avLst/>
          </a:prstGeom>
        </p:spPr>
        <p:txBody>
          <a:bodyPr vert="horz" wrap="square" lIns="0" tIns="12065" rIns="0" bIns="0" rtlCol="0">
            <a:spAutoFit/>
          </a:bodyPr>
          <a:lstStyle/>
          <a:p>
            <a:pPr marL="12700">
              <a:spcBef>
                <a:spcPts val="95"/>
              </a:spcBef>
            </a:pPr>
            <a:r>
              <a:rPr sz="11500" spc="-5" dirty="0">
                <a:solidFill>
                  <a:srgbClr val="C5512C"/>
                </a:solidFill>
                <a:cs typeface="Calibri"/>
              </a:rPr>
              <a:t>[</a:t>
            </a:r>
            <a:endParaRPr sz="11500">
              <a:solidFill>
                <a:prstClr val="black"/>
              </a:solidFill>
              <a:cs typeface="Calibri"/>
            </a:endParaRPr>
          </a:p>
        </p:txBody>
      </p:sp>
      <p:sp>
        <p:nvSpPr>
          <p:cNvPr id="13" name="object 13"/>
          <p:cNvSpPr/>
          <p:nvPr/>
        </p:nvSpPr>
        <p:spPr>
          <a:xfrm>
            <a:off x="2070354" y="7713726"/>
            <a:ext cx="443865" cy="798830"/>
          </a:xfrm>
          <a:custGeom>
            <a:avLst/>
            <a:gdLst/>
            <a:ahLst/>
            <a:cxnLst/>
            <a:rect l="l" t="t" r="r" b="b"/>
            <a:pathLst>
              <a:path w="443864" h="798829">
                <a:moveTo>
                  <a:pt x="443483" y="0"/>
                </a:moveTo>
                <a:lnTo>
                  <a:pt x="0" y="798449"/>
                </a:lnTo>
              </a:path>
            </a:pathLst>
          </a:custGeom>
          <a:ln w="28956">
            <a:solidFill>
              <a:srgbClr val="C5512C"/>
            </a:solidFill>
          </a:ln>
        </p:spPr>
        <p:txBody>
          <a:bodyPr wrap="square" lIns="0" tIns="0" rIns="0" bIns="0" rtlCol="0"/>
          <a:lstStyle/>
          <a:p>
            <a:endParaRPr smtClean="0">
              <a:solidFill>
                <a:prstClr val="black"/>
              </a:solidFill>
            </a:endParaRPr>
          </a:p>
        </p:txBody>
      </p:sp>
      <p:sp>
        <p:nvSpPr>
          <p:cNvPr id="14" name="object 14"/>
          <p:cNvSpPr/>
          <p:nvPr/>
        </p:nvSpPr>
        <p:spPr>
          <a:xfrm>
            <a:off x="3067811" y="8188452"/>
            <a:ext cx="9174480" cy="289560"/>
          </a:xfrm>
          <a:custGeom>
            <a:avLst/>
            <a:gdLst/>
            <a:ahLst/>
            <a:cxnLst/>
            <a:rect l="l" t="t" r="r" b="b"/>
            <a:pathLst>
              <a:path w="9174480" h="289559">
                <a:moveTo>
                  <a:pt x="173736" y="115824"/>
                </a:moveTo>
                <a:lnTo>
                  <a:pt x="0" y="115824"/>
                </a:lnTo>
                <a:lnTo>
                  <a:pt x="0" y="173736"/>
                </a:lnTo>
                <a:lnTo>
                  <a:pt x="173736" y="173736"/>
                </a:lnTo>
                <a:lnTo>
                  <a:pt x="173736" y="115824"/>
                </a:lnTo>
                <a:close/>
              </a:path>
              <a:path w="9174480" h="289559">
                <a:moveTo>
                  <a:pt x="405384" y="115824"/>
                </a:moveTo>
                <a:lnTo>
                  <a:pt x="231648" y="115824"/>
                </a:lnTo>
                <a:lnTo>
                  <a:pt x="231648" y="173736"/>
                </a:lnTo>
                <a:lnTo>
                  <a:pt x="405384" y="173736"/>
                </a:lnTo>
                <a:lnTo>
                  <a:pt x="405384" y="115824"/>
                </a:lnTo>
                <a:close/>
              </a:path>
              <a:path w="9174480" h="289559">
                <a:moveTo>
                  <a:pt x="637032" y="115824"/>
                </a:moveTo>
                <a:lnTo>
                  <a:pt x="463296" y="115824"/>
                </a:lnTo>
                <a:lnTo>
                  <a:pt x="463296" y="173736"/>
                </a:lnTo>
                <a:lnTo>
                  <a:pt x="637032" y="173736"/>
                </a:lnTo>
                <a:lnTo>
                  <a:pt x="637032" y="115824"/>
                </a:lnTo>
                <a:close/>
              </a:path>
              <a:path w="9174480" h="289559">
                <a:moveTo>
                  <a:pt x="868679" y="115824"/>
                </a:moveTo>
                <a:lnTo>
                  <a:pt x="694943" y="115824"/>
                </a:lnTo>
                <a:lnTo>
                  <a:pt x="694943" y="173736"/>
                </a:lnTo>
                <a:lnTo>
                  <a:pt x="868679" y="173736"/>
                </a:lnTo>
                <a:lnTo>
                  <a:pt x="868679" y="115824"/>
                </a:lnTo>
                <a:close/>
              </a:path>
              <a:path w="9174480" h="289559">
                <a:moveTo>
                  <a:pt x="1100327" y="115824"/>
                </a:moveTo>
                <a:lnTo>
                  <a:pt x="926591" y="115824"/>
                </a:lnTo>
                <a:lnTo>
                  <a:pt x="926591" y="173736"/>
                </a:lnTo>
                <a:lnTo>
                  <a:pt x="1100327" y="173736"/>
                </a:lnTo>
                <a:lnTo>
                  <a:pt x="1100327" y="115824"/>
                </a:lnTo>
                <a:close/>
              </a:path>
              <a:path w="9174480" h="289559">
                <a:moveTo>
                  <a:pt x="1331976" y="115824"/>
                </a:moveTo>
                <a:lnTo>
                  <a:pt x="1158239" y="115824"/>
                </a:lnTo>
                <a:lnTo>
                  <a:pt x="1158239" y="173736"/>
                </a:lnTo>
                <a:lnTo>
                  <a:pt x="1331976" y="173736"/>
                </a:lnTo>
                <a:lnTo>
                  <a:pt x="1331976" y="115824"/>
                </a:lnTo>
                <a:close/>
              </a:path>
              <a:path w="9174480" h="289559">
                <a:moveTo>
                  <a:pt x="1563624" y="115824"/>
                </a:moveTo>
                <a:lnTo>
                  <a:pt x="1389888" y="115824"/>
                </a:lnTo>
                <a:lnTo>
                  <a:pt x="1389888" y="173736"/>
                </a:lnTo>
                <a:lnTo>
                  <a:pt x="1563624" y="173736"/>
                </a:lnTo>
                <a:lnTo>
                  <a:pt x="1563624" y="115824"/>
                </a:lnTo>
                <a:close/>
              </a:path>
              <a:path w="9174480" h="289559">
                <a:moveTo>
                  <a:pt x="1795272" y="115824"/>
                </a:moveTo>
                <a:lnTo>
                  <a:pt x="1621536" y="115824"/>
                </a:lnTo>
                <a:lnTo>
                  <a:pt x="1621536" y="173736"/>
                </a:lnTo>
                <a:lnTo>
                  <a:pt x="1795272" y="173736"/>
                </a:lnTo>
                <a:lnTo>
                  <a:pt x="1795272" y="115824"/>
                </a:lnTo>
                <a:close/>
              </a:path>
              <a:path w="9174480" h="289559">
                <a:moveTo>
                  <a:pt x="2026920" y="115824"/>
                </a:moveTo>
                <a:lnTo>
                  <a:pt x="1853184" y="115824"/>
                </a:lnTo>
                <a:lnTo>
                  <a:pt x="1853184" y="173736"/>
                </a:lnTo>
                <a:lnTo>
                  <a:pt x="2026920" y="173736"/>
                </a:lnTo>
                <a:lnTo>
                  <a:pt x="2026920" y="115824"/>
                </a:lnTo>
                <a:close/>
              </a:path>
              <a:path w="9174480" h="289559">
                <a:moveTo>
                  <a:pt x="2258567" y="115824"/>
                </a:moveTo>
                <a:lnTo>
                  <a:pt x="2084832" y="115824"/>
                </a:lnTo>
                <a:lnTo>
                  <a:pt x="2084832" y="173736"/>
                </a:lnTo>
                <a:lnTo>
                  <a:pt x="2258567" y="173736"/>
                </a:lnTo>
                <a:lnTo>
                  <a:pt x="2258567" y="115824"/>
                </a:lnTo>
                <a:close/>
              </a:path>
              <a:path w="9174480" h="289559">
                <a:moveTo>
                  <a:pt x="2490216" y="115824"/>
                </a:moveTo>
                <a:lnTo>
                  <a:pt x="2316479" y="115824"/>
                </a:lnTo>
                <a:lnTo>
                  <a:pt x="2316479" y="173736"/>
                </a:lnTo>
                <a:lnTo>
                  <a:pt x="2490216" y="173736"/>
                </a:lnTo>
                <a:lnTo>
                  <a:pt x="2490216" y="115824"/>
                </a:lnTo>
                <a:close/>
              </a:path>
              <a:path w="9174480" h="289559">
                <a:moveTo>
                  <a:pt x="2721864" y="115824"/>
                </a:moveTo>
                <a:lnTo>
                  <a:pt x="2548128" y="115824"/>
                </a:lnTo>
                <a:lnTo>
                  <a:pt x="2548128" y="173736"/>
                </a:lnTo>
                <a:lnTo>
                  <a:pt x="2721864" y="173736"/>
                </a:lnTo>
                <a:lnTo>
                  <a:pt x="2721864" y="115824"/>
                </a:lnTo>
                <a:close/>
              </a:path>
              <a:path w="9174480" h="289559">
                <a:moveTo>
                  <a:pt x="2953512" y="115824"/>
                </a:moveTo>
                <a:lnTo>
                  <a:pt x="2779776" y="115824"/>
                </a:lnTo>
                <a:lnTo>
                  <a:pt x="2779776" y="173736"/>
                </a:lnTo>
                <a:lnTo>
                  <a:pt x="2953512" y="173736"/>
                </a:lnTo>
                <a:lnTo>
                  <a:pt x="2953512" y="115824"/>
                </a:lnTo>
                <a:close/>
              </a:path>
              <a:path w="9174480" h="289559">
                <a:moveTo>
                  <a:pt x="3185160" y="115824"/>
                </a:moveTo>
                <a:lnTo>
                  <a:pt x="3011424" y="115824"/>
                </a:lnTo>
                <a:lnTo>
                  <a:pt x="3011424" y="173736"/>
                </a:lnTo>
                <a:lnTo>
                  <a:pt x="3185160" y="173736"/>
                </a:lnTo>
                <a:lnTo>
                  <a:pt x="3185160" y="115824"/>
                </a:lnTo>
                <a:close/>
              </a:path>
              <a:path w="9174480" h="289559">
                <a:moveTo>
                  <a:pt x="3416808" y="115824"/>
                </a:moveTo>
                <a:lnTo>
                  <a:pt x="3243072" y="115824"/>
                </a:lnTo>
                <a:lnTo>
                  <a:pt x="3243072" y="173736"/>
                </a:lnTo>
                <a:lnTo>
                  <a:pt x="3416808" y="173736"/>
                </a:lnTo>
                <a:lnTo>
                  <a:pt x="3416808" y="115824"/>
                </a:lnTo>
                <a:close/>
              </a:path>
              <a:path w="9174480" h="289559">
                <a:moveTo>
                  <a:pt x="3648456" y="115824"/>
                </a:moveTo>
                <a:lnTo>
                  <a:pt x="3474719" y="115824"/>
                </a:lnTo>
                <a:lnTo>
                  <a:pt x="3474719" y="173736"/>
                </a:lnTo>
                <a:lnTo>
                  <a:pt x="3648456" y="173736"/>
                </a:lnTo>
                <a:lnTo>
                  <a:pt x="3648456" y="115824"/>
                </a:lnTo>
                <a:close/>
              </a:path>
              <a:path w="9174480" h="289559">
                <a:moveTo>
                  <a:pt x="3880104" y="115824"/>
                </a:moveTo>
                <a:lnTo>
                  <a:pt x="3706367" y="115824"/>
                </a:lnTo>
                <a:lnTo>
                  <a:pt x="3706367" y="173736"/>
                </a:lnTo>
                <a:lnTo>
                  <a:pt x="3880104" y="173736"/>
                </a:lnTo>
                <a:lnTo>
                  <a:pt x="3880104" y="115824"/>
                </a:lnTo>
                <a:close/>
              </a:path>
              <a:path w="9174480" h="289559">
                <a:moveTo>
                  <a:pt x="4111752" y="115824"/>
                </a:moveTo>
                <a:lnTo>
                  <a:pt x="3938016" y="115824"/>
                </a:lnTo>
                <a:lnTo>
                  <a:pt x="3938016" y="173736"/>
                </a:lnTo>
                <a:lnTo>
                  <a:pt x="4111752" y="173736"/>
                </a:lnTo>
                <a:lnTo>
                  <a:pt x="4111752" y="115824"/>
                </a:lnTo>
                <a:close/>
              </a:path>
              <a:path w="9174480" h="289559">
                <a:moveTo>
                  <a:pt x="4343399" y="115824"/>
                </a:moveTo>
                <a:lnTo>
                  <a:pt x="4169664" y="115824"/>
                </a:lnTo>
                <a:lnTo>
                  <a:pt x="4169664" y="173736"/>
                </a:lnTo>
                <a:lnTo>
                  <a:pt x="4343399" y="173736"/>
                </a:lnTo>
                <a:lnTo>
                  <a:pt x="4343399" y="115824"/>
                </a:lnTo>
                <a:close/>
              </a:path>
              <a:path w="9174480" h="289559">
                <a:moveTo>
                  <a:pt x="4575047" y="115824"/>
                </a:moveTo>
                <a:lnTo>
                  <a:pt x="4401312" y="115824"/>
                </a:lnTo>
                <a:lnTo>
                  <a:pt x="4401312" y="173736"/>
                </a:lnTo>
                <a:lnTo>
                  <a:pt x="4575047" y="173736"/>
                </a:lnTo>
                <a:lnTo>
                  <a:pt x="4575047" y="115824"/>
                </a:lnTo>
                <a:close/>
              </a:path>
              <a:path w="9174480" h="289559">
                <a:moveTo>
                  <a:pt x="4806695" y="115824"/>
                </a:moveTo>
                <a:lnTo>
                  <a:pt x="4632960" y="115824"/>
                </a:lnTo>
                <a:lnTo>
                  <a:pt x="4632960" y="173736"/>
                </a:lnTo>
                <a:lnTo>
                  <a:pt x="4806695" y="173736"/>
                </a:lnTo>
                <a:lnTo>
                  <a:pt x="4806695" y="115824"/>
                </a:lnTo>
                <a:close/>
              </a:path>
              <a:path w="9174480" h="289559">
                <a:moveTo>
                  <a:pt x="5038344" y="115824"/>
                </a:moveTo>
                <a:lnTo>
                  <a:pt x="4864608" y="115824"/>
                </a:lnTo>
                <a:lnTo>
                  <a:pt x="4864608" y="173736"/>
                </a:lnTo>
                <a:lnTo>
                  <a:pt x="5038344" y="173736"/>
                </a:lnTo>
                <a:lnTo>
                  <a:pt x="5038344" y="115824"/>
                </a:lnTo>
                <a:close/>
              </a:path>
              <a:path w="9174480" h="289559">
                <a:moveTo>
                  <a:pt x="5269992" y="115824"/>
                </a:moveTo>
                <a:lnTo>
                  <a:pt x="5096256" y="115824"/>
                </a:lnTo>
                <a:lnTo>
                  <a:pt x="5096256" y="173736"/>
                </a:lnTo>
                <a:lnTo>
                  <a:pt x="5269992" y="173736"/>
                </a:lnTo>
                <a:lnTo>
                  <a:pt x="5269992" y="115824"/>
                </a:lnTo>
                <a:close/>
              </a:path>
              <a:path w="9174480" h="289559">
                <a:moveTo>
                  <a:pt x="5501640" y="115824"/>
                </a:moveTo>
                <a:lnTo>
                  <a:pt x="5327904" y="115824"/>
                </a:lnTo>
                <a:lnTo>
                  <a:pt x="5327904" y="173736"/>
                </a:lnTo>
                <a:lnTo>
                  <a:pt x="5501640" y="173736"/>
                </a:lnTo>
                <a:lnTo>
                  <a:pt x="5501640" y="115824"/>
                </a:lnTo>
                <a:close/>
              </a:path>
              <a:path w="9174480" h="289559">
                <a:moveTo>
                  <a:pt x="5733288" y="115824"/>
                </a:moveTo>
                <a:lnTo>
                  <a:pt x="5559552" y="115824"/>
                </a:lnTo>
                <a:lnTo>
                  <a:pt x="5559552" y="173736"/>
                </a:lnTo>
                <a:lnTo>
                  <a:pt x="5733288" y="173736"/>
                </a:lnTo>
                <a:lnTo>
                  <a:pt x="5733288" y="115824"/>
                </a:lnTo>
                <a:close/>
              </a:path>
              <a:path w="9174480" h="289559">
                <a:moveTo>
                  <a:pt x="5964936" y="115824"/>
                </a:moveTo>
                <a:lnTo>
                  <a:pt x="5791199" y="115824"/>
                </a:lnTo>
                <a:lnTo>
                  <a:pt x="5791199" y="173736"/>
                </a:lnTo>
                <a:lnTo>
                  <a:pt x="5964936" y="173736"/>
                </a:lnTo>
                <a:lnTo>
                  <a:pt x="5964936" y="115824"/>
                </a:lnTo>
                <a:close/>
              </a:path>
              <a:path w="9174480" h="289559">
                <a:moveTo>
                  <a:pt x="6196584" y="115824"/>
                </a:moveTo>
                <a:lnTo>
                  <a:pt x="6022847" y="115824"/>
                </a:lnTo>
                <a:lnTo>
                  <a:pt x="6022847" y="173736"/>
                </a:lnTo>
                <a:lnTo>
                  <a:pt x="6196584" y="173736"/>
                </a:lnTo>
                <a:lnTo>
                  <a:pt x="6196584" y="115824"/>
                </a:lnTo>
                <a:close/>
              </a:path>
              <a:path w="9174480" h="289559">
                <a:moveTo>
                  <a:pt x="6428232" y="115824"/>
                </a:moveTo>
                <a:lnTo>
                  <a:pt x="6254495" y="115824"/>
                </a:lnTo>
                <a:lnTo>
                  <a:pt x="6254495" y="173736"/>
                </a:lnTo>
                <a:lnTo>
                  <a:pt x="6428232" y="173736"/>
                </a:lnTo>
                <a:lnTo>
                  <a:pt x="6428232" y="115824"/>
                </a:lnTo>
                <a:close/>
              </a:path>
              <a:path w="9174480" h="289559">
                <a:moveTo>
                  <a:pt x="6659880" y="115824"/>
                </a:moveTo>
                <a:lnTo>
                  <a:pt x="6486144" y="115824"/>
                </a:lnTo>
                <a:lnTo>
                  <a:pt x="6486144" y="173736"/>
                </a:lnTo>
                <a:lnTo>
                  <a:pt x="6659880" y="173736"/>
                </a:lnTo>
                <a:lnTo>
                  <a:pt x="6659880" y="115824"/>
                </a:lnTo>
                <a:close/>
              </a:path>
              <a:path w="9174480" h="289559">
                <a:moveTo>
                  <a:pt x="6891528" y="115824"/>
                </a:moveTo>
                <a:lnTo>
                  <a:pt x="6717792" y="115824"/>
                </a:lnTo>
                <a:lnTo>
                  <a:pt x="6717792" y="173736"/>
                </a:lnTo>
                <a:lnTo>
                  <a:pt x="6891528" y="173736"/>
                </a:lnTo>
                <a:lnTo>
                  <a:pt x="6891528" y="115824"/>
                </a:lnTo>
                <a:close/>
              </a:path>
              <a:path w="9174480" h="289559">
                <a:moveTo>
                  <a:pt x="7123176" y="115824"/>
                </a:moveTo>
                <a:lnTo>
                  <a:pt x="6949440" y="115824"/>
                </a:lnTo>
                <a:lnTo>
                  <a:pt x="6949440" y="173736"/>
                </a:lnTo>
                <a:lnTo>
                  <a:pt x="7123176" y="173736"/>
                </a:lnTo>
                <a:lnTo>
                  <a:pt x="7123176" y="115824"/>
                </a:lnTo>
                <a:close/>
              </a:path>
              <a:path w="9174480" h="289559">
                <a:moveTo>
                  <a:pt x="7354823" y="115824"/>
                </a:moveTo>
                <a:lnTo>
                  <a:pt x="7181088" y="115824"/>
                </a:lnTo>
                <a:lnTo>
                  <a:pt x="7181088" y="173736"/>
                </a:lnTo>
                <a:lnTo>
                  <a:pt x="7354823" y="173736"/>
                </a:lnTo>
                <a:lnTo>
                  <a:pt x="7354823" y="115824"/>
                </a:lnTo>
                <a:close/>
              </a:path>
              <a:path w="9174480" h="289559">
                <a:moveTo>
                  <a:pt x="7586471" y="115824"/>
                </a:moveTo>
                <a:lnTo>
                  <a:pt x="7412736" y="115824"/>
                </a:lnTo>
                <a:lnTo>
                  <a:pt x="7412736" y="173736"/>
                </a:lnTo>
                <a:lnTo>
                  <a:pt x="7586471" y="173736"/>
                </a:lnTo>
                <a:lnTo>
                  <a:pt x="7586471" y="115824"/>
                </a:lnTo>
                <a:close/>
              </a:path>
              <a:path w="9174480" h="289559">
                <a:moveTo>
                  <a:pt x="7818119" y="115824"/>
                </a:moveTo>
                <a:lnTo>
                  <a:pt x="7644384" y="115824"/>
                </a:lnTo>
                <a:lnTo>
                  <a:pt x="7644384" y="173736"/>
                </a:lnTo>
                <a:lnTo>
                  <a:pt x="7818119" y="173736"/>
                </a:lnTo>
                <a:lnTo>
                  <a:pt x="7818119" y="115824"/>
                </a:lnTo>
                <a:close/>
              </a:path>
              <a:path w="9174480" h="289559">
                <a:moveTo>
                  <a:pt x="8049767" y="115824"/>
                </a:moveTo>
                <a:lnTo>
                  <a:pt x="7876032" y="115824"/>
                </a:lnTo>
                <a:lnTo>
                  <a:pt x="7876032" y="173736"/>
                </a:lnTo>
                <a:lnTo>
                  <a:pt x="8049767" y="173736"/>
                </a:lnTo>
                <a:lnTo>
                  <a:pt x="8049767" y="115824"/>
                </a:lnTo>
                <a:close/>
              </a:path>
              <a:path w="9174480" h="289559">
                <a:moveTo>
                  <a:pt x="8281415" y="115824"/>
                </a:moveTo>
                <a:lnTo>
                  <a:pt x="8107680" y="115824"/>
                </a:lnTo>
                <a:lnTo>
                  <a:pt x="8107680" y="173736"/>
                </a:lnTo>
                <a:lnTo>
                  <a:pt x="8281415" y="173736"/>
                </a:lnTo>
                <a:lnTo>
                  <a:pt x="8281415" y="115824"/>
                </a:lnTo>
                <a:close/>
              </a:path>
              <a:path w="9174480" h="289559">
                <a:moveTo>
                  <a:pt x="8513064" y="115824"/>
                </a:moveTo>
                <a:lnTo>
                  <a:pt x="8339328" y="115824"/>
                </a:lnTo>
                <a:lnTo>
                  <a:pt x="8339328" y="173736"/>
                </a:lnTo>
                <a:lnTo>
                  <a:pt x="8513064" y="173736"/>
                </a:lnTo>
                <a:lnTo>
                  <a:pt x="8513064" y="115824"/>
                </a:lnTo>
                <a:close/>
              </a:path>
              <a:path w="9174480" h="289559">
                <a:moveTo>
                  <a:pt x="8744712" y="115824"/>
                </a:moveTo>
                <a:lnTo>
                  <a:pt x="8570976" y="115824"/>
                </a:lnTo>
                <a:lnTo>
                  <a:pt x="8570976" y="173736"/>
                </a:lnTo>
                <a:lnTo>
                  <a:pt x="8744712" y="173736"/>
                </a:lnTo>
                <a:lnTo>
                  <a:pt x="8744712" y="115824"/>
                </a:lnTo>
                <a:close/>
              </a:path>
              <a:path w="9174480" h="289559">
                <a:moveTo>
                  <a:pt x="8884919" y="0"/>
                </a:moveTo>
                <a:lnTo>
                  <a:pt x="8884919" y="289560"/>
                </a:lnTo>
                <a:lnTo>
                  <a:pt x="9116567" y="173736"/>
                </a:lnTo>
                <a:lnTo>
                  <a:pt x="8913876" y="173736"/>
                </a:lnTo>
                <a:lnTo>
                  <a:pt x="8913876" y="115824"/>
                </a:lnTo>
                <a:lnTo>
                  <a:pt x="9116567" y="115824"/>
                </a:lnTo>
                <a:lnTo>
                  <a:pt x="8884919" y="0"/>
                </a:lnTo>
                <a:close/>
              </a:path>
              <a:path w="9174480" h="289559">
                <a:moveTo>
                  <a:pt x="8884919" y="115824"/>
                </a:moveTo>
                <a:lnTo>
                  <a:pt x="8802623" y="115824"/>
                </a:lnTo>
                <a:lnTo>
                  <a:pt x="8802623" y="173736"/>
                </a:lnTo>
                <a:lnTo>
                  <a:pt x="8884919" y="173736"/>
                </a:lnTo>
                <a:lnTo>
                  <a:pt x="8884919" y="115824"/>
                </a:lnTo>
                <a:close/>
              </a:path>
              <a:path w="9174480" h="289559">
                <a:moveTo>
                  <a:pt x="9116567" y="115824"/>
                </a:moveTo>
                <a:lnTo>
                  <a:pt x="8913876" y="115824"/>
                </a:lnTo>
                <a:lnTo>
                  <a:pt x="8913876" y="173736"/>
                </a:lnTo>
                <a:lnTo>
                  <a:pt x="9116567" y="173736"/>
                </a:lnTo>
                <a:lnTo>
                  <a:pt x="9174480" y="144780"/>
                </a:lnTo>
                <a:lnTo>
                  <a:pt x="9116567" y="115824"/>
                </a:lnTo>
                <a:close/>
              </a:path>
            </a:pathLst>
          </a:custGeom>
          <a:solidFill>
            <a:srgbClr val="C5512C"/>
          </a:solidFill>
        </p:spPr>
        <p:txBody>
          <a:bodyPr wrap="square" lIns="0" tIns="0" rIns="0" bIns="0" rtlCol="0"/>
          <a:lstStyle/>
          <a:p>
            <a:endParaRPr smtClean="0">
              <a:solidFill>
                <a:prstClr val="black"/>
              </a:solidFill>
            </a:endParaRPr>
          </a:p>
        </p:txBody>
      </p:sp>
      <p:sp>
        <p:nvSpPr>
          <p:cNvPr id="15" name="object 15"/>
          <p:cNvSpPr txBox="1"/>
          <p:nvPr/>
        </p:nvSpPr>
        <p:spPr>
          <a:xfrm>
            <a:off x="2674366" y="5976873"/>
            <a:ext cx="8041640" cy="695960"/>
          </a:xfrm>
          <a:prstGeom prst="rect">
            <a:avLst/>
          </a:prstGeom>
        </p:spPr>
        <p:txBody>
          <a:bodyPr vert="horz" wrap="square" lIns="0" tIns="12065" rIns="0" bIns="0" rtlCol="0">
            <a:spAutoFit/>
          </a:bodyPr>
          <a:lstStyle/>
          <a:p>
            <a:pPr marL="12700" marR="5080">
              <a:spcBef>
                <a:spcPts val="95"/>
              </a:spcBef>
            </a:pPr>
            <a:r>
              <a:rPr sz="2200" i="1" spc="-95" dirty="0">
                <a:solidFill>
                  <a:srgbClr val="C5512C"/>
                </a:solidFill>
                <a:cs typeface="Calibri"/>
              </a:rPr>
              <a:t>To </a:t>
            </a:r>
            <a:r>
              <a:rPr sz="2200" i="1" spc="-15" dirty="0">
                <a:solidFill>
                  <a:srgbClr val="C5512C"/>
                </a:solidFill>
                <a:cs typeface="Calibri"/>
              </a:rPr>
              <a:t>access data </a:t>
            </a:r>
            <a:r>
              <a:rPr sz="2200" i="1" spc="-5" dirty="0">
                <a:solidFill>
                  <a:srgbClr val="C5512C"/>
                </a:solidFill>
                <a:cs typeface="Calibri"/>
              </a:rPr>
              <a:t>of the </a:t>
            </a:r>
            <a:r>
              <a:rPr sz="2200" i="1" spc="-10" dirty="0">
                <a:solidFill>
                  <a:srgbClr val="C5512C"/>
                </a:solidFill>
                <a:cs typeface="Calibri"/>
              </a:rPr>
              <a:t>first ever created block, you </a:t>
            </a:r>
            <a:r>
              <a:rPr sz="2200" i="1" spc="-5" dirty="0">
                <a:solidFill>
                  <a:srgbClr val="C5512C"/>
                </a:solidFill>
                <a:cs typeface="Calibri"/>
              </a:rPr>
              <a:t>have </a:t>
            </a:r>
            <a:r>
              <a:rPr sz="2200" i="1" spc="-20" dirty="0">
                <a:solidFill>
                  <a:srgbClr val="C5512C"/>
                </a:solidFill>
                <a:cs typeface="Calibri"/>
              </a:rPr>
              <a:t>to </a:t>
            </a:r>
            <a:r>
              <a:rPr sz="2200" i="1" spc="-5" dirty="0">
                <a:solidFill>
                  <a:srgbClr val="C5512C"/>
                </a:solidFill>
                <a:cs typeface="Calibri"/>
              </a:rPr>
              <a:t>traverse </a:t>
            </a:r>
            <a:r>
              <a:rPr sz="2200" i="1" spc="-10" dirty="0">
                <a:solidFill>
                  <a:srgbClr val="C5512C"/>
                </a:solidFill>
                <a:cs typeface="Calibri"/>
              </a:rPr>
              <a:t>from  </a:t>
            </a:r>
            <a:r>
              <a:rPr sz="2200" i="1" spc="-5" dirty="0">
                <a:solidFill>
                  <a:srgbClr val="C5512C"/>
                </a:solidFill>
                <a:cs typeface="Calibri"/>
              </a:rPr>
              <a:t>the </a:t>
            </a:r>
            <a:r>
              <a:rPr sz="2200" i="1" spc="-10" dirty="0">
                <a:solidFill>
                  <a:srgbClr val="C5512C"/>
                </a:solidFill>
                <a:cs typeface="Calibri"/>
              </a:rPr>
              <a:t>last created block </a:t>
            </a:r>
            <a:r>
              <a:rPr sz="2200" i="1" spc="-20" dirty="0">
                <a:solidFill>
                  <a:srgbClr val="C5512C"/>
                </a:solidFill>
                <a:cs typeface="Calibri"/>
              </a:rPr>
              <a:t>to </a:t>
            </a:r>
            <a:r>
              <a:rPr sz="2200" i="1" spc="-5" dirty="0">
                <a:solidFill>
                  <a:srgbClr val="C5512C"/>
                </a:solidFill>
                <a:cs typeface="Calibri"/>
              </a:rPr>
              <a:t>the </a:t>
            </a:r>
            <a:r>
              <a:rPr sz="2200" i="1" spc="-10" dirty="0">
                <a:solidFill>
                  <a:srgbClr val="C5512C"/>
                </a:solidFill>
                <a:cs typeface="Calibri"/>
              </a:rPr>
              <a:t>first</a:t>
            </a:r>
            <a:r>
              <a:rPr sz="2200" i="1" spc="5" dirty="0">
                <a:solidFill>
                  <a:srgbClr val="C5512C"/>
                </a:solidFill>
                <a:cs typeface="Calibri"/>
              </a:rPr>
              <a:t> </a:t>
            </a:r>
            <a:r>
              <a:rPr sz="2200" i="1" spc="-10" dirty="0">
                <a:solidFill>
                  <a:srgbClr val="C5512C"/>
                </a:solidFill>
                <a:cs typeface="Calibri"/>
              </a:rPr>
              <a:t>block</a:t>
            </a:r>
            <a:endParaRPr sz="2200">
              <a:solidFill>
                <a:prstClr val="black"/>
              </a:solidFill>
              <a:cs typeface="Calibri"/>
            </a:endParaRPr>
          </a:p>
        </p:txBody>
      </p:sp>
      <p:sp>
        <p:nvSpPr>
          <p:cNvPr id="16" name="object 16"/>
          <p:cNvSpPr/>
          <p:nvPr/>
        </p:nvSpPr>
        <p:spPr>
          <a:xfrm>
            <a:off x="11343893" y="5788278"/>
            <a:ext cx="1415415" cy="1812925"/>
          </a:xfrm>
          <a:custGeom>
            <a:avLst/>
            <a:gdLst/>
            <a:ahLst/>
            <a:cxnLst/>
            <a:rect l="l" t="t" r="r" b="b"/>
            <a:pathLst>
              <a:path w="1415415" h="1812925">
                <a:moveTo>
                  <a:pt x="1121409" y="1366901"/>
                </a:moveTo>
                <a:lnTo>
                  <a:pt x="1149642" y="1324433"/>
                </a:lnTo>
                <a:lnTo>
                  <a:pt x="1175384" y="1281128"/>
                </a:lnTo>
                <a:lnTo>
                  <a:pt x="1198648" y="1237087"/>
                </a:lnTo>
                <a:lnTo>
                  <a:pt x="1219447" y="1192412"/>
                </a:lnTo>
                <a:lnTo>
                  <a:pt x="1237792" y="1147204"/>
                </a:lnTo>
                <a:lnTo>
                  <a:pt x="1253697" y="1101563"/>
                </a:lnTo>
                <a:lnTo>
                  <a:pt x="1267173" y="1055593"/>
                </a:lnTo>
                <a:lnTo>
                  <a:pt x="1278233" y="1009393"/>
                </a:lnTo>
                <a:lnTo>
                  <a:pt x="1286889" y="963066"/>
                </a:lnTo>
                <a:lnTo>
                  <a:pt x="1293154" y="916713"/>
                </a:lnTo>
                <a:lnTo>
                  <a:pt x="1297040" y="870435"/>
                </a:lnTo>
                <a:lnTo>
                  <a:pt x="1298558" y="824333"/>
                </a:lnTo>
                <a:lnTo>
                  <a:pt x="1297723" y="778509"/>
                </a:lnTo>
                <a:lnTo>
                  <a:pt x="1294545" y="733065"/>
                </a:lnTo>
                <a:lnTo>
                  <a:pt x="1289037" y="688101"/>
                </a:lnTo>
                <a:lnTo>
                  <a:pt x="1281212" y="643720"/>
                </a:lnTo>
                <a:lnTo>
                  <a:pt x="1271082" y="600022"/>
                </a:lnTo>
                <a:lnTo>
                  <a:pt x="1258659" y="557109"/>
                </a:lnTo>
                <a:lnTo>
                  <a:pt x="1243956" y="515082"/>
                </a:lnTo>
                <a:lnTo>
                  <a:pt x="1226985" y="474043"/>
                </a:lnTo>
                <a:lnTo>
                  <a:pt x="1207758" y="434092"/>
                </a:lnTo>
                <a:lnTo>
                  <a:pt x="1186287" y="395332"/>
                </a:lnTo>
                <a:lnTo>
                  <a:pt x="1162586" y="357864"/>
                </a:lnTo>
                <a:lnTo>
                  <a:pt x="1136666" y="321790"/>
                </a:lnTo>
                <a:lnTo>
                  <a:pt x="1108539" y="287209"/>
                </a:lnTo>
                <a:lnTo>
                  <a:pt x="1078219" y="254225"/>
                </a:lnTo>
                <a:lnTo>
                  <a:pt x="1045717" y="222938"/>
                </a:lnTo>
                <a:lnTo>
                  <a:pt x="1011045" y="193450"/>
                </a:lnTo>
                <a:lnTo>
                  <a:pt x="974216" y="165862"/>
                </a:lnTo>
                <a:lnTo>
                  <a:pt x="1090549" y="0"/>
                </a:lnTo>
                <a:lnTo>
                  <a:pt x="1127377" y="27588"/>
                </a:lnTo>
                <a:lnTo>
                  <a:pt x="1162050" y="57076"/>
                </a:lnTo>
                <a:lnTo>
                  <a:pt x="1194554" y="88363"/>
                </a:lnTo>
                <a:lnTo>
                  <a:pt x="1224878" y="121347"/>
                </a:lnTo>
                <a:lnTo>
                  <a:pt x="1253007" y="155928"/>
                </a:lnTo>
                <a:lnTo>
                  <a:pt x="1278931" y="192002"/>
                </a:lnTo>
                <a:lnTo>
                  <a:pt x="1302636" y="229470"/>
                </a:lnTo>
                <a:lnTo>
                  <a:pt x="1324111" y="268230"/>
                </a:lnTo>
                <a:lnTo>
                  <a:pt x="1343342" y="308181"/>
                </a:lnTo>
                <a:lnTo>
                  <a:pt x="1360318" y="349220"/>
                </a:lnTo>
                <a:lnTo>
                  <a:pt x="1375026" y="391247"/>
                </a:lnTo>
                <a:lnTo>
                  <a:pt x="1387453" y="434160"/>
                </a:lnTo>
                <a:lnTo>
                  <a:pt x="1397587" y="477858"/>
                </a:lnTo>
                <a:lnTo>
                  <a:pt x="1405415" y="522239"/>
                </a:lnTo>
                <a:lnTo>
                  <a:pt x="1410926" y="567203"/>
                </a:lnTo>
                <a:lnTo>
                  <a:pt x="1414107" y="612647"/>
                </a:lnTo>
                <a:lnTo>
                  <a:pt x="1414945" y="658471"/>
                </a:lnTo>
                <a:lnTo>
                  <a:pt x="1413427" y="704573"/>
                </a:lnTo>
                <a:lnTo>
                  <a:pt x="1409542" y="750851"/>
                </a:lnTo>
                <a:lnTo>
                  <a:pt x="1403278" y="797204"/>
                </a:lnTo>
                <a:lnTo>
                  <a:pt x="1394620" y="843531"/>
                </a:lnTo>
                <a:lnTo>
                  <a:pt x="1383558" y="889731"/>
                </a:lnTo>
                <a:lnTo>
                  <a:pt x="1370079" y="935701"/>
                </a:lnTo>
                <a:lnTo>
                  <a:pt x="1354169" y="981342"/>
                </a:lnTo>
                <a:lnTo>
                  <a:pt x="1335818" y="1026550"/>
                </a:lnTo>
                <a:lnTo>
                  <a:pt x="1315012" y="1071225"/>
                </a:lnTo>
                <a:lnTo>
                  <a:pt x="1291739" y="1115266"/>
                </a:lnTo>
                <a:lnTo>
                  <a:pt x="1265986" y="1158571"/>
                </a:lnTo>
                <a:lnTo>
                  <a:pt x="1237741" y="1201039"/>
                </a:lnTo>
                <a:lnTo>
                  <a:pt x="1121409" y="1366901"/>
                </a:lnTo>
                <a:lnTo>
                  <a:pt x="1091084" y="1407835"/>
                </a:lnTo>
                <a:lnTo>
                  <a:pt x="1059039" y="1446795"/>
                </a:lnTo>
                <a:lnTo>
                  <a:pt x="1025377" y="1483743"/>
                </a:lnTo>
                <a:lnTo>
                  <a:pt x="990198" y="1518643"/>
                </a:lnTo>
                <a:lnTo>
                  <a:pt x="953604" y="1551456"/>
                </a:lnTo>
                <a:lnTo>
                  <a:pt x="915695" y="1582148"/>
                </a:lnTo>
                <a:lnTo>
                  <a:pt x="876574" y="1610680"/>
                </a:lnTo>
                <a:lnTo>
                  <a:pt x="836342" y="1637015"/>
                </a:lnTo>
                <a:lnTo>
                  <a:pt x="795099" y="1661118"/>
                </a:lnTo>
                <a:lnTo>
                  <a:pt x="752947" y="1682951"/>
                </a:lnTo>
                <a:lnTo>
                  <a:pt x="709987" y="1702477"/>
                </a:lnTo>
                <a:lnTo>
                  <a:pt x="666321" y="1719659"/>
                </a:lnTo>
                <a:lnTo>
                  <a:pt x="622049" y="1734460"/>
                </a:lnTo>
                <a:lnTo>
                  <a:pt x="577274" y="1746845"/>
                </a:lnTo>
                <a:lnTo>
                  <a:pt x="532096" y="1756774"/>
                </a:lnTo>
                <a:lnTo>
                  <a:pt x="486616" y="1764213"/>
                </a:lnTo>
                <a:lnTo>
                  <a:pt x="440937" y="1769123"/>
                </a:lnTo>
                <a:lnTo>
                  <a:pt x="395158" y="1771469"/>
                </a:lnTo>
                <a:lnTo>
                  <a:pt x="349382" y="1771213"/>
                </a:lnTo>
                <a:lnTo>
                  <a:pt x="303709" y="1768318"/>
                </a:lnTo>
                <a:lnTo>
                  <a:pt x="258241" y="1762747"/>
                </a:lnTo>
                <a:lnTo>
                  <a:pt x="213079" y="1754464"/>
                </a:lnTo>
                <a:lnTo>
                  <a:pt x="168324" y="1743431"/>
                </a:lnTo>
                <a:lnTo>
                  <a:pt x="124078" y="1729613"/>
                </a:lnTo>
                <a:lnTo>
                  <a:pt x="65785" y="1812544"/>
                </a:lnTo>
                <a:lnTo>
                  <a:pt x="0" y="1553591"/>
                </a:lnTo>
                <a:lnTo>
                  <a:pt x="298703" y="1480820"/>
                </a:lnTo>
                <a:lnTo>
                  <a:pt x="240410" y="1563751"/>
                </a:lnTo>
                <a:lnTo>
                  <a:pt x="284306" y="1577457"/>
                </a:lnTo>
                <a:lnTo>
                  <a:pt x="328746" y="1588430"/>
                </a:lnTo>
                <a:lnTo>
                  <a:pt x="373628" y="1596700"/>
                </a:lnTo>
                <a:lnTo>
                  <a:pt x="418851" y="1602297"/>
                </a:lnTo>
                <a:lnTo>
                  <a:pt x="464313" y="1605252"/>
                </a:lnTo>
                <a:lnTo>
                  <a:pt x="509913" y="1605595"/>
                </a:lnTo>
                <a:lnTo>
                  <a:pt x="555549" y="1603357"/>
                </a:lnTo>
                <a:lnTo>
                  <a:pt x="601120" y="1598570"/>
                </a:lnTo>
                <a:lnTo>
                  <a:pt x="646524" y="1591262"/>
                </a:lnTo>
                <a:lnTo>
                  <a:pt x="691659" y="1581466"/>
                </a:lnTo>
                <a:lnTo>
                  <a:pt x="736425" y="1569212"/>
                </a:lnTo>
                <a:lnTo>
                  <a:pt x="780719" y="1554529"/>
                </a:lnTo>
                <a:lnTo>
                  <a:pt x="824440" y="1537450"/>
                </a:lnTo>
                <a:lnTo>
                  <a:pt x="867486" y="1518004"/>
                </a:lnTo>
                <a:lnTo>
                  <a:pt x="909756" y="1496222"/>
                </a:lnTo>
                <a:lnTo>
                  <a:pt x="951149" y="1472136"/>
                </a:lnTo>
                <a:lnTo>
                  <a:pt x="991562" y="1445774"/>
                </a:lnTo>
                <a:lnTo>
                  <a:pt x="1030894" y="1417169"/>
                </a:lnTo>
                <a:lnTo>
                  <a:pt x="1069044" y="1386351"/>
                </a:lnTo>
                <a:lnTo>
                  <a:pt x="1105910" y="1353349"/>
                </a:lnTo>
                <a:lnTo>
                  <a:pt x="1141391" y="1318196"/>
                </a:lnTo>
                <a:lnTo>
                  <a:pt x="1175384" y="1280922"/>
                </a:lnTo>
              </a:path>
            </a:pathLst>
          </a:custGeom>
          <a:ln w="28574">
            <a:solidFill>
              <a:srgbClr val="7B4F07"/>
            </a:solidFill>
          </a:ln>
        </p:spPr>
        <p:txBody>
          <a:bodyPr wrap="square" lIns="0" tIns="0" rIns="0" bIns="0" rtlCol="0"/>
          <a:lstStyle/>
          <a:p>
            <a:endParaRPr smtClean="0">
              <a:solidFill>
                <a:prstClr val="black"/>
              </a:solidFill>
            </a:endParaRPr>
          </a:p>
        </p:txBody>
      </p:sp>
      <p:sp>
        <p:nvSpPr>
          <p:cNvPr id="17" name="object 17"/>
          <p:cNvSpPr/>
          <p:nvPr/>
        </p:nvSpPr>
        <p:spPr>
          <a:xfrm>
            <a:off x="12110846" y="5788278"/>
            <a:ext cx="1415415" cy="1812925"/>
          </a:xfrm>
          <a:custGeom>
            <a:avLst/>
            <a:gdLst/>
            <a:ahLst/>
            <a:cxnLst/>
            <a:rect l="l" t="t" r="r" b="b"/>
            <a:pathLst>
              <a:path w="1415415" h="1812925">
                <a:moveTo>
                  <a:pt x="1121283" y="1366901"/>
                </a:moveTo>
                <a:lnTo>
                  <a:pt x="1149527" y="1324433"/>
                </a:lnTo>
                <a:lnTo>
                  <a:pt x="1175280" y="1281128"/>
                </a:lnTo>
                <a:lnTo>
                  <a:pt x="1198553" y="1237087"/>
                </a:lnTo>
                <a:lnTo>
                  <a:pt x="1219359" y="1192412"/>
                </a:lnTo>
                <a:lnTo>
                  <a:pt x="1237710" y="1147204"/>
                </a:lnTo>
                <a:lnTo>
                  <a:pt x="1253620" y="1101563"/>
                </a:lnTo>
                <a:lnTo>
                  <a:pt x="1267099" y="1055593"/>
                </a:lnTo>
                <a:lnTo>
                  <a:pt x="1278161" y="1009393"/>
                </a:lnTo>
                <a:lnTo>
                  <a:pt x="1286819" y="963066"/>
                </a:lnTo>
                <a:lnTo>
                  <a:pt x="1293083" y="916713"/>
                </a:lnTo>
                <a:lnTo>
                  <a:pt x="1296968" y="870435"/>
                </a:lnTo>
                <a:lnTo>
                  <a:pt x="1298486" y="824333"/>
                </a:lnTo>
                <a:lnTo>
                  <a:pt x="1297648" y="778509"/>
                </a:lnTo>
                <a:lnTo>
                  <a:pt x="1294467" y="733065"/>
                </a:lnTo>
                <a:lnTo>
                  <a:pt x="1288956" y="688101"/>
                </a:lnTo>
                <a:lnTo>
                  <a:pt x="1281128" y="643720"/>
                </a:lnTo>
                <a:lnTo>
                  <a:pt x="1270994" y="600022"/>
                </a:lnTo>
                <a:lnTo>
                  <a:pt x="1258567" y="557109"/>
                </a:lnTo>
                <a:lnTo>
                  <a:pt x="1243859" y="515082"/>
                </a:lnTo>
                <a:lnTo>
                  <a:pt x="1226883" y="474043"/>
                </a:lnTo>
                <a:lnTo>
                  <a:pt x="1207652" y="434092"/>
                </a:lnTo>
                <a:lnTo>
                  <a:pt x="1186177" y="395332"/>
                </a:lnTo>
                <a:lnTo>
                  <a:pt x="1162472" y="357864"/>
                </a:lnTo>
                <a:lnTo>
                  <a:pt x="1136548" y="321790"/>
                </a:lnTo>
                <a:lnTo>
                  <a:pt x="1108419" y="287209"/>
                </a:lnTo>
                <a:lnTo>
                  <a:pt x="1078095" y="254225"/>
                </a:lnTo>
                <a:lnTo>
                  <a:pt x="1045591" y="222938"/>
                </a:lnTo>
                <a:lnTo>
                  <a:pt x="1010918" y="193450"/>
                </a:lnTo>
                <a:lnTo>
                  <a:pt x="974089" y="165862"/>
                </a:lnTo>
                <a:lnTo>
                  <a:pt x="1090549" y="0"/>
                </a:lnTo>
                <a:lnTo>
                  <a:pt x="1127377" y="27588"/>
                </a:lnTo>
                <a:lnTo>
                  <a:pt x="1162049" y="57076"/>
                </a:lnTo>
                <a:lnTo>
                  <a:pt x="1194551" y="88363"/>
                </a:lnTo>
                <a:lnTo>
                  <a:pt x="1224871" y="121347"/>
                </a:lnTo>
                <a:lnTo>
                  <a:pt x="1252998" y="155928"/>
                </a:lnTo>
                <a:lnTo>
                  <a:pt x="1278918" y="192002"/>
                </a:lnTo>
                <a:lnTo>
                  <a:pt x="1302619" y="229470"/>
                </a:lnTo>
                <a:lnTo>
                  <a:pt x="1324090" y="268230"/>
                </a:lnTo>
                <a:lnTo>
                  <a:pt x="1343317" y="308181"/>
                </a:lnTo>
                <a:lnTo>
                  <a:pt x="1360288" y="349220"/>
                </a:lnTo>
                <a:lnTo>
                  <a:pt x="1374991" y="391247"/>
                </a:lnTo>
                <a:lnTo>
                  <a:pt x="1387414" y="434160"/>
                </a:lnTo>
                <a:lnTo>
                  <a:pt x="1397544" y="477858"/>
                </a:lnTo>
                <a:lnTo>
                  <a:pt x="1405369" y="522239"/>
                </a:lnTo>
                <a:lnTo>
                  <a:pt x="1410877" y="567203"/>
                </a:lnTo>
                <a:lnTo>
                  <a:pt x="1414055" y="612647"/>
                </a:lnTo>
                <a:lnTo>
                  <a:pt x="1414890" y="658471"/>
                </a:lnTo>
                <a:lnTo>
                  <a:pt x="1413372" y="704573"/>
                </a:lnTo>
                <a:lnTo>
                  <a:pt x="1409486" y="750851"/>
                </a:lnTo>
                <a:lnTo>
                  <a:pt x="1403221" y="797204"/>
                </a:lnTo>
                <a:lnTo>
                  <a:pt x="1394565" y="843531"/>
                </a:lnTo>
                <a:lnTo>
                  <a:pt x="1383505" y="889731"/>
                </a:lnTo>
                <a:lnTo>
                  <a:pt x="1370029" y="935701"/>
                </a:lnTo>
                <a:lnTo>
                  <a:pt x="1354124" y="981342"/>
                </a:lnTo>
                <a:lnTo>
                  <a:pt x="1335779" y="1026550"/>
                </a:lnTo>
                <a:lnTo>
                  <a:pt x="1314980" y="1071225"/>
                </a:lnTo>
                <a:lnTo>
                  <a:pt x="1291716" y="1115266"/>
                </a:lnTo>
                <a:lnTo>
                  <a:pt x="1265974" y="1158571"/>
                </a:lnTo>
                <a:lnTo>
                  <a:pt x="1237741" y="1201039"/>
                </a:lnTo>
                <a:lnTo>
                  <a:pt x="1121283" y="1366901"/>
                </a:lnTo>
                <a:lnTo>
                  <a:pt x="1090972" y="1407835"/>
                </a:lnTo>
                <a:lnTo>
                  <a:pt x="1058941" y="1446795"/>
                </a:lnTo>
                <a:lnTo>
                  <a:pt x="1025292" y="1483743"/>
                </a:lnTo>
                <a:lnTo>
                  <a:pt x="990124" y="1518643"/>
                </a:lnTo>
                <a:lnTo>
                  <a:pt x="953539" y="1551456"/>
                </a:lnTo>
                <a:lnTo>
                  <a:pt x="915640" y="1582148"/>
                </a:lnTo>
                <a:lnTo>
                  <a:pt x="876526" y="1610680"/>
                </a:lnTo>
                <a:lnTo>
                  <a:pt x="836299" y="1637015"/>
                </a:lnTo>
                <a:lnTo>
                  <a:pt x="795061" y="1661118"/>
                </a:lnTo>
                <a:lnTo>
                  <a:pt x="752912" y="1682951"/>
                </a:lnTo>
                <a:lnTo>
                  <a:pt x="709955" y="1702477"/>
                </a:lnTo>
                <a:lnTo>
                  <a:pt x="666289" y="1719659"/>
                </a:lnTo>
                <a:lnTo>
                  <a:pt x="622017" y="1734460"/>
                </a:lnTo>
                <a:lnTo>
                  <a:pt x="577240" y="1746845"/>
                </a:lnTo>
                <a:lnTo>
                  <a:pt x="532058" y="1756774"/>
                </a:lnTo>
                <a:lnTo>
                  <a:pt x="486574" y="1764213"/>
                </a:lnTo>
                <a:lnTo>
                  <a:pt x="440888" y="1769123"/>
                </a:lnTo>
                <a:lnTo>
                  <a:pt x="395102" y="1771469"/>
                </a:lnTo>
                <a:lnTo>
                  <a:pt x="349317" y="1771213"/>
                </a:lnTo>
                <a:lnTo>
                  <a:pt x="303635" y="1768318"/>
                </a:lnTo>
                <a:lnTo>
                  <a:pt x="258156" y="1762747"/>
                </a:lnTo>
                <a:lnTo>
                  <a:pt x="212981" y="1754464"/>
                </a:lnTo>
                <a:lnTo>
                  <a:pt x="168213" y="1743431"/>
                </a:lnTo>
                <a:lnTo>
                  <a:pt x="123951" y="1729613"/>
                </a:lnTo>
                <a:lnTo>
                  <a:pt x="65785" y="1812544"/>
                </a:lnTo>
                <a:lnTo>
                  <a:pt x="0" y="1553591"/>
                </a:lnTo>
                <a:lnTo>
                  <a:pt x="298576" y="1480820"/>
                </a:lnTo>
                <a:lnTo>
                  <a:pt x="240410" y="1563751"/>
                </a:lnTo>
                <a:lnTo>
                  <a:pt x="284290" y="1577457"/>
                </a:lnTo>
                <a:lnTo>
                  <a:pt x="328717" y="1588430"/>
                </a:lnTo>
                <a:lnTo>
                  <a:pt x="373589" y="1596700"/>
                </a:lnTo>
                <a:lnTo>
                  <a:pt x="418804" y="1602297"/>
                </a:lnTo>
                <a:lnTo>
                  <a:pt x="464260" y="1605252"/>
                </a:lnTo>
                <a:lnTo>
                  <a:pt x="509855" y="1605595"/>
                </a:lnTo>
                <a:lnTo>
                  <a:pt x="555489" y="1603357"/>
                </a:lnTo>
                <a:lnTo>
                  <a:pt x="601058" y="1598570"/>
                </a:lnTo>
                <a:lnTo>
                  <a:pt x="646461" y="1591262"/>
                </a:lnTo>
                <a:lnTo>
                  <a:pt x="691596" y="1581466"/>
                </a:lnTo>
                <a:lnTo>
                  <a:pt x="736361" y="1569212"/>
                </a:lnTo>
                <a:lnTo>
                  <a:pt x="780655" y="1554529"/>
                </a:lnTo>
                <a:lnTo>
                  <a:pt x="824376" y="1537450"/>
                </a:lnTo>
                <a:lnTo>
                  <a:pt x="867421" y="1518004"/>
                </a:lnTo>
                <a:lnTo>
                  <a:pt x="909690" y="1496222"/>
                </a:lnTo>
                <a:lnTo>
                  <a:pt x="951079" y="1472136"/>
                </a:lnTo>
                <a:lnTo>
                  <a:pt x="991488" y="1445774"/>
                </a:lnTo>
                <a:lnTo>
                  <a:pt x="1030814" y="1417169"/>
                </a:lnTo>
                <a:lnTo>
                  <a:pt x="1068956" y="1386351"/>
                </a:lnTo>
                <a:lnTo>
                  <a:pt x="1105812" y="1353349"/>
                </a:lnTo>
                <a:lnTo>
                  <a:pt x="1141280" y="1318196"/>
                </a:lnTo>
                <a:lnTo>
                  <a:pt x="1175258" y="1280922"/>
                </a:lnTo>
              </a:path>
            </a:pathLst>
          </a:custGeom>
          <a:ln w="28574">
            <a:solidFill>
              <a:srgbClr val="7B4F07"/>
            </a:solidFill>
          </a:ln>
        </p:spPr>
        <p:txBody>
          <a:bodyPr wrap="square" lIns="0" tIns="0" rIns="0" bIns="0" rtlCol="0"/>
          <a:lstStyle/>
          <a:p>
            <a:endParaRPr smtClean="0">
              <a:solidFill>
                <a:prstClr val="black"/>
              </a:solidFill>
            </a:endParaRPr>
          </a:p>
        </p:txBody>
      </p:sp>
      <p:sp>
        <p:nvSpPr>
          <p:cNvPr id="18" name="object 18"/>
          <p:cNvSpPr/>
          <p:nvPr/>
        </p:nvSpPr>
        <p:spPr>
          <a:xfrm>
            <a:off x="11465052" y="5359908"/>
            <a:ext cx="914400" cy="91440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19" name="object 19"/>
          <p:cNvSpPr/>
          <p:nvPr/>
        </p:nvSpPr>
        <p:spPr>
          <a:xfrm>
            <a:off x="12242292" y="5366003"/>
            <a:ext cx="912876" cy="91440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0" name="object 20"/>
          <p:cNvSpPr/>
          <p:nvPr/>
        </p:nvSpPr>
        <p:spPr>
          <a:xfrm>
            <a:off x="13050012" y="5373623"/>
            <a:ext cx="914400" cy="91440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1" name="object 21"/>
          <p:cNvSpPr/>
          <p:nvPr/>
        </p:nvSpPr>
        <p:spPr>
          <a:xfrm>
            <a:off x="2129027" y="6908292"/>
            <a:ext cx="973836"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2" name="object 22"/>
          <p:cNvSpPr/>
          <p:nvPr/>
        </p:nvSpPr>
        <p:spPr>
          <a:xfrm>
            <a:off x="2990088" y="6917435"/>
            <a:ext cx="972312"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3" name="object 23"/>
          <p:cNvSpPr/>
          <p:nvPr/>
        </p:nvSpPr>
        <p:spPr>
          <a:xfrm>
            <a:off x="3828288" y="6908292"/>
            <a:ext cx="972312"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4" name="object 24"/>
          <p:cNvSpPr/>
          <p:nvPr/>
        </p:nvSpPr>
        <p:spPr>
          <a:xfrm>
            <a:off x="4689347" y="6915911"/>
            <a:ext cx="973836"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5" name="object 25"/>
          <p:cNvSpPr/>
          <p:nvPr/>
        </p:nvSpPr>
        <p:spPr>
          <a:xfrm>
            <a:off x="5533644" y="6915911"/>
            <a:ext cx="973836"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6" name="object 26"/>
          <p:cNvSpPr/>
          <p:nvPr/>
        </p:nvSpPr>
        <p:spPr>
          <a:xfrm>
            <a:off x="6394703" y="6925056"/>
            <a:ext cx="972311"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7" name="object 27"/>
          <p:cNvSpPr/>
          <p:nvPr/>
        </p:nvSpPr>
        <p:spPr>
          <a:xfrm>
            <a:off x="7232904" y="6915911"/>
            <a:ext cx="972311"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8" name="object 28"/>
          <p:cNvSpPr/>
          <p:nvPr/>
        </p:nvSpPr>
        <p:spPr>
          <a:xfrm>
            <a:off x="8093964" y="6923531"/>
            <a:ext cx="973835"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29" name="object 29"/>
          <p:cNvSpPr/>
          <p:nvPr/>
        </p:nvSpPr>
        <p:spPr>
          <a:xfrm>
            <a:off x="8936735" y="6923531"/>
            <a:ext cx="973835"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30" name="object 30"/>
          <p:cNvSpPr/>
          <p:nvPr/>
        </p:nvSpPr>
        <p:spPr>
          <a:xfrm>
            <a:off x="9796271" y="6932676"/>
            <a:ext cx="973835"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31" name="object 31"/>
          <p:cNvSpPr/>
          <p:nvPr/>
        </p:nvSpPr>
        <p:spPr>
          <a:xfrm>
            <a:off x="10634471" y="6923531"/>
            <a:ext cx="973835"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32" name="object 32"/>
          <p:cNvSpPr/>
          <p:nvPr/>
        </p:nvSpPr>
        <p:spPr>
          <a:xfrm>
            <a:off x="11497056" y="6931152"/>
            <a:ext cx="972311" cy="97383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Tree>
    <p:extLst>
      <p:ext uri="{BB962C8B-B14F-4D97-AF65-F5344CB8AC3E}">
        <p14:creationId xmlns:p14="http://schemas.microsoft.com/office/powerpoint/2010/main" val="6846603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smtClean="0">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smtClean="0">
              <a:solidFill>
                <a:prstClr val="black"/>
              </a:solidFill>
            </a:endParaRPr>
          </a:p>
        </p:txBody>
      </p:sp>
      <p:sp>
        <p:nvSpPr>
          <p:cNvPr id="6" name="object 6"/>
          <p:cNvSpPr txBox="1">
            <a:spLocks noGrp="1"/>
          </p:cNvSpPr>
          <p:nvPr>
            <p:ph type="title"/>
          </p:nvPr>
        </p:nvSpPr>
        <p:spPr>
          <a:xfrm>
            <a:off x="937666" y="644093"/>
            <a:ext cx="10720934" cy="875240"/>
          </a:xfrm>
          <a:prstGeom prst="rect">
            <a:avLst/>
          </a:prstGeom>
        </p:spPr>
        <p:txBody>
          <a:bodyPr vert="horz" wrap="square" lIns="0" tIns="13335" rIns="0" bIns="0" rtlCol="0">
            <a:spAutoFit/>
          </a:bodyPr>
          <a:lstStyle/>
          <a:p>
            <a:pPr marL="12700">
              <a:lnSpc>
                <a:spcPct val="100000"/>
              </a:lnSpc>
              <a:spcBef>
                <a:spcPts val="105"/>
              </a:spcBef>
            </a:pPr>
            <a:r>
              <a:rPr lang="en-IN" sz="5600" spc="-5" dirty="0" smtClean="0">
                <a:solidFill>
                  <a:srgbClr val="095A82"/>
                </a:solidFill>
              </a:rPr>
              <a:t>Blockchain is </a:t>
            </a:r>
            <a:r>
              <a:rPr sz="5600" spc="-5" dirty="0" smtClean="0">
                <a:solidFill>
                  <a:srgbClr val="095A82"/>
                </a:solidFill>
              </a:rPr>
              <a:t>Chain </a:t>
            </a:r>
            <a:r>
              <a:rPr sz="5600" dirty="0">
                <a:solidFill>
                  <a:srgbClr val="095A82"/>
                </a:solidFill>
              </a:rPr>
              <a:t>Of</a:t>
            </a:r>
            <a:r>
              <a:rPr sz="5600" spc="-105" dirty="0">
                <a:solidFill>
                  <a:srgbClr val="095A82"/>
                </a:solidFill>
              </a:rPr>
              <a:t> </a:t>
            </a:r>
            <a:r>
              <a:rPr sz="5600" dirty="0">
                <a:solidFill>
                  <a:srgbClr val="095A82"/>
                </a:solidFill>
              </a:rPr>
              <a:t>Blocks</a:t>
            </a:r>
            <a:endParaRPr sz="5600" dirty="0"/>
          </a:p>
        </p:txBody>
      </p:sp>
      <p:sp>
        <p:nvSpPr>
          <p:cNvPr id="7" name="object 7"/>
          <p:cNvSpPr txBox="1"/>
          <p:nvPr/>
        </p:nvSpPr>
        <p:spPr>
          <a:xfrm>
            <a:off x="937666" y="1898650"/>
            <a:ext cx="13686155" cy="2166619"/>
          </a:xfrm>
          <a:prstGeom prst="rect">
            <a:avLst/>
          </a:prstGeom>
        </p:spPr>
        <p:txBody>
          <a:bodyPr vert="horz" wrap="square" lIns="0" tIns="12065" rIns="0" bIns="0" rtlCol="0">
            <a:spAutoFit/>
          </a:bodyPr>
          <a:lstStyle/>
          <a:p>
            <a:pPr marL="584200" indent="-571500">
              <a:spcBef>
                <a:spcPts val="95"/>
              </a:spcBef>
              <a:buClr>
                <a:srgbClr val="095A82"/>
              </a:buClr>
              <a:buFont typeface="Wingdings"/>
              <a:buChar char=""/>
              <a:tabLst>
                <a:tab pos="584200" algn="l"/>
                <a:tab pos="584835" algn="l"/>
              </a:tabLst>
            </a:pPr>
            <a:r>
              <a:rPr sz="2000" spc="-5" dirty="0">
                <a:latin typeface="Arial Rounded MT Bold" panose="020F0704030504030204" pitchFamily="34" charset="0"/>
                <a:cs typeface="Calibri"/>
              </a:rPr>
              <a:t>Blocks </a:t>
            </a:r>
            <a:r>
              <a:rPr sz="2000" spc="-20" dirty="0">
                <a:latin typeface="Arial Rounded MT Bold" panose="020F0704030504030204" pitchFamily="34" charset="0"/>
                <a:cs typeface="Calibri"/>
              </a:rPr>
              <a:t>are </a:t>
            </a:r>
            <a:r>
              <a:rPr sz="2000" spc="-25" dirty="0">
                <a:latin typeface="Arial Rounded MT Bold" panose="020F0704030504030204" pitchFamily="34" charset="0"/>
                <a:cs typeface="Calibri"/>
              </a:rPr>
              <a:t>linked </a:t>
            </a:r>
            <a:r>
              <a:rPr sz="2000" spc="-20" dirty="0">
                <a:latin typeface="Arial Rounded MT Bold" panose="020F0704030504030204" pitchFamily="34" charset="0"/>
                <a:cs typeface="Calibri"/>
              </a:rPr>
              <a:t>to </a:t>
            </a:r>
            <a:r>
              <a:rPr sz="2000" spc="-5" dirty="0">
                <a:latin typeface="Arial Rounded MT Bold" panose="020F0704030504030204" pitchFamily="34" charset="0"/>
                <a:cs typeface="Calibri"/>
              </a:rPr>
              <a:t>each </a:t>
            </a:r>
            <a:r>
              <a:rPr sz="2000" spc="-10" dirty="0">
                <a:latin typeface="Arial Rounded MT Bold" panose="020F0704030504030204" pitchFamily="34" charset="0"/>
                <a:cs typeface="Calibri"/>
              </a:rPr>
              <a:t>other </a:t>
            </a:r>
            <a:r>
              <a:rPr sz="2000" spc="-30" dirty="0">
                <a:latin typeface="Arial Rounded MT Bold" panose="020F0704030504030204" pitchFamily="34" charset="0"/>
                <a:cs typeface="Calibri"/>
              </a:rPr>
              <a:t>like </a:t>
            </a:r>
            <a:r>
              <a:rPr sz="2000" spc="-5" dirty="0">
                <a:latin typeface="Arial Rounded MT Bold" panose="020F0704030504030204" pitchFamily="34" charset="0"/>
                <a:cs typeface="Calibri"/>
              </a:rPr>
              <a:t>a chain in a </a:t>
            </a:r>
            <a:r>
              <a:rPr sz="2000" spc="-50" dirty="0">
                <a:latin typeface="Arial Rounded MT Bold" panose="020F0704030504030204" pitchFamily="34" charset="0"/>
                <a:cs typeface="Calibri"/>
              </a:rPr>
              <a:t>proper, </a:t>
            </a:r>
            <a:r>
              <a:rPr sz="2000" spc="-10" dirty="0">
                <a:latin typeface="Arial Rounded MT Bold" panose="020F0704030504030204" pitchFamily="34" charset="0"/>
                <a:cs typeface="Calibri"/>
              </a:rPr>
              <a:t>time-stamped </a:t>
            </a:r>
            <a:r>
              <a:rPr sz="2000" spc="-15" dirty="0">
                <a:latin typeface="Arial Rounded MT Bold" panose="020F0704030504030204" pitchFamily="34" charset="0"/>
                <a:cs typeface="Calibri"/>
              </a:rPr>
              <a:t>chronological</a:t>
            </a:r>
            <a:r>
              <a:rPr sz="2000" spc="405" dirty="0">
                <a:latin typeface="Arial Rounded MT Bold" panose="020F0704030504030204" pitchFamily="34" charset="0"/>
                <a:cs typeface="Calibri"/>
              </a:rPr>
              <a:t> </a:t>
            </a:r>
            <a:r>
              <a:rPr sz="2000" spc="-15" dirty="0">
                <a:latin typeface="Arial Rounded MT Bold" panose="020F0704030504030204" pitchFamily="34" charset="0"/>
                <a:cs typeface="Calibri"/>
              </a:rPr>
              <a:t>order</a:t>
            </a:r>
            <a:endParaRPr sz="2000" dirty="0">
              <a:latin typeface="Arial Rounded MT Bold" panose="020F0704030504030204" pitchFamily="34" charset="0"/>
              <a:cs typeface="Calibri"/>
            </a:endParaRPr>
          </a:p>
          <a:p>
            <a:pPr>
              <a:spcBef>
                <a:spcPts val="35"/>
              </a:spcBef>
              <a:buClr>
                <a:srgbClr val="095A82"/>
              </a:buClr>
              <a:buFont typeface="Wingdings"/>
              <a:buChar char=""/>
            </a:pPr>
            <a:endParaRPr sz="2000" dirty="0">
              <a:latin typeface="Arial Rounded MT Bold" panose="020F0704030504030204" pitchFamily="34" charset="0"/>
              <a:cs typeface="Times New Roman"/>
            </a:endParaRPr>
          </a:p>
          <a:p>
            <a:pPr marL="584200" indent="-571500">
              <a:buClr>
                <a:srgbClr val="095A82"/>
              </a:buClr>
              <a:buFont typeface="Wingdings"/>
              <a:buChar char=""/>
              <a:tabLst>
                <a:tab pos="584200" algn="l"/>
                <a:tab pos="584835" algn="l"/>
              </a:tabLst>
            </a:pPr>
            <a:r>
              <a:rPr sz="2000" spc="-15" dirty="0">
                <a:latin typeface="Arial Rounded MT Bold" panose="020F0704030504030204" pitchFamily="34" charset="0"/>
                <a:cs typeface="Calibri"/>
              </a:rPr>
              <a:t>Each </a:t>
            </a:r>
            <a:r>
              <a:rPr sz="2000" spc="-10" dirty="0">
                <a:latin typeface="Arial Rounded MT Bold" panose="020F0704030504030204" pitchFamily="34" charset="0"/>
                <a:cs typeface="Calibri"/>
              </a:rPr>
              <a:t>block </a:t>
            </a:r>
            <a:r>
              <a:rPr sz="2000" spc="-5" dirty="0">
                <a:latin typeface="Arial Rounded MT Bold" panose="020F0704030504030204" pitchFamily="34" charset="0"/>
                <a:cs typeface="Calibri"/>
              </a:rPr>
              <a:t>is </a:t>
            </a:r>
            <a:r>
              <a:rPr sz="2000" spc="-10" dirty="0">
                <a:latin typeface="Arial Rounded MT Bold" panose="020F0704030504030204" pitchFamily="34" charset="0"/>
                <a:cs typeface="Calibri"/>
              </a:rPr>
              <a:t>identified </a:t>
            </a:r>
            <a:r>
              <a:rPr sz="2000" spc="-15" dirty="0">
                <a:latin typeface="Arial Rounded MT Bold" panose="020F0704030504030204" pitchFamily="34" charset="0"/>
                <a:cs typeface="Calibri"/>
              </a:rPr>
              <a:t>by </a:t>
            </a:r>
            <a:r>
              <a:rPr sz="2000" spc="-5" dirty="0">
                <a:latin typeface="Arial Rounded MT Bold" panose="020F0704030504030204" pitchFamily="34" charset="0"/>
                <a:cs typeface="Calibri"/>
              </a:rPr>
              <a:t>its </a:t>
            </a:r>
            <a:r>
              <a:rPr sz="2000" spc="-15" dirty="0">
                <a:latin typeface="Arial Rounded MT Bold" panose="020F0704030504030204" pitchFamily="34" charset="0"/>
                <a:cs typeface="Calibri"/>
              </a:rPr>
              <a:t>cryptographic</a:t>
            </a:r>
            <a:r>
              <a:rPr sz="2000" spc="135" dirty="0">
                <a:latin typeface="Arial Rounded MT Bold" panose="020F0704030504030204" pitchFamily="34" charset="0"/>
                <a:cs typeface="Calibri"/>
              </a:rPr>
              <a:t> </a:t>
            </a:r>
            <a:r>
              <a:rPr sz="2000" spc="-10" dirty="0">
                <a:latin typeface="Arial Rounded MT Bold" panose="020F0704030504030204" pitchFamily="34" charset="0"/>
                <a:cs typeface="Calibri"/>
              </a:rPr>
              <a:t>hash</a:t>
            </a:r>
            <a:endParaRPr sz="2000" dirty="0">
              <a:latin typeface="Arial Rounded MT Bold" panose="020F0704030504030204" pitchFamily="34" charset="0"/>
              <a:cs typeface="Calibri"/>
            </a:endParaRPr>
          </a:p>
          <a:p>
            <a:pPr>
              <a:spcBef>
                <a:spcPts val="30"/>
              </a:spcBef>
              <a:buClr>
                <a:srgbClr val="095A82"/>
              </a:buClr>
              <a:buFont typeface="Wingdings"/>
              <a:buChar char=""/>
            </a:pPr>
            <a:endParaRPr sz="2000" dirty="0">
              <a:latin typeface="Arial Rounded MT Bold" panose="020F0704030504030204" pitchFamily="34" charset="0"/>
              <a:cs typeface="Times New Roman"/>
            </a:endParaRPr>
          </a:p>
          <a:p>
            <a:pPr marL="584200" indent="-571500">
              <a:buClr>
                <a:srgbClr val="095A82"/>
              </a:buClr>
              <a:buFont typeface="Wingdings"/>
              <a:buChar char=""/>
              <a:tabLst>
                <a:tab pos="584200" algn="l"/>
                <a:tab pos="584835" algn="l"/>
              </a:tabLst>
            </a:pPr>
            <a:r>
              <a:rPr sz="2000" spc="-10" dirty="0">
                <a:latin typeface="Arial Rounded MT Bold" panose="020F0704030504030204" pitchFamily="34" charset="0"/>
                <a:cs typeface="Calibri"/>
              </a:rPr>
              <a:t>Blockchain </a:t>
            </a:r>
            <a:r>
              <a:rPr sz="2000" spc="-5" dirty="0">
                <a:latin typeface="Arial Rounded MT Bold" panose="020F0704030504030204" pitchFamily="34" charset="0"/>
                <a:cs typeface="Calibri"/>
              </a:rPr>
              <a:t>is </a:t>
            </a:r>
            <a:r>
              <a:rPr sz="2000" spc="-10" dirty="0">
                <a:latin typeface="Arial Rounded MT Bold" panose="020F0704030504030204" pitchFamily="34" charset="0"/>
                <a:cs typeface="Calibri"/>
              </a:rPr>
              <a:t>similar </a:t>
            </a:r>
            <a:r>
              <a:rPr sz="2000" spc="-20" dirty="0">
                <a:latin typeface="Arial Rounded MT Bold" panose="020F0704030504030204" pitchFamily="34" charset="0"/>
                <a:cs typeface="Calibri"/>
              </a:rPr>
              <a:t>to </a:t>
            </a:r>
            <a:r>
              <a:rPr sz="2000" spc="-5" dirty="0">
                <a:latin typeface="Arial Rounded MT Bold" panose="020F0704030504030204" pitchFamily="34" charset="0"/>
                <a:cs typeface="Calibri"/>
              </a:rPr>
              <a:t>a </a:t>
            </a:r>
            <a:r>
              <a:rPr sz="2000" spc="-20" dirty="0">
                <a:latin typeface="Arial Rounded MT Bold" panose="020F0704030504030204" pitchFamily="34" charset="0"/>
                <a:cs typeface="Calibri"/>
              </a:rPr>
              <a:t>linked </a:t>
            </a:r>
            <a:r>
              <a:rPr sz="2000" spc="-15" dirty="0">
                <a:latin typeface="Arial Rounded MT Bold" panose="020F0704030504030204" pitchFamily="34" charset="0"/>
                <a:cs typeface="Calibri"/>
              </a:rPr>
              <a:t>list where </a:t>
            </a:r>
            <a:r>
              <a:rPr sz="2000" spc="-10" dirty="0">
                <a:latin typeface="Arial Rounded MT Bold" panose="020F0704030504030204" pitchFamily="34" charset="0"/>
                <a:cs typeface="Calibri"/>
              </a:rPr>
              <a:t>every block </a:t>
            </a:r>
            <a:r>
              <a:rPr sz="2000" spc="-15" dirty="0">
                <a:latin typeface="Arial Rounded MT Bold" panose="020F0704030504030204" pitchFamily="34" charset="0"/>
                <a:cs typeface="Calibri"/>
              </a:rPr>
              <a:t>contains </a:t>
            </a:r>
            <a:r>
              <a:rPr sz="2000" spc="-5" dirty="0">
                <a:latin typeface="Arial Rounded MT Bold" panose="020F0704030504030204" pitchFamily="34" charset="0"/>
                <a:cs typeface="Calibri"/>
              </a:rPr>
              <a:t>a </a:t>
            </a:r>
            <a:r>
              <a:rPr sz="2000" spc="-10" dirty="0">
                <a:latin typeface="Arial Rounded MT Bold" panose="020F0704030504030204" pitchFamily="34" charset="0"/>
                <a:cs typeface="Calibri"/>
              </a:rPr>
              <a:t>hash </a:t>
            </a:r>
            <a:r>
              <a:rPr sz="2000" spc="-5" dirty="0">
                <a:latin typeface="Arial Rounded MT Bold" panose="020F0704030504030204" pitchFamily="34" charset="0"/>
                <a:cs typeface="Calibri"/>
              </a:rPr>
              <a:t>of the </a:t>
            </a:r>
            <a:r>
              <a:rPr sz="2000" spc="-15" dirty="0">
                <a:latin typeface="Arial Rounded MT Bold" panose="020F0704030504030204" pitchFamily="34" charset="0"/>
                <a:cs typeface="Calibri"/>
              </a:rPr>
              <a:t>previous</a:t>
            </a:r>
            <a:r>
              <a:rPr sz="2000" spc="370" dirty="0">
                <a:latin typeface="Arial Rounded MT Bold" panose="020F0704030504030204" pitchFamily="34" charset="0"/>
                <a:cs typeface="Calibri"/>
              </a:rPr>
              <a:t> </a:t>
            </a:r>
            <a:r>
              <a:rPr sz="2000" spc="-10" dirty="0">
                <a:latin typeface="Arial Rounded MT Bold" panose="020F0704030504030204" pitchFamily="34" charset="0"/>
                <a:cs typeface="Calibri"/>
              </a:rPr>
              <a:t>block</a:t>
            </a:r>
            <a:endParaRPr sz="2000" dirty="0">
              <a:latin typeface="Arial Rounded MT Bold" panose="020F0704030504030204" pitchFamily="34" charset="0"/>
              <a:cs typeface="Calibri"/>
            </a:endParaRPr>
          </a:p>
          <a:p>
            <a:pPr>
              <a:spcBef>
                <a:spcPts val="35"/>
              </a:spcBef>
              <a:buClr>
                <a:srgbClr val="095A82"/>
              </a:buClr>
              <a:buFont typeface="Wingdings"/>
              <a:buChar char=""/>
            </a:pPr>
            <a:endParaRPr sz="2000" dirty="0">
              <a:latin typeface="Arial Rounded MT Bold" panose="020F0704030504030204" pitchFamily="34" charset="0"/>
              <a:cs typeface="Times New Roman"/>
            </a:endParaRPr>
          </a:p>
          <a:p>
            <a:pPr marL="584200" indent="-571500">
              <a:buClr>
                <a:srgbClr val="095A82"/>
              </a:buClr>
              <a:buFont typeface="Wingdings"/>
              <a:buChar char=""/>
              <a:tabLst>
                <a:tab pos="584200" algn="l"/>
                <a:tab pos="584835" algn="l"/>
              </a:tabLst>
            </a:pPr>
            <a:r>
              <a:rPr sz="2000" spc="-10" dirty="0">
                <a:latin typeface="Arial Rounded MT Bold" panose="020F0704030504030204" pitchFamily="34" charset="0"/>
                <a:cs typeface="Calibri"/>
              </a:rPr>
              <a:t>The </a:t>
            </a:r>
            <a:r>
              <a:rPr sz="2000" spc="-25" dirty="0">
                <a:latin typeface="Arial Rounded MT Bold" panose="020F0704030504030204" pitchFamily="34" charset="0"/>
                <a:cs typeface="Calibri"/>
              </a:rPr>
              <a:t>first </a:t>
            </a:r>
            <a:r>
              <a:rPr sz="2000" spc="-10" dirty="0">
                <a:latin typeface="Arial Rounded MT Bold" panose="020F0704030504030204" pitchFamily="34" charset="0"/>
                <a:cs typeface="Calibri"/>
              </a:rPr>
              <a:t>block </a:t>
            </a:r>
            <a:r>
              <a:rPr sz="2000" spc="-5" dirty="0">
                <a:latin typeface="Arial Rounded MT Bold" panose="020F0704030504030204" pitchFamily="34" charset="0"/>
                <a:cs typeface="Calibri"/>
              </a:rPr>
              <a:t>of the </a:t>
            </a:r>
            <a:r>
              <a:rPr sz="2000" spc="-10" dirty="0">
                <a:latin typeface="Arial Rounded MT Bold" panose="020F0704030504030204" pitchFamily="34" charset="0"/>
                <a:cs typeface="Calibri"/>
              </a:rPr>
              <a:t>Blockchain </a:t>
            </a:r>
            <a:r>
              <a:rPr sz="2000" spc="-5" dirty="0">
                <a:latin typeface="Arial Rounded MT Bold" panose="020F0704030504030204" pitchFamily="34" charset="0"/>
                <a:cs typeface="Calibri"/>
              </a:rPr>
              <a:t>is know as the </a:t>
            </a:r>
            <a:r>
              <a:rPr sz="2000" b="1" spc="-10" dirty="0">
                <a:latin typeface="Arial Rounded MT Bold" panose="020F0704030504030204" pitchFamily="34" charset="0"/>
                <a:cs typeface="Calibri"/>
              </a:rPr>
              <a:t>Genesis</a:t>
            </a:r>
            <a:r>
              <a:rPr sz="2000" b="1" spc="185" dirty="0">
                <a:latin typeface="Arial Rounded MT Bold" panose="020F0704030504030204" pitchFamily="34" charset="0"/>
                <a:cs typeface="Calibri"/>
              </a:rPr>
              <a:t> </a:t>
            </a:r>
            <a:r>
              <a:rPr sz="2000" b="1" spc="-5" dirty="0">
                <a:latin typeface="Arial Rounded MT Bold" panose="020F0704030504030204" pitchFamily="34" charset="0"/>
                <a:cs typeface="Calibri"/>
              </a:rPr>
              <a:t>block</a:t>
            </a:r>
            <a:r>
              <a:rPr sz="2000" spc="-5" dirty="0">
                <a:latin typeface="Arial Rounded MT Bold" panose="020F0704030504030204" pitchFamily="34" charset="0"/>
                <a:cs typeface="Calibri"/>
              </a:rPr>
              <a:t>.</a:t>
            </a:r>
            <a:endParaRPr sz="2000" dirty="0">
              <a:latin typeface="Arial Rounded MT Bold" panose="020F0704030504030204" pitchFamily="34" charset="0"/>
              <a:cs typeface="Calibri"/>
            </a:endParaRPr>
          </a:p>
        </p:txBody>
      </p:sp>
      <p:sp>
        <p:nvSpPr>
          <p:cNvPr id="8" name="object 8"/>
          <p:cNvSpPr/>
          <p:nvPr/>
        </p:nvSpPr>
        <p:spPr>
          <a:xfrm>
            <a:off x="3306317" y="8384285"/>
            <a:ext cx="360045" cy="748665"/>
          </a:xfrm>
          <a:custGeom>
            <a:avLst/>
            <a:gdLst/>
            <a:ahLst/>
            <a:cxnLst/>
            <a:rect l="l" t="t" r="r" b="b"/>
            <a:pathLst>
              <a:path w="360045" h="748665">
                <a:moveTo>
                  <a:pt x="0" y="0"/>
                </a:moveTo>
                <a:lnTo>
                  <a:pt x="360045" y="748499"/>
                </a:lnTo>
              </a:path>
            </a:pathLst>
          </a:custGeom>
          <a:ln w="28956">
            <a:solidFill>
              <a:srgbClr val="C5512C"/>
            </a:solidFill>
          </a:ln>
        </p:spPr>
        <p:txBody>
          <a:bodyPr wrap="square" lIns="0" tIns="0" rIns="0" bIns="0" rtlCol="0"/>
          <a:lstStyle/>
          <a:p>
            <a:endParaRPr smtClean="0">
              <a:solidFill>
                <a:prstClr val="black"/>
              </a:solidFill>
            </a:endParaRPr>
          </a:p>
        </p:txBody>
      </p:sp>
      <p:sp>
        <p:nvSpPr>
          <p:cNvPr id="9" name="object 9"/>
          <p:cNvSpPr/>
          <p:nvPr/>
        </p:nvSpPr>
        <p:spPr>
          <a:xfrm>
            <a:off x="8659494" y="6644081"/>
            <a:ext cx="1235671" cy="1235671"/>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10" name="object 10"/>
          <p:cNvSpPr/>
          <p:nvPr/>
        </p:nvSpPr>
        <p:spPr>
          <a:xfrm>
            <a:off x="13015467" y="6628841"/>
            <a:ext cx="1235671" cy="1235671"/>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graphicFrame>
        <p:nvGraphicFramePr>
          <p:cNvPr id="11" name="object 11"/>
          <p:cNvGraphicFramePr>
            <a:graphicFrameLocks noGrp="1"/>
          </p:cNvGraphicFramePr>
          <p:nvPr/>
        </p:nvGraphicFramePr>
        <p:xfrm>
          <a:off x="14228063" y="5800344"/>
          <a:ext cx="3153410" cy="2849878"/>
        </p:xfrm>
        <a:graphic>
          <a:graphicData uri="http://schemas.openxmlformats.org/drawingml/2006/table">
            <a:tbl>
              <a:tblPr firstRow="1" bandRow="1">
                <a:tableStyleId>{2D5ABB26-0587-4C30-8999-92F81FD0307C}</a:tableStyleId>
              </a:tblPr>
              <a:tblGrid>
                <a:gridCol w="3153410"/>
              </a:tblGrid>
              <a:tr h="907541">
                <a:tc>
                  <a:txBody>
                    <a:bodyPr/>
                    <a:lstStyle/>
                    <a:p>
                      <a:pPr marL="346710" marR="488950">
                        <a:lnSpc>
                          <a:spcPct val="100000"/>
                        </a:lnSpc>
                        <a:spcBef>
                          <a:spcPts val="1664"/>
                        </a:spcBef>
                      </a:pPr>
                      <a:r>
                        <a:rPr sz="1800" dirty="0">
                          <a:solidFill>
                            <a:srgbClr val="FFFFFF"/>
                          </a:solidFill>
                          <a:latin typeface="Comic Sans MS"/>
                          <a:cs typeface="Comic Sans MS"/>
                        </a:rPr>
                        <a:t>Previous </a:t>
                      </a:r>
                      <a:r>
                        <a:rPr sz="1800" spc="-5" dirty="0">
                          <a:solidFill>
                            <a:srgbClr val="FFFFFF"/>
                          </a:solidFill>
                          <a:latin typeface="Comic Sans MS"/>
                          <a:cs typeface="Comic Sans MS"/>
                        </a:rPr>
                        <a:t>block </a:t>
                      </a:r>
                      <a:r>
                        <a:rPr sz="1800" dirty="0">
                          <a:solidFill>
                            <a:srgbClr val="FFFFFF"/>
                          </a:solidFill>
                          <a:latin typeface="Comic Sans MS"/>
                          <a:cs typeface="Comic Sans MS"/>
                        </a:rPr>
                        <a:t>hash:  47</a:t>
                      </a:r>
                      <a:r>
                        <a:rPr sz="1800" spc="-5" dirty="0">
                          <a:solidFill>
                            <a:srgbClr val="FFFFFF"/>
                          </a:solidFill>
                          <a:latin typeface="Comic Sans MS"/>
                          <a:cs typeface="Comic Sans MS"/>
                        </a:rPr>
                        <a:t>bd</a:t>
                      </a:r>
                      <a:r>
                        <a:rPr sz="1800" dirty="0">
                          <a:solidFill>
                            <a:srgbClr val="FFFFFF"/>
                          </a:solidFill>
                          <a:latin typeface="Comic Sans MS"/>
                          <a:cs typeface="Comic Sans MS"/>
                        </a:rPr>
                        <a:t>6</a:t>
                      </a:r>
                      <a:r>
                        <a:rPr sz="1800" spc="-5" dirty="0">
                          <a:solidFill>
                            <a:srgbClr val="FFFFFF"/>
                          </a:solidFill>
                          <a:latin typeface="Comic Sans MS"/>
                          <a:cs typeface="Comic Sans MS"/>
                        </a:rPr>
                        <a:t>Rmî</a:t>
                      </a:r>
                      <a:r>
                        <a:rPr sz="1800" spc="5" dirty="0">
                          <a:solidFill>
                            <a:srgbClr val="FFFFFF"/>
                          </a:solidFill>
                          <a:latin typeface="Comic Sans MS"/>
                          <a:cs typeface="Comic Sans MS"/>
                        </a:rPr>
                        <a:t>U</a:t>
                      </a:r>
                      <a:r>
                        <a:rPr sz="1800" dirty="0">
                          <a:solidFill>
                            <a:srgbClr val="FFFFFF"/>
                          </a:solidFill>
                          <a:latin typeface="Comic Sans MS"/>
                          <a:cs typeface="Comic Sans MS"/>
                        </a:rPr>
                        <a:t>680</a:t>
                      </a:r>
                      <a:r>
                        <a:rPr sz="1800" spc="-10" dirty="0">
                          <a:solidFill>
                            <a:srgbClr val="FFFFFF"/>
                          </a:solidFill>
                          <a:latin typeface="Comic Sans MS"/>
                          <a:cs typeface="Comic Sans MS"/>
                        </a:rPr>
                        <a:t>1</a:t>
                      </a:r>
                      <a:r>
                        <a:rPr sz="1800" spc="-5" dirty="0">
                          <a:solidFill>
                            <a:srgbClr val="FFFFFF"/>
                          </a:solidFill>
                          <a:latin typeface="Comic Sans MS"/>
                          <a:cs typeface="Comic Sans MS"/>
                        </a:rPr>
                        <a:t>AsTr</a:t>
                      </a:r>
                      <a:endParaRPr sz="1800">
                        <a:latin typeface="Comic Sans MS"/>
                        <a:cs typeface="Comic Sans MS"/>
                      </a:endParaRPr>
                    </a:p>
                  </a:txBody>
                  <a:tcPr marL="0" marR="0" marT="211454" marB="0">
                    <a:lnB w="38100">
                      <a:solidFill>
                        <a:srgbClr val="074563"/>
                      </a:solidFill>
                      <a:prstDash val="solid"/>
                    </a:lnB>
                    <a:solidFill>
                      <a:srgbClr val="0D80B8"/>
                    </a:solidFill>
                  </a:tcPr>
                </a:tc>
              </a:tr>
              <a:tr h="1071371">
                <a:tc>
                  <a:txBody>
                    <a:bodyPr/>
                    <a:lstStyle/>
                    <a:p>
                      <a:pPr marL="161290">
                        <a:lnSpc>
                          <a:spcPct val="100000"/>
                        </a:lnSpc>
                        <a:spcBef>
                          <a:spcPts val="969"/>
                        </a:spcBef>
                      </a:pPr>
                      <a:r>
                        <a:rPr sz="1800" dirty="0">
                          <a:solidFill>
                            <a:srgbClr val="FFFFFF"/>
                          </a:solidFill>
                          <a:latin typeface="Comic Sans MS"/>
                          <a:cs typeface="Comic Sans MS"/>
                        </a:rPr>
                        <a:t>Transaction</a:t>
                      </a:r>
                      <a:r>
                        <a:rPr sz="1800" spc="-30" dirty="0">
                          <a:solidFill>
                            <a:srgbClr val="FFFFFF"/>
                          </a:solidFill>
                          <a:latin typeface="Comic Sans MS"/>
                          <a:cs typeface="Comic Sans MS"/>
                        </a:rPr>
                        <a:t> </a:t>
                      </a:r>
                      <a:r>
                        <a:rPr sz="1800" spc="-10" dirty="0">
                          <a:solidFill>
                            <a:srgbClr val="FFFFFF"/>
                          </a:solidFill>
                          <a:latin typeface="Comic Sans MS"/>
                          <a:cs typeface="Comic Sans MS"/>
                        </a:rPr>
                        <a:t>1--------------</a:t>
                      </a:r>
                      <a:endParaRPr sz="1800">
                        <a:latin typeface="Comic Sans MS"/>
                        <a:cs typeface="Comic Sans MS"/>
                      </a:endParaRPr>
                    </a:p>
                    <a:p>
                      <a:pPr marL="161290">
                        <a:lnSpc>
                          <a:spcPct val="100000"/>
                        </a:lnSpc>
                      </a:pPr>
                      <a:r>
                        <a:rPr sz="1800" dirty="0">
                          <a:solidFill>
                            <a:srgbClr val="FFFFFF"/>
                          </a:solidFill>
                          <a:latin typeface="Comic Sans MS"/>
                          <a:cs typeface="Comic Sans MS"/>
                        </a:rPr>
                        <a:t>Transaction</a:t>
                      </a:r>
                      <a:r>
                        <a:rPr sz="1800" spc="-60" dirty="0">
                          <a:solidFill>
                            <a:srgbClr val="FFFFFF"/>
                          </a:solidFill>
                          <a:latin typeface="Comic Sans MS"/>
                          <a:cs typeface="Comic Sans MS"/>
                        </a:rPr>
                        <a:t> </a:t>
                      </a:r>
                      <a:r>
                        <a:rPr sz="1800" spc="-10" dirty="0">
                          <a:solidFill>
                            <a:srgbClr val="FFFFFF"/>
                          </a:solidFill>
                          <a:latin typeface="Comic Sans MS"/>
                          <a:cs typeface="Comic Sans MS"/>
                        </a:rPr>
                        <a:t>2--------------</a:t>
                      </a:r>
                      <a:endParaRPr sz="1800">
                        <a:latin typeface="Comic Sans MS"/>
                        <a:cs typeface="Comic Sans MS"/>
                      </a:endParaRPr>
                    </a:p>
                    <a:p>
                      <a:pPr marL="161290">
                        <a:lnSpc>
                          <a:spcPct val="100000"/>
                        </a:lnSpc>
                      </a:pPr>
                      <a:r>
                        <a:rPr sz="1800" dirty="0">
                          <a:solidFill>
                            <a:srgbClr val="FFFFFF"/>
                          </a:solidFill>
                          <a:latin typeface="Comic Sans MS"/>
                          <a:cs typeface="Comic Sans MS"/>
                        </a:rPr>
                        <a:t>Transaction</a:t>
                      </a:r>
                      <a:r>
                        <a:rPr sz="1800" spc="-60" dirty="0">
                          <a:solidFill>
                            <a:srgbClr val="FFFFFF"/>
                          </a:solidFill>
                          <a:latin typeface="Comic Sans MS"/>
                          <a:cs typeface="Comic Sans MS"/>
                        </a:rPr>
                        <a:t> </a:t>
                      </a:r>
                      <a:r>
                        <a:rPr sz="1800" spc="-10" dirty="0">
                          <a:solidFill>
                            <a:srgbClr val="FFFFFF"/>
                          </a:solidFill>
                          <a:latin typeface="Comic Sans MS"/>
                          <a:cs typeface="Comic Sans MS"/>
                        </a:rPr>
                        <a:t>3--------------</a:t>
                      </a:r>
                      <a:endParaRPr sz="1800">
                        <a:latin typeface="Comic Sans MS"/>
                        <a:cs typeface="Comic Sans MS"/>
                      </a:endParaRPr>
                    </a:p>
                  </a:txBody>
                  <a:tcPr marL="0" marR="0" marT="123189" marB="0">
                    <a:lnT w="38100">
                      <a:solidFill>
                        <a:srgbClr val="074563"/>
                      </a:solidFill>
                      <a:prstDash val="solid"/>
                    </a:lnT>
                    <a:lnB w="38100">
                      <a:solidFill>
                        <a:srgbClr val="074563"/>
                      </a:solidFill>
                      <a:prstDash val="solid"/>
                    </a:lnB>
                    <a:solidFill>
                      <a:srgbClr val="0D80B8"/>
                    </a:solidFill>
                  </a:tcPr>
                </a:tc>
              </a:tr>
              <a:tr h="870966">
                <a:tc>
                  <a:txBody>
                    <a:bodyPr/>
                    <a:lstStyle/>
                    <a:p>
                      <a:pPr marL="300355" marR="396875">
                        <a:lnSpc>
                          <a:spcPct val="100000"/>
                        </a:lnSpc>
                        <a:spcBef>
                          <a:spcPts val="1385"/>
                        </a:spcBef>
                      </a:pPr>
                      <a:r>
                        <a:rPr sz="1800" dirty="0">
                          <a:solidFill>
                            <a:srgbClr val="FFFFFF"/>
                          </a:solidFill>
                          <a:latin typeface="Comic Sans MS"/>
                          <a:cs typeface="Comic Sans MS"/>
                        </a:rPr>
                        <a:t>Block hash:  qt</a:t>
                      </a:r>
                      <a:r>
                        <a:rPr sz="1800" spc="5" dirty="0">
                          <a:solidFill>
                            <a:srgbClr val="FFFFFF"/>
                          </a:solidFill>
                          <a:latin typeface="Comic Sans MS"/>
                          <a:cs typeface="Comic Sans MS"/>
                        </a:rPr>
                        <a:t>w</a:t>
                      </a:r>
                      <a:r>
                        <a:rPr sz="1800" dirty="0">
                          <a:solidFill>
                            <a:srgbClr val="FFFFFF"/>
                          </a:solidFill>
                          <a:latin typeface="Comic Sans MS"/>
                          <a:cs typeface="Comic Sans MS"/>
                        </a:rPr>
                        <a:t>n72mciY</a:t>
                      </a:r>
                      <a:r>
                        <a:rPr sz="1800" spc="5" dirty="0">
                          <a:solidFill>
                            <a:srgbClr val="FFFFFF"/>
                          </a:solidFill>
                          <a:latin typeface="Comic Sans MS"/>
                          <a:cs typeface="Comic Sans MS"/>
                        </a:rPr>
                        <a:t>8</a:t>
                      </a:r>
                      <a:r>
                        <a:rPr sz="1800" dirty="0">
                          <a:solidFill>
                            <a:srgbClr val="FFFFFF"/>
                          </a:solidFill>
                          <a:latin typeface="Comic Sans MS"/>
                          <a:cs typeface="Comic Sans MS"/>
                        </a:rPr>
                        <a:t>FH4</a:t>
                      </a:r>
                      <a:r>
                        <a:rPr sz="1800" spc="5" dirty="0">
                          <a:solidFill>
                            <a:srgbClr val="FFFFFF"/>
                          </a:solidFill>
                          <a:latin typeface="Comic Sans MS"/>
                          <a:cs typeface="Comic Sans MS"/>
                        </a:rPr>
                        <a:t>6</a:t>
                      </a:r>
                      <a:r>
                        <a:rPr sz="1800" dirty="0">
                          <a:solidFill>
                            <a:srgbClr val="FFFFFF"/>
                          </a:solidFill>
                          <a:latin typeface="Comic Sans MS"/>
                          <a:cs typeface="Comic Sans MS"/>
                        </a:rPr>
                        <a:t>2</a:t>
                      </a:r>
                      <a:r>
                        <a:rPr sz="1800" spc="-10" dirty="0">
                          <a:solidFill>
                            <a:srgbClr val="FFFFFF"/>
                          </a:solidFill>
                          <a:latin typeface="Comic Sans MS"/>
                          <a:cs typeface="Comic Sans MS"/>
                        </a:rPr>
                        <a:t>U</a:t>
                      </a:r>
                      <a:r>
                        <a:rPr sz="1800" dirty="0">
                          <a:solidFill>
                            <a:srgbClr val="FFFFFF"/>
                          </a:solidFill>
                          <a:latin typeface="Comic Sans MS"/>
                          <a:cs typeface="Comic Sans MS"/>
                        </a:rPr>
                        <a:t>a</a:t>
                      </a:r>
                      <a:endParaRPr sz="1800">
                        <a:latin typeface="Comic Sans MS"/>
                        <a:cs typeface="Comic Sans MS"/>
                      </a:endParaRPr>
                    </a:p>
                  </a:txBody>
                  <a:tcPr marL="0" marR="0" marT="175895" marB="0">
                    <a:lnT w="38100">
                      <a:solidFill>
                        <a:srgbClr val="074563"/>
                      </a:solidFill>
                      <a:prstDash val="solid"/>
                    </a:lnT>
                    <a:solidFill>
                      <a:srgbClr val="0D80B8"/>
                    </a:solidFill>
                  </a:tcPr>
                </a:tc>
              </a:tr>
            </a:tbl>
          </a:graphicData>
        </a:graphic>
      </p:graphicFrame>
      <p:graphicFrame>
        <p:nvGraphicFramePr>
          <p:cNvPr id="12" name="object 12"/>
          <p:cNvGraphicFramePr>
            <a:graphicFrameLocks noGrp="1"/>
          </p:cNvGraphicFramePr>
          <p:nvPr/>
        </p:nvGraphicFramePr>
        <p:xfrm>
          <a:off x="9893807" y="5800344"/>
          <a:ext cx="3151505" cy="2849878"/>
        </p:xfrm>
        <a:graphic>
          <a:graphicData uri="http://schemas.openxmlformats.org/drawingml/2006/table">
            <a:tbl>
              <a:tblPr firstRow="1" bandRow="1">
                <a:tableStyleId>{2D5ABB26-0587-4C30-8999-92F81FD0307C}</a:tableStyleId>
              </a:tblPr>
              <a:tblGrid>
                <a:gridCol w="3151505"/>
              </a:tblGrid>
              <a:tr h="907541">
                <a:tc>
                  <a:txBody>
                    <a:bodyPr/>
                    <a:lstStyle/>
                    <a:p>
                      <a:pPr marL="360045" marR="456565">
                        <a:lnSpc>
                          <a:spcPct val="100000"/>
                        </a:lnSpc>
                        <a:spcBef>
                          <a:spcPts val="1664"/>
                        </a:spcBef>
                      </a:pPr>
                      <a:r>
                        <a:rPr sz="1800" dirty="0">
                          <a:solidFill>
                            <a:srgbClr val="FFFFFF"/>
                          </a:solidFill>
                          <a:latin typeface="Comic Sans MS"/>
                          <a:cs typeface="Comic Sans MS"/>
                        </a:rPr>
                        <a:t>Previous </a:t>
                      </a:r>
                      <a:r>
                        <a:rPr sz="1800" spc="-5" dirty="0">
                          <a:solidFill>
                            <a:srgbClr val="FFFFFF"/>
                          </a:solidFill>
                          <a:latin typeface="Comic Sans MS"/>
                          <a:cs typeface="Comic Sans MS"/>
                        </a:rPr>
                        <a:t>block </a:t>
                      </a:r>
                      <a:r>
                        <a:rPr sz="1800" dirty="0">
                          <a:solidFill>
                            <a:srgbClr val="FFFFFF"/>
                          </a:solidFill>
                          <a:latin typeface="Comic Sans MS"/>
                          <a:cs typeface="Comic Sans MS"/>
                        </a:rPr>
                        <a:t>hash:  </a:t>
                      </a:r>
                      <a:r>
                        <a:rPr sz="1800" spc="-5" dirty="0">
                          <a:solidFill>
                            <a:srgbClr val="FFFFFF"/>
                          </a:solidFill>
                          <a:latin typeface="Comic Sans MS"/>
                          <a:cs typeface="Comic Sans MS"/>
                        </a:rPr>
                        <a:t>3gys78kwvU7F98hD9</a:t>
                      </a:r>
                      <a:endParaRPr sz="1800">
                        <a:latin typeface="Comic Sans MS"/>
                        <a:cs typeface="Comic Sans MS"/>
                      </a:endParaRPr>
                    </a:p>
                  </a:txBody>
                  <a:tcPr marL="0" marR="0" marT="211454" marB="0">
                    <a:lnB w="38100">
                      <a:solidFill>
                        <a:srgbClr val="074563"/>
                      </a:solidFill>
                      <a:prstDash val="solid"/>
                    </a:lnB>
                    <a:solidFill>
                      <a:srgbClr val="0D80B8"/>
                    </a:solidFill>
                  </a:tcPr>
                </a:tc>
              </a:tr>
              <a:tr h="1071371">
                <a:tc>
                  <a:txBody>
                    <a:bodyPr/>
                    <a:lstStyle/>
                    <a:p>
                      <a:pPr marL="174625">
                        <a:lnSpc>
                          <a:spcPct val="100000"/>
                        </a:lnSpc>
                        <a:spcBef>
                          <a:spcPts val="969"/>
                        </a:spcBef>
                      </a:pPr>
                      <a:r>
                        <a:rPr sz="1800" dirty="0">
                          <a:solidFill>
                            <a:srgbClr val="FFFFFF"/>
                          </a:solidFill>
                          <a:latin typeface="Comic Sans MS"/>
                          <a:cs typeface="Comic Sans MS"/>
                        </a:rPr>
                        <a:t>Transaction</a:t>
                      </a:r>
                      <a:r>
                        <a:rPr sz="1800" spc="-30" dirty="0">
                          <a:solidFill>
                            <a:srgbClr val="FFFFFF"/>
                          </a:solidFill>
                          <a:latin typeface="Comic Sans MS"/>
                          <a:cs typeface="Comic Sans MS"/>
                        </a:rPr>
                        <a:t> </a:t>
                      </a:r>
                      <a:r>
                        <a:rPr sz="1800" spc="-10" dirty="0">
                          <a:solidFill>
                            <a:srgbClr val="FFFFFF"/>
                          </a:solidFill>
                          <a:latin typeface="Comic Sans MS"/>
                          <a:cs typeface="Comic Sans MS"/>
                        </a:rPr>
                        <a:t>1--------------</a:t>
                      </a:r>
                      <a:endParaRPr sz="1800">
                        <a:latin typeface="Comic Sans MS"/>
                        <a:cs typeface="Comic Sans MS"/>
                      </a:endParaRPr>
                    </a:p>
                    <a:p>
                      <a:pPr marL="174625">
                        <a:lnSpc>
                          <a:spcPct val="100000"/>
                        </a:lnSpc>
                      </a:pPr>
                      <a:r>
                        <a:rPr sz="1800" dirty="0">
                          <a:solidFill>
                            <a:srgbClr val="FFFFFF"/>
                          </a:solidFill>
                          <a:latin typeface="Comic Sans MS"/>
                          <a:cs typeface="Comic Sans MS"/>
                        </a:rPr>
                        <a:t>Transaction</a:t>
                      </a:r>
                      <a:r>
                        <a:rPr sz="1800" spc="-60" dirty="0">
                          <a:solidFill>
                            <a:srgbClr val="FFFFFF"/>
                          </a:solidFill>
                          <a:latin typeface="Comic Sans MS"/>
                          <a:cs typeface="Comic Sans MS"/>
                        </a:rPr>
                        <a:t> </a:t>
                      </a:r>
                      <a:r>
                        <a:rPr sz="1800" spc="-10" dirty="0">
                          <a:solidFill>
                            <a:srgbClr val="FFFFFF"/>
                          </a:solidFill>
                          <a:latin typeface="Comic Sans MS"/>
                          <a:cs typeface="Comic Sans MS"/>
                        </a:rPr>
                        <a:t>2--------------</a:t>
                      </a:r>
                      <a:endParaRPr sz="1800">
                        <a:latin typeface="Comic Sans MS"/>
                        <a:cs typeface="Comic Sans MS"/>
                      </a:endParaRPr>
                    </a:p>
                    <a:p>
                      <a:pPr marL="174625">
                        <a:lnSpc>
                          <a:spcPct val="100000"/>
                        </a:lnSpc>
                      </a:pPr>
                      <a:r>
                        <a:rPr sz="1800" dirty="0">
                          <a:solidFill>
                            <a:srgbClr val="FFFFFF"/>
                          </a:solidFill>
                          <a:latin typeface="Comic Sans MS"/>
                          <a:cs typeface="Comic Sans MS"/>
                        </a:rPr>
                        <a:t>Transaction</a:t>
                      </a:r>
                      <a:r>
                        <a:rPr sz="1800" spc="-60" dirty="0">
                          <a:solidFill>
                            <a:srgbClr val="FFFFFF"/>
                          </a:solidFill>
                          <a:latin typeface="Comic Sans MS"/>
                          <a:cs typeface="Comic Sans MS"/>
                        </a:rPr>
                        <a:t> </a:t>
                      </a:r>
                      <a:r>
                        <a:rPr sz="1800" spc="-10" dirty="0">
                          <a:solidFill>
                            <a:srgbClr val="FFFFFF"/>
                          </a:solidFill>
                          <a:latin typeface="Comic Sans MS"/>
                          <a:cs typeface="Comic Sans MS"/>
                        </a:rPr>
                        <a:t>3--------------</a:t>
                      </a:r>
                      <a:endParaRPr sz="1800">
                        <a:latin typeface="Comic Sans MS"/>
                        <a:cs typeface="Comic Sans MS"/>
                      </a:endParaRPr>
                    </a:p>
                  </a:txBody>
                  <a:tcPr marL="0" marR="0" marT="123189" marB="0">
                    <a:lnT w="38100">
                      <a:solidFill>
                        <a:srgbClr val="074563"/>
                      </a:solidFill>
                      <a:prstDash val="solid"/>
                    </a:lnT>
                    <a:lnB w="38100">
                      <a:solidFill>
                        <a:srgbClr val="074563"/>
                      </a:solidFill>
                      <a:prstDash val="solid"/>
                    </a:lnB>
                    <a:solidFill>
                      <a:srgbClr val="0D80B8"/>
                    </a:solidFill>
                  </a:tcPr>
                </a:tc>
              </a:tr>
              <a:tr h="870966">
                <a:tc>
                  <a:txBody>
                    <a:bodyPr/>
                    <a:lstStyle/>
                    <a:p>
                      <a:pPr marL="313690" marR="520700">
                        <a:lnSpc>
                          <a:spcPct val="100000"/>
                        </a:lnSpc>
                        <a:spcBef>
                          <a:spcPts val="1385"/>
                        </a:spcBef>
                      </a:pPr>
                      <a:r>
                        <a:rPr sz="1800" dirty="0">
                          <a:solidFill>
                            <a:srgbClr val="FFFFFF"/>
                          </a:solidFill>
                          <a:latin typeface="Comic Sans MS"/>
                          <a:cs typeface="Comic Sans MS"/>
                        </a:rPr>
                        <a:t>Block hash:  47</a:t>
                      </a:r>
                      <a:r>
                        <a:rPr sz="1800" spc="-5" dirty="0">
                          <a:solidFill>
                            <a:srgbClr val="FFFFFF"/>
                          </a:solidFill>
                          <a:latin typeface="Comic Sans MS"/>
                          <a:cs typeface="Comic Sans MS"/>
                        </a:rPr>
                        <a:t>bd</a:t>
                      </a:r>
                      <a:r>
                        <a:rPr sz="1800" dirty="0">
                          <a:solidFill>
                            <a:srgbClr val="FFFFFF"/>
                          </a:solidFill>
                          <a:latin typeface="Comic Sans MS"/>
                          <a:cs typeface="Comic Sans MS"/>
                        </a:rPr>
                        <a:t>6</a:t>
                      </a:r>
                      <a:r>
                        <a:rPr sz="1800" spc="-5" dirty="0">
                          <a:solidFill>
                            <a:srgbClr val="FFFFFF"/>
                          </a:solidFill>
                          <a:latin typeface="Comic Sans MS"/>
                          <a:cs typeface="Comic Sans MS"/>
                        </a:rPr>
                        <a:t>Rmî</a:t>
                      </a:r>
                      <a:r>
                        <a:rPr sz="1800" spc="5" dirty="0">
                          <a:solidFill>
                            <a:srgbClr val="FFFFFF"/>
                          </a:solidFill>
                          <a:latin typeface="Comic Sans MS"/>
                          <a:cs typeface="Comic Sans MS"/>
                        </a:rPr>
                        <a:t>U</a:t>
                      </a:r>
                      <a:r>
                        <a:rPr sz="1800" dirty="0">
                          <a:solidFill>
                            <a:srgbClr val="FFFFFF"/>
                          </a:solidFill>
                          <a:latin typeface="Comic Sans MS"/>
                          <a:cs typeface="Comic Sans MS"/>
                        </a:rPr>
                        <a:t>680</a:t>
                      </a:r>
                      <a:r>
                        <a:rPr sz="1800" spc="-10" dirty="0">
                          <a:solidFill>
                            <a:srgbClr val="FFFFFF"/>
                          </a:solidFill>
                          <a:latin typeface="Comic Sans MS"/>
                          <a:cs typeface="Comic Sans MS"/>
                        </a:rPr>
                        <a:t>1</a:t>
                      </a:r>
                      <a:r>
                        <a:rPr sz="1800" spc="-5" dirty="0">
                          <a:solidFill>
                            <a:srgbClr val="FFFFFF"/>
                          </a:solidFill>
                          <a:latin typeface="Comic Sans MS"/>
                          <a:cs typeface="Comic Sans MS"/>
                        </a:rPr>
                        <a:t>AsTr</a:t>
                      </a:r>
                      <a:endParaRPr sz="1800">
                        <a:latin typeface="Comic Sans MS"/>
                        <a:cs typeface="Comic Sans MS"/>
                      </a:endParaRPr>
                    </a:p>
                  </a:txBody>
                  <a:tcPr marL="0" marR="0" marT="175895" marB="0">
                    <a:lnT w="38100">
                      <a:solidFill>
                        <a:srgbClr val="074563"/>
                      </a:solidFill>
                      <a:prstDash val="solid"/>
                    </a:lnT>
                    <a:solidFill>
                      <a:srgbClr val="0D80B8"/>
                    </a:solidFill>
                  </a:tcPr>
                </a:tc>
              </a:tr>
            </a:tbl>
          </a:graphicData>
        </a:graphic>
      </p:graphicFrame>
      <p:sp>
        <p:nvSpPr>
          <p:cNvPr id="13" name="object 13"/>
          <p:cNvSpPr/>
          <p:nvPr/>
        </p:nvSpPr>
        <p:spPr>
          <a:xfrm>
            <a:off x="4314063" y="6632016"/>
            <a:ext cx="1235671" cy="1235671"/>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smtClean="0">
              <a:solidFill>
                <a:prstClr val="black"/>
              </a:solidFill>
            </a:endParaRPr>
          </a:p>
        </p:txBody>
      </p:sp>
      <p:sp>
        <p:nvSpPr>
          <p:cNvPr id="14" name="object 14"/>
          <p:cNvSpPr/>
          <p:nvPr/>
        </p:nvSpPr>
        <p:spPr>
          <a:xfrm>
            <a:off x="868680" y="5298947"/>
            <a:ext cx="3660648" cy="3660648"/>
          </a:xfrm>
          <a:prstGeom prst="rect">
            <a:avLst/>
          </a:prstGeom>
          <a:blipFill>
            <a:blip r:embed="rId4" cstate="print"/>
            <a:stretch>
              <a:fillRect/>
            </a:stretch>
          </a:blipFill>
        </p:spPr>
        <p:txBody>
          <a:bodyPr wrap="square" lIns="0" tIns="0" rIns="0" bIns="0" rtlCol="0"/>
          <a:lstStyle/>
          <a:p>
            <a:endParaRPr smtClean="0">
              <a:solidFill>
                <a:prstClr val="black"/>
              </a:solidFill>
            </a:endParaRPr>
          </a:p>
        </p:txBody>
      </p:sp>
      <p:sp>
        <p:nvSpPr>
          <p:cNvPr id="15" name="object 15"/>
          <p:cNvSpPr/>
          <p:nvPr/>
        </p:nvSpPr>
        <p:spPr>
          <a:xfrm>
            <a:off x="5595365" y="5814821"/>
            <a:ext cx="3124200" cy="2821305"/>
          </a:xfrm>
          <a:custGeom>
            <a:avLst/>
            <a:gdLst/>
            <a:ahLst/>
            <a:cxnLst/>
            <a:rect l="l" t="t" r="r" b="b"/>
            <a:pathLst>
              <a:path w="3124200" h="2821304">
                <a:moveTo>
                  <a:pt x="0" y="2820923"/>
                </a:moveTo>
                <a:lnTo>
                  <a:pt x="3124199" y="2820923"/>
                </a:lnTo>
                <a:lnTo>
                  <a:pt x="3124199" y="0"/>
                </a:lnTo>
                <a:lnTo>
                  <a:pt x="0" y="0"/>
                </a:lnTo>
                <a:lnTo>
                  <a:pt x="0" y="2820923"/>
                </a:lnTo>
                <a:close/>
              </a:path>
            </a:pathLst>
          </a:custGeom>
          <a:solidFill>
            <a:srgbClr val="0D80B8"/>
          </a:solidFill>
        </p:spPr>
        <p:txBody>
          <a:bodyPr wrap="square" lIns="0" tIns="0" rIns="0" bIns="0" rtlCol="0"/>
          <a:lstStyle/>
          <a:p>
            <a:endParaRPr smtClean="0">
              <a:solidFill>
                <a:prstClr val="black"/>
              </a:solidFill>
            </a:endParaRPr>
          </a:p>
        </p:txBody>
      </p:sp>
      <p:sp>
        <p:nvSpPr>
          <p:cNvPr id="16" name="object 16"/>
          <p:cNvSpPr/>
          <p:nvPr/>
        </p:nvSpPr>
        <p:spPr>
          <a:xfrm>
            <a:off x="5595365" y="5814821"/>
            <a:ext cx="3124200" cy="2821305"/>
          </a:xfrm>
          <a:custGeom>
            <a:avLst/>
            <a:gdLst/>
            <a:ahLst/>
            <a:cxnLst/>
            <a:rect l="l" t="t" r="r" b="b"/>
            <a:pathLst>
              <a:path w="3124200" h="2821304">
                <a:moveTo>
                  <a:pt x="0" y="2820923"/>
                </a:moveTo>
                <a:lnTo>
                  <a:pt x="3124199" y="2820923"/>
                </a:lnTo>
                <a:lnTo>
                  <a:pt x="3124199" y="0"/>
                </a:lnTo>
                <a:lnTo>
                  <a:pt x="0" y="0"/>
                </a:lnTo>
                <a:lnTo>
                  <a:pt x="0" y="2820923"/>
                </a:lnTo>
                <a:close/>
              </a:path>
            </a:pathLst>
          </a:custGeom>
          <a:ln w="28956">
            <a:solidFill>
              <a:srgbClr val="0D80B8"/>
            </a:solidFill>
          </a:ln>
        </p:spPr>
        <p:txBody>
          <a:bodyPr wrap="square" lIns="0" tIns="0" rIns="0" bIns="0" rtlCol="0"/>
          <a:lstStyle/>
          <a:p>
            <a:endParaRPr smtClean="0">
              <a:solidFill>
                <a:prstClr val="black"/>
              </a:solidFill>
            </a:endParaRPr>
          </a:p>
        </p:txBody>
      </p:sp>
      <p:sp>
        <p:nvSpPr>
          <p:cNvPr id="17" name="object 17"/>
          <p:cNvSpPr/>
          <p:nvPr/>
        </p:nvSpPr>
        <p:spPr>
          <a:xfrm>
            <a:off x="5849111" y="5977128"/>
            <a:ext cx="2750820" cy="820419"/>
          </a:xfrm>
          <a:custGeom>
            <a:avLst/>
            <a:gdLst/>
            <a:ahLst/>
            <a:cxnLst/>
            <a:rect l="l" t="t" r="r" b="b"/>
            <a:pathLst>
              <a:path w="2750820" h="820420">
                <a:moveTo>
                  <a:pt x="0" y="819912"/>
                </a:moveTo>
                <a:lnTo>
                  <a:pt x="2750819" y="819912"/>
                </a:lnTo>
                <a:lnTo>
                  <a:pt x="2750819" y="0"/>
                </a:lnTo>
                <a:lnTo>
                  <a:pt x="0" y="0"/>
                </a:lnTo>
                <a:lnTo>
                  <a:pt x="0" y="819912"/>
                </a:lnTo>
                <a:close/>
              </a:path>
            </a:pathLst>
          </a:custGeom>
          <a:solidFill>
            <a:srgbClr val="0D80B8"/>
          </a:solidFill>
        </p:spPr>
        <p:txBody>
          <a:bodyPr wrap="square" lIns="0" tIns="0" rIns="0" bIns="0" rtlCol="0"/>
          <a:lstStyle/>
          <a:p>
            <a:endParaRPr smtClean="0">
              <a:solidFill>
                <a:prstClr val="black"/>
              </a:solidFill>
            </a:endParaRPr>
          </a:p>
        </p:txBody>
      </p:sp>
      <p:sp>
        <p:nvSpPr>
          <p:cNvPr id="18" name="object 18"/>
          <p:cNvSpPr/>
          <p:nvPr/>
        </p:nvSpPr>
        <p:spPr>
          <a:xfrm>
            <a:off x="5849111" y="5977128"/>
            <a:ext cx="2750820" cy="954405"/>
          </a:xfrm>
          <a:custGeom>
            <a:avLst/>
            <a:gdLst/>
            <a:ahLst/>
            <a:cxnLst/>
            <a:rect l="l" t="t" r="r" b="b"/>
            <a:pathLst>
              <a:path w="2750820" h="954404">
                <a:moveTo>
                  <a:pt x="0" y="954024"/>
                </a:moveTo>
                <a:lnTo>
                  <a:pt x="2750819" y="954024"/>
                </a:lnTo>
                <a:lnTo>
                  <a:pt x="2750819" y="0"/>
                </a:lnTo>
                <a:lnTo>
                  <a:pt x="0" y="0"/>
                </a:lnTo>
                <a:lnTo>
                  <a:pt x="0" y="954024"/>
                </a:lnTo>
                <a:close/>
              </a:path>
            </a:pathLst>
          </a:custGeom>
          <a:ln w="9144">
            <a:solidFill>
              <a:srgbClr val="0D80B8"/>
            </a:solidFill>
          </a:ln>
        </p:spPr>
        <p:txBody>
          <a:bodyPr wrap="square" lIns="0" tIns="0" rIns="0" bIns="0" rtlCol="0"/>
          <a:lstStyle/>
          <a:p>
            <a:endParaRPr smtClean="0">
              <a:solidFill>
                <a:prstClr val="black"/>
              </a:solidFill>
            </a:endParaRPr>
          </a:p>
        </p:txBody>
      </p:sp>
      <p:sp>
        <p:nvSpPr>
          <p:cNvPr id="19" name="object 19"/>
          <p:cNvSpPr/>
          <p:nvPr/>
        </p:nvSpPr>
        <p:spPr>
          <a:xfrm>
            <a:off x="5803391" y="7920228"/>
            <a:ext cx="2750820" cy="646430"/>
          </a:xfrm>
          <a:custGeom>
            <a:avLst/>
            <a:gdLst/>
            <a:ahLst/>
            <a:cxnLst/>
            <a:rect l="l" t="t" r="r" b="b"/>
            <a:pathLst>
              <a:path w="2750820" h="646429">
                <a:moveTo>
                  <a:pt x="0" y="646176"/>
                </a:moveTo>
                <a:lnTo>
                  <a:pt x="2750819" y="646176"/>
                </a:lnTo>
                <a:lnTo>
                  <a:pt x="2750819" y="0"/>
                </a:lnTo>
                <a:lnTo>
                  <a:pt x="0" y="0"/>
                </a:lnTo>
                <a:lnTo>
                  <a:pt x="0" y="646176"/>
                </a:lnTo>
                <a:close/>
              </a:path>
            </a:pathLst>
          </a:custGeom>
          <a:solidFill>
            <a:srgbClr val="0D80B8"/>
          </a:solidFill>
        </p:spPr>
        <p:txBody>
          <a:bodyPr wrap="square" lIns="0" tIns="0" rIns="0" bIns="0" rtlCol="0"/>
          <a:lstStyle/>
          <a:p>
            <a:endParaRPr smtClean="0">
              <a:solidFill>
                <a:prstClr val="black"/>
              </a:solidFill>
            </a:endParaRPr>
          </a:p>
        </p:txBody>
      </p:sp>
      <p:sp>
        <p:nvSpPr>
          <p:cNvPr id="20" name="object 20"/>
          <p:cNvSpPr/>
          <p:nvPr/>
        </p:nvSpPr>
        <p:spPr>
          <a:xfrm>
            <a:off x="5803391" y="7920228"/>
            <a:ext cx="2750820" cy="646430"/>
          </a:xfrm>
          <a:custGeom>
            <a:avLst/>
            <a:gdLst/>
            <a:ahLst/>
            <a:cxnLst/>
            <a:rect l="l" t="t" r="r" b="b"/>
            <a:pathLst>
              <a:path w="2750820" h="646429">
                <a:moveTo>
                  <a:pt x="0" y="646176"/>
                </a:moveTo>
                <a:lnTo>
                  <a:pt x="2750819" y="646176"/>
                </a:lnTo>
                <a:lnTo>
                  <a:pt x="2750819" y="0"/>
                </a:lnTo>
                <a:lnTo>
                  <a:pt x="0" y="0"/>
                </a:lnTo>
                <a:lnTo>
                  <a:pt x="0" y="646176"/>
                </a:lnTo>
                <a:close/>
              </a:path>
            </a:pathLst>
          </a:custGeom>
          <a:ln w="9143">
            <a:solidFill>
              <a:srgbClr val="0D80B8"/>
            </a:solidFill>
          </a:ln>
        </p:spPr>
        <p:txBody>
          <a:bodyPr wrap="square" lIns="0" tIns="0" rIns="0" bIns="0" rtlCol="0"/>
          <a:lstStyle/>
          <a:p>
            <a:endParaRPr smtClean="0">
              <a:solidFill>
                <a:prstClr val="black"/>
              </a:solidFill>
            </a:endParaRPr>
          </a:p>
        </p:txBody>
      </p:sp>
      <p:sp>
        <p:nvSpPr>
          <p:cNvPr id="21" name="object 21"/>
          <p:cNvSpPr/>
          <p:nvPr/>
        </p:nvSpPr>
        <p:spPr>
          <a:xfrm>
            <a:off x="5663184" y="6797040"/>
            <a:ext cx="2994660" cy="922019"/>
          </a:xfrm>
          <a:custGeom>
            <a:avLst/>
            <a:gdLst/>
            <a:ahLst/>
            <a:cxnLst/>
            <a:rect l="l" t="t" r="r" b="b"/>
            <a:pathLst>
              <a:path w="2994659" h="922020">
                <a:moveTo>
                  <a:pt x="0" y="922019"/>
                </a:moveTo>
                <a:lnTo>
                  <a:pt x="2994660" y="922019"/>
                </a:lnTo>
                <a:lnTo>
                  <a:pt x="2994660" y="0"/>
                </a:lnTo>
                <a:lnTo>
                  <a:pt x="0" y="0"/>
                </a:lnTo>
                <a:lnTo>
                  <a:pt x="0" y="922019"/>
                </a:lnTo>
                <a:close/>
              </a:path>
            </a:pathLst>
          </a:custGeom>
          <a:solidFill>
            <a:srgbClr val="0D80B8"/>
          </a:solidFill>
        </p:spPr>
        <p:txBody>
          <a:bodyPr wrap="square" lIns="0" tIns="0" rIns="0" bIns="0" rtlCol="0"/>
          <a:lstStyle/>
          <a:p>
            <a:endParaRPr smtClean="0">
              <a:solidFill>
                <a:prstClr val="black"/>
              </a:solidFill>
            </a:endParaRPr>
          </a:p>
        </p:txBody>
      </p:sp>
      <p:sp>
        <p:nvSpPr>
          <p:cNvPr id="22" name="object 22"/>
          <p:cNvSpPr/>
          <p:nvPr/>
        </p:nvSpPr>
        <p:spPr>
          <a:xfrm>
            <a:off x="5663184" y="6797040"/>
            <a:ext cx="2994660" cy="922019"/>
          </a:xfrm>
          <a:custGeom>
            <a:avLst/>
            <a:gdLst/>
            <a:ahLst/>
            <a:cxnLst/>
            <a:rect l="l" t="t" r="r" b="b"/>
            <a:pathLst>
              <a:path w="2994659" h="922020">
                <a:moveTo>
                  <a:pt x="0" y="922019"/>
                </a:moveTo>
                <a:lnTo>
                  <a:pt x="2994660" y="922019"/>
                </a:lnTo>
                <a:lnTo>
                  <a:pt x="2994660" y="0"/>
                </a:lnTo>
                <a:lnTo>
                  <a:pt x="0" y="0"/>
                </a:lnTo>
                <a:lnTo>
                  <a:pt x="0" y="922019"/>
                </a:lnTo>
                <a:close/>
              </a:path>
            </a:pathLst>
          </a:custGeom>
          <a:ln w="9144">
            <a:solidFill>
              <a:srgbClr val="0D80B8"/>
            </a:solidFill>
          </a:ln>
        </p:spPr>
        <p:txBody>
          <a:bodyPr wrap="square" lIns="0" tIns="0" rIns="0" bIns="0" rtlCol="0"/>
          <a:lstStyle/>
          <a:p>
            <a:endParaRPr smtClean="0">
              <a:solidFill>
                <a:prstClr val="black"/>
              </a:solidFill>
            </a:endParaRPr>
          </a:p>
        </p:txBody>
      </p:sp>
      <p:sp>
        <p:nvSpPr>
          <p:cNvPr id="23" name="object 23"/>
          <p:cNvSpPr txBox="1"/>
          <p:nvPr/>
        </p:nvSpPr>
        <p:spPr>
          <a:xfrm>
            <a:off x="3324605" y="5999479"/>
            <a:ext cx="5409565" cy="3362960"/>
          </a:xfrm>
          <a:prstGeom prst="rect">
            <a:avLst/>
          </a:prstGeom>
        </p:spPr>
        <p:txBody>
          <a:bodyPr vert="horz" wrap="square" lIns="0" tIns="12700" rIns="0" bIns="0" rtlCol="0">
            <a:spAutoFit/>
          </a:bodyPr>
          <a:lstStyle/>
          <a:p>
            <a:pPr marL="2616200">
              <a:spcBef>
                <a:spcPts val="100"/>
              </a:spcBef>
            </a:pPr>
            <a:r>
              <a:rPr dirty="0">
                <a:solidFill>
                  <a:srgbClr val="FFFFFF"/>
                </a:solidFill>
                <a:latin typeface="Comic Sans MS"/>
                <a:cs typeface="Comic Sans MS"/>
              </a:rPr>
              <a:t>Previous </a:t>
            </a:r>
            <a:r>
              <a:rPr spc="-5" dirty="0">
                <a:solidFill>
                  <a:srgbClr val="FFFFFF"/>
                </a:solidFill>
                <a:latin typeface="Comic Sans MS"/>
                <a:cs typeface="Comic Sans MS"/>
              </a:rPr>
              <a:t>block</a:t>
            </a:r>
            <a:r>
              <a:rPr spc="-110" dirty="0">
                <a:solidFill>
                  <a:srgbClr val="FFFFFF"/>
                </a:solidFill>
                <a:latin typeface="Comic Sans MS"/>
                <a:cs typeface="Comic Sans MS"/>
              </a:rPr>
              <a:t> </a:t>
            </a:r>
            <a:r>
              <a:rPr dirty="0">
                <a:solidFill>
                  <a:srgbClr val="FFFFFF"/>
                </a:solidFill>
                <a:latin typeface="Comic Sans MS"/>
                <a:cs typeface="Comic Sans MS"/>
              </a:rPr>
              <a:t>hash:</a:t>
            </a:r>
            <a:endParaRPr>
              <a:solidFill>
                <a:prstClr val="black"/>
              </a:solidFill>
              <a:latin typeface="Comic Sans MS"/>
              <a:cs typeface="Comic Sans MS"/>
            </a:endParaRPr>
          </a:p>
          <a:p>
            <a:pPr marL="2616200">
              <a:spcBef>
                <a:spcPts val="10"/>
              </a:spcBef>
            </a:pPr>
            <a:r>
              <a:rPr spc="-5" dirty="0">
                <a:solidFill>
                  <a:srgbClr val="FFFFFF"/>
                </a:solidFill>
                <a:latin typeface="Arial"/>
                <a:cs typeface="Arial"/>
              </a:rPr>
              <a:t>ae2345gta7892ngYH</a:t>
            </a:r>
            <a:endParaRPr>
              <a:solidFill>
                <a:prstClr val="black"/>
              </a:solidFill>
              <a:latin typeface="Arial"/>
              <a:cs typeface="Arial"/>
            </a:endParaRPr>
          </a:p>
          <a:p>
            <a:pPr>
              <a:spcBef>
                <a:spcPts val="45"/>
              </a:spcBef>
            </a:pPr>
            <a:endParaRPr>
              <a:solidFill>
                <a:prstClr val="black"/>
              </a:solidFill>
              <a:latin typeface="Times New Roman"/>
              <a:cs typeface="Times New Roman"/>
            </a:endParaRPr>
          </a:p>
          <a:p>
            <a:pPr marL="2430145">
              <a:spcBef>
                <a:spcPts val="5"/>
              </a:spcBef>
            </a:pPr>
            <a:r>
              <a:rPr dirty="0">
                <a:solidFill>
                  <a:srgbClr val="FFFFFF"/>
                </a:solidFill>
                <a:latin typeface="Comic Sans MS"/>
                <a:cs typeface="Comic Sans MS"/>
              </a:rPr>
              <a:t>Transaction</a:t>
            </a:r>
            <a:r>
              <a:rPr spc="-30" dirty="0">
                <a:solidFill>
                  <a:srgbClr val="FFFFFF"/>
                </a:solidFill>
                <a:latin typeface="Comic Sans MS"/>
                <a:cs typeface="Comic Sans MS"/>
              </a:rPr>
              <a:t> </a:t>
            </a:r>
            <a:r>
              <a:rPr spc="-10" dirty="0">
                <a:solidFill>
                  <a:srgbClr val="FFFFFF"/>
                </a:solidFill>
                <a:latin typeface="Comic Sans MS"/>
                <a:cs typeface="Comic Sans MS"/>
              </a:rPr>
              <a:t>1--------------</a:t>
            </a:r>
            <a:endParaRPr>
              <a:solidFill>
                <a:prstClr val="black"/>
              </a:solidFill>
              <a:latin typeface="Comic Sans MS"/>
              <a:cs typeface="Comic Sans MS"/>
            </a:endParaRPr>
          </a:p>
          <a:p>
            <a:pPr marL="2430145"/>
            <a:r>
              <a:rPr dirty="0">
                <a:solidFill>
                  <a:srgbClr val="FFFFFF"/>
                </a:solidFill>
                <a:latin typeface="Comic Sans MS"/>
                <a:cs typeface="Comic Sans MS"/>
              </a:rPr>
              <a:t>Transaction</a:t>
            </a:r>
            <a:r>
              <a:rPr spc="-60" dirty="0">
                <a:solidFill>
                  <a:srgbClr val="FFFFFF"/>
                </a:solidFill>
                <a:latin typeface="Comic Sans MS"/>
                <a:cs typeface="Comic Sans MS"/>
              </a:rPr>
              <a:t> </a:t>
            </a:r>
            <a:r>
              <a:rPr spc="-10" dirty="0">
                <a:solidFill>
                  <a:srgbClr val="FFFFFF"/>
                </a:solidFill>
                <a:latin typeface="Comic Sans MS"/>
                <a:cs typeface="Comic Sans MS"/>
              </a:rPr>
              <a:t>2--------------</a:t>
            </a:r>
            <a:endParaRPr>
              <a:solidFill>
                <a:prstClr val="black"/>
              </a:solidFill>
              <a:latin typeface="Comic Sans MS"/>
              <a:cs typeface="Comic Sans MS"/>
            </a:endParaRPr>
          </a:p>
          <a:p>
            <a:pPr marL="2430145"/>
            <a:r>
              <a:rPr dirty="0">
                <a:solidFill>
                  <a:srgbClr val="FFFFFF"/>
                </a:solidFill>
                <a:latin typeface="Comic Sans MS"/>
                <a:cs typeface="Comic Sans MS"/>
              </a:rPr>
              <a:t>Transaction</a:t>
            </a:r>
            <a:r>
              <a:rPr spc="-60" dirty="0">
                <a:solidFill>
                  <a:srgbClr val="FFFFFF"/>
                </a:solidFill>
                <a:latin typeface="Comic Sans MS"/>
                <a:cs typeface="Comic Sans MS"/>
              </a:rPr>
              <a:t> </a:t>
            </a:r>
            <a:r>
              <a:rPr spc="-10" dirty="0">
                <a:solidFill>
                  <a:srgbClr val="FFFFFF"/>
                </a:solidFill>
                <a:latin typeface="Comic Sans MS"/>
                <a:cs typeface="Comic Sans MS"/>
              </a:rPr>
              <a:t>3--------------</a:t>
            </a:r>
            <a:endParaRPr>
              <a:solidFill>
                <a:prstClr val="black"/>
              </a:solidFill>
              <a:latin typeface="Comic Sans MS"/>
              <a:cs typeface="Comic Sans MS"/>
            </a:endParaRPr>
          </a:p>
          <a:p>
            <a:pPr>
              <a:spcBef>
                <a:spcPts val="10"/>
              </a:spcBef>
            </a:pPr>
            <a:endParaRPr sz="2050">
              <a:solidFill>
                <a:prstClr val="black"/>
              </a:solidFill>
              <a:latin typeface="Times New Roman"/>
              <a:cs typeface="Times New Roman"/>
            </a:endParaRPr>
          </a:p>
          <a:p>
            <a:pPr marL="2569845">
              <a:spcBef>
                <a:spcPts val="5"/>
              </a:spcBef>
            </a:pPr>
            <a:r>
              <a:rPr dirty="0">
                <a:solidFill>
                  <a:srgbClr val="FFFFFF"/>
                </a:solidFill>
                <a:latin typeface="Comic Sans MS"/>
                <a:cs typeface="Comic Sans MS"/>
              </a:rPr>
              <a:t>Block</a:t>
            </a:r>
            <a:r>
              <a:rPr spc="-5" dirty="0">
                <a:solidFill>
                  <a:srgbClr val="FFFFFF"/>
                </a:solidFill>
                <a:latin typeface="Comic Sans MS"/>
                <a:cs typeface="Comic Sans MS"/>
              </a:rPr>
              <a:t> </a:t>
            </a:r>
            <a:r>
              <a:rPr dirty="0">
                <a:solidFill>
                  <a:srgbClr val="FFFFFF"/>
                </a:solidFill>
                <a:latin typeface="Comic Sans MS"/>
                <a:cs typeface="Comic Sans MS"/>
              </a:rPr>
              <a:t>hash:</a:t>
            </a:r>
            <a:endParaRPr>
              <a:solidFill>
                <a:prstClr val="black"/>
              </a:solidFill>
              <a:latin typeface="Comic Sans MS"/>
              <a:cs typeface="Comic Sans MS"/>
            </a:endParaRPr>
          </a:p>
          <a:p>
            <a:pPr marL="2569845">
              <a:spcBef>
                <a:spcPts val="10"/>
              </a:spcBef>
            </a:pPr>
            <a:r>
              <a:rPr spc="-5" dirty="0">
                <a:solidFill>
                  <a:srgbClr val="FFFFFF"/>
                </a:solidFill>
                <a:latin typeface="Arial"/>
                <a:cs typeface="Arial"/>
              </a:rPr>
              <a:t>3gys78kwvU7F98hD9</a:t>
            </a:r>
            <a:endParaRPr>
              <a:solidFill>
                <a:prstClr val="black"/>
              </a:solidFill>
              <a:latin typeface="Arial"/>
              <a:cs typeface="Arial"/>
            </a:endParaRPr>
          </a:p>
          <a:p>
            <a:endParaRPr sz="2000">
              <a:solidFill>
                <a:prstClr val="black"/>
              </a:solidFill>
              <a:latin typeface="Times New Roman"/>
              <a:cs typeface="Times New Roman"/>
            </a:endParaRPr>
          </a:p>
          <a:p>
            <a:pPr marL="12700">
              <a:spcBef>
                <a:spcPts val="1705"/>
              </a:spcBef>
            </a:pPr>
            <a:r>
              <a:rPr sz="2200" i="1" spc="-10" dirty="0">
                <a:solidFill>
                  <a:srgbClr val="C5512C"/>
                </a:solidFill>
                <a:cs typeface="Calibri"/>
              </a:rPr>
              <a:t>Genesis</a:t>
            </a:r>
            <a:r>
              <a:rPr sz="2200" i="1" spc="-5" dirty="0">
                <a:solidFill>
                  <a:srgbClr val="C5512C"/>
                </a:solidFill>
                <a:cs typeface="Calibri"/>
              </a:rPr>
              <a:t> Block</a:t>
            </a:r>
            <a:endParaRPr sz="2200">
              <a:solidFill>
                <a:prstClr val="black"/>
              </a:solidFill>
              <a:cs typeface="Calibri"/>
            </a:endParaRPr>
          </a:p>
        </p:txBody>
      </p:sp>
      <p:sp>
        <p:nvSpPr>
          <p:cNvPr id="24" name="object 24"/>
          <p:cNvSpPr/>
          <p:nvPr/>
        </p:nvSpPr>
        <p:spPr>
          <a:xfrm>
            <a:off x="5595365" y="6700266"/>
            <a:ext cx="3123565" cy="0"/>
          </a:xfrm>
          <a:custGeom>
            <a:avLst/>
            <a:gdLst/>
            <a:ahLst/>
            <a:cxnLst/>
            <a:rect l="l" t="t" r="r" b="b"/>
            <a:pathLst>
              <a:path w="3123565">
                <a:moveTo>
                  <a:pt x="0" y="0"/>
                </a:moveTo>
                <a:lnTo>
                  <a:pt x="3123057" y="0"/>
                </a:lnTo>
              </a:path>
            </a:pathLst>
          </a:custGeom>
          <a:ln w="28956">
            <a:solidFill>
              <a:srgbClr val="074563"/>
            </a:solidFill>
          </a:ln>
        </p:spPr>
        <p:txBody>
          <a:bodyPr wrap="square" lIns="0" tIns="0" rIns="0" bIns="0" rtlCol="0"/>
          <a:lstStyle/>
          <a:p>
            <a:endParaRPr smtClean="0">
              <a:solidFill>
                <a:prstClr val="black"/>
              </a:solidFill>
            </a:endParaRPr>
          </a:p>
        </p:txBody>
      </p:sp>
      <p:sp>
        <p:nvSpPr>
          <p:cNvPr id="25" name="object 25"/>
          <p:cNvSpPr/>
          <p:nvPr/>
        </p:nvSpPr>
        <p:spPr>
          <a:xfrm>
            <a:off x="5584697" y="7782306"/>
            <a:ext cx="3123565" cy="0"/>
          </a:xfrm>
          <a:custGeom>
            <a:avLst/>
            <a:gdLst/>
            <a:ahLst/>
            <a:cxnLst/>
            <a:rect l="l" t="t" r="r" b="b"/>
            <a:pathLst>
              <a:path w="3123565">
                <a:moveTo>
                  <a:pt x="0" y="0"/>
                </a:moveTo>
                <a:lnTo>
                  <a:pt x="3123056" y="0"/>
                </a:lnTo>
              </a:path>
            </a:pathLst>
          </a:custGeom>
          <a:ln w="28956">
            <a:solidFill>
              <a:srgbClr val="074563"/>
            </a:solidFill>
          </a:ln>
        </p:spPr>
        <p:txBody>
          <a:bodyPr wrap="square" lIns="0" tIns="0" rIns="0" bIns="0" rtlCol="0"/>
          <a:lstStyle/>
          <a:p>
            <a:endParaRPr smtClean="0">
              <a:solidFill>
                <a:prstClr val="black"/>
              </a:solidFill>
            </a:endParaRPr>
          </a:p>
        </p:txBody>
      </p:sp>
    </p:spTree>
    <p:extLst>
      <p:ext uri="{BB962C8B-B14F-4D97-AF65-F5344CB8AC3E}">
        <p14:creationId xmlns:p14="http://schemas.microsoft.com/office/powerpoint/2010/main" val="8993437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4210" y="761694"/>
            <a:ext cx="16412660" cy="861774"/>
          </a:xfrm>
          <a:prstGeom prst="rect">
            <a:avLst/>
          </a:prstGeom>
        </p:spPr>
        <p:txBody>
          <a:bodyPr vert="horz" wrap="square" lIns="0" tIns="0" rIns="0" bIns="0" rtlCol="0">
            <a:spAutoFit/>
          </a:bodyPr>
          <a:lstStyle/>
          <a:p>
            <a:pPr marL="12700">
              <a:lnSpc>
                <a:spcPct val="100000"/>
              </a:lnSpc>
            </a:pPr>
            <a:r>
              <a:rPr lang="en-US" sz="5600" dirty="0">
                <a:solidFill>
                  <a:schemeClr val="tx2"/>
                </a:solidFill>
              </a:rPr>
              <a:t>What </a:t>
            </a:r>
            <a:r>
              <a:rPr lang="en-US" sz="5600" dirty="0" smtClean="0">
                <a:solidFill>
                  <a:schemeClr val="tx2"/>
                </a:solidFill>
              </a:rPr>
              <a:t>do you think about Blockchain?</a:t>
            </a:r>
            <a:endParaRPr sz="5600" dirty="0">
              <a:solidFill>
                <a:schemeClr val="tx2"/>
              </a:solidFill>
            </a:endParaRPr>
          </a:p>
        </p:txBody>
      </p:sp>
      <p:sp>
        <p:nvSpPr>
          <p:cNvPr id="14" name="object 7"/>
          <p:cNvSpPr txBox="1"/>
          <p:nvPr/>
        </p:nvSpPr>
        <p:spPr>
          <a:xfrm>
            <a:off x="937669" y="1971460"/>
            <a:ext cx="16412660" cy="6771084"/>
          </a:xfrm>
          <a:prstGeom prst="rect">
            <a:avLst/>
          </a:prstGeom>
        </p:spPr>
        <p:txBody>
          <a:bodyPr vert="horz" wrap="square" lIns="0" tIns="0" rIns="0" bIns="0" rtlCol="0">
            <a:spAutoFit/>
          </a:bodyPr>
          <a:lstStyle/>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Blockchain is a </a:t>
            </a:r>
            <a:r>
              <a:rPr lang="en-US" sz="2000" dirty="0">
                <a:solidFill>
                  <a:srgbClr val="0070C0"/>
                </a:solidFill>
                <a:latin typeface="Arial Rounded MT Bold" panose="020F0704030504030204" pitchFamily="34" charset="0"/>
              </a:rPr>
              <a:t>distributed database</a:t>
            </a:r>
            <a:endParaRPr lang="en-IN" sz="2000" dirty="0">
              <a:solidFill>
                <a:srgbClr val="0070C0"/>
              </a:solidFill>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Decentralized </a:t>
            </a:r>
            <a:r>
              <a:rPr lang="en-US" sz="2000" dirty="0">
                <a:solidFill>
                  <a:srgbClr val="0070C0"/>
                </a:solidFill>
                <a:latin typeface="Arial Rounded MT Bold" panose="020F0704030504030204" pitchFamily="34" charset="0"/>
              </a:rPr>
              <a:t>P-P network</a:t>
            </a:r>
            <a:endParaRPr lang="en-IN" sz="2000" dirty="0">
              <a:solidFill>
                <a:srgbClr val="0070C0"/>
              </a:solidFill>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Maintains a growing list of records in </a:t>
            </a:r>
            <a:r>
              <a:rPr lang="en-US" sz="2000" dirty="0">
                <a:solidFill>
                  <a:srgbClr val="0070C0"/>
                </a:solidFill>
                <a:latin typeface="Arial Rounded MT Bold" panose="020F0704030504030204" pitchFamily="34" charset="0"/>
              </a:rPr>
              <a:t>blocks</a:t>
            </a:r>
            <a:endParaRPr lang="en-IN" sz="2000" dirty="0">
              <a:solidFill>
                <a:srgbClr val="0070C0"/>
              </a:solidFill>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Each blocks has timestamp and link to previous block (like a </a:t>
            </a:r>
            <a:r>
              <a:rPr lang="en-US" sz="2000" dirty="0">
                <a:solidFill>
                  <a:srgbClr val="0070C0"/>
                </a:solidFill>
                <a:latin typeface="Arial Rounded MT Bold" panose="020F0704030504030204" pitchFamily="34" charset="0"/>
              </a:rPr>
              <a:t>linked list</a:t>
            </a:r>
            <a:r>
              <a:rPr lang="en-US" sz="2000" dirty="0">
                <a:latin typeface="Arial Rounded MT Bold" panose="020F0704030504030204" pitchFamily="34" charset="0"/>
              </a:rPr>
              <a:t>)</a:t>
            </a:r>
            <a:endParaRPr lang="en-IN" sz="2000" dirty="0">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Data once entered </a:t>
            </a:r>
            <a:r>
              <a:rPr lang="en-US" sz="2000" dirty="0">
                <a:solidFill>
                  <a:srgbClr val="0070C0"/>
                </a:solidFill>
                <a:latin typeface="Arial Rounded MT Bold" panose="020F0704030504030204" pitchFamily="34" charset="0"/>
              </a:rPr>
              <a:t>cannot be altered</a:t>
            </a:r>
            <a:r>
              <a:rPr lang="en-US" sz="2000" dirty="0">
                <a:latin typeface="Arial Rounded MT Bold" panose="020F0704030504030204" pitchFamily="34" charset="0"/>
              </a:rPr>
              <a:t>, highly fault tolerant as there is no Single-point-of-failure</a:t>
            </a:r>
            <a:endParaRPr lang="en-IN" sz="2000" dirty="0">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Biggest discovery since </a:t>
            </a:r>
            <a:r>
              <a:rPr lang="en-US" sz="2000" dirty="0">
                <a:solidFill>
                  <a:srgbClr val="0070C0"/>
                </a:solidFill>
                <a:latin typeface="Arial Rounded MT Bold" panose="020F0704030504030204" pitchFamily="34" charset="0"/>
              </a:rPr>
              <a:t>Internet</a:t>
            </a:r>
            <a:endParaRPr lang="en-IN" sz="2000" dirty="0">
              <a:solidFill>
                <a:srgbClr val="0070C0"/>
              </a:solidFill>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Public electronic ledger openly </a:t>
            </a:r>
            <a:r>
              <a:rPr lang="en-US" sz="2000" dirty="0">
                <a:solidFill>
                  <a:srgbClr val="0070C0"/>
                </a:solidFill>
                <a:latin typeface="Arial Rounded MT Bold" panose="020F0704030504030204" pitchFamily="34" charset="0"/>
              </a:rPr>
              <a:t>shared</a:t>
            </a:r>
            <a:r>
              <a:rPr lang="en-US" sz="2000" dirty="0">
                <a:latin typeface="Arial Rounded MT Bold" panose="020F0704030504030204" pitchFamily="34" charset="0"/>
              </a:rPr>
              <a:t> among users</a:t>
            </a:r>
            <a:endParaRPr lang="en-IN" sz="2000" dirty="0">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Data structure resembles “</a:t>
            </a:r>
            <a:r>
              <a:rPr lang="en-US" sz="2000" dirty="0">
                <a:solidFill>
                  <a:srgbClr val="0070C0"/>
                </a:solidFill>
                <a:latin typeface="Arial Rounded MT Bold" panose="020F0704030504030204" pitchFamily="34" charset="0"/>
              </a:rPr>
              <a:t>linked list</a:t>
            </a:r>
            <a:r>
              <a:rPr lang="en-US" sz="2000" dirty="0">
                <a:latin typeface="Arial Rounded MT Bold" panose="020F0704030504030204" pitchFamily="34" charset="0"/>
              </a:rPr>
              <a:t>”</a:t>
            </a:r>
            <a:endParaRPr lang="en-IN" sz="2000" dirty="0">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solidFill>
                  <a:srgbClr val="0070C0"/>
                </a:solidFill>
                <a:latin typeface="Arial Rounded MT Bold" panose="020F0704030504030204" pitchFamily="34" charset="0"/>
              </a:rPr>
              <a:t>Anonymous, Transparent, auditable, Irreversible, Immutable &amp; hack proof</a:t>
            </a:r>
            <a:endParaRPr lang="en-IN" sz="2000" dirty="0">
              <a:solidFill>
                <a:srgbClr val="0070C0"/>
              </a:solidFill>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Technology </a:t>
            </a:r>
            <a:r>
              <a:rPr lang="en-US" sz="2000" dirty="0">
                <a:solidFill>
                  <a:srgbClr val="0070C0"/>
                </a:solidFill>
                <a:latin typeface="Arial Rounded MT Bold" panose="020F0704030504030204" pitchFamily="34" charset="0"/>
              </a:rPr>
              <a:t>eliminates the need for middlemen </a:t>
            </a:r>
            <a:r>
              <a:rPr lang="en-US" sz="2000" dirty="0">
                <a:latin typeface="Arial Rounded MT Bold" panose="020F0704030504030204" pitchFamily="34" charset="0"/>
              </a:rPr>
              <a:t>and directly involve both the parties</a:t>
            </a:r>
            <a:endParaRPr lang="en-IN" sz="2000" dirty="0">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In short Blockchain is </a:t>
            </a:r>
            <a:r>
              <a:rPr lang="en-US" sz="2000" dirty="0">
                <a:solidFill>
                  <a:srgbClr val="0070C0"/>
                </a:solidFill>
                <a:latin typeface="Arial Rounded MT Bold" panose="020F0704030504030204" pitchFamily="34" charset="0"/>
              </a:rPr>
              <a:t>Peer to Peer Network, Distributed Ledger Database, Immutable Database &amp; Transaction Driven </a:t>
            </a:r>
            <a:endParaRPr lang="en-IN" sz="2000" dirty="0">
              <a:solidFill>
                <a:srgbClr val="0070C0"/>
              </a:solidFill>
              <a:latin typeface="Arial Rounded MT Bold" panose="020F0704030504030204" pitchFamily="34" charset="0"/>
            </a:endParaRPr>
          </a:p>
        </p:txBody>
      </p:sp>
      <p:pic>
        <p:nvPicPr>
          <p:cNvPr id="15" name="Picture 2" descr="Image result for blocks in blockchain"/>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753600" y="2035633"/>
            <a:ext cx="7315200" cy="204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25708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8430" y="658670"/>
            <a:ext cx="16412660" cy="861774"/>
          </a:xfrm>
          <a:prstGeom prst="rect">
            <a:avLst/>
          </a:prstGeom>
        </p:spPr>
        <p:txBody>
          <a:bodyPr vert="horz" wrap="square" lIns="0" tIns="0" rIns="0" bIns="0" rtlCol="0">
            <a:spAutoFit/>
          </a:bodyPr>
          <a:lstStyle/>
          <a:p>
            <a:pPr marL="12700">
              <a:lnSpc>
                <a:spcPct val="100000"/>
              </a:lnSpc>
            </a:pPr>
            <a:r>
              <a:rPr lang="en-US" sz="5600" dirty="0">
                <a:solidFill>
                  <a:schemeClr val="tx2"/>
                </a:solidFill>
              </a:rPr>
              <a:t>What </a:t>
            </a:r>
            <a:r>
              <a:rPr lang="en-US" sz="5600" dirty="0" smtClean="0">
                <a:solidFill>
                  <a:schemeClr val="tx2"/>
                </a:solidFill>
              </a:rPr>
              <a:t>do you think about Blockchain?</a:t>
            </a:r>
            <a:endParaRPr sz="5600" dirty="0">
              <a:solidFill>
                <a:schemeClr val="tx2"/>
              </a:solidFill>
            </a:endParaRPr>
          </a:p>
        </p:txBody>
      </p:sp>
      <p:pic>
        <p:nvPicPr>
          <p:cNvPr id="14" name="Picture 13"/>
          <p:cNvPicPr>
            <a:picLocks noChangeAspect="1"/>
          </p:cNvPicPr>
          <p:nvPr/>
        </p:nvPicPr>
        <p:blipFill>
          <a:blip r:embed="rId5"/>
          <a:stretch>
            <a:fillRect/>
          </a:stretch>
        </p:blipFill>
        <p:spPr>
          <a:xfrm>
            <a:off x="3962400" y="1943100"/>
            <a:ext cx="9448800" cy="7439730"/>
          </a:xfrm>
          <a:prstGeom prst="rect">
            <a:avLst/>
          </a:prstGeom>
        </p:spPr>
      </p:pic>
    </p:spTree>
    <p:extLst>
      <p:ext uri="{BB962C8B-B14F-4D97-AF65-F5344CB8AC3E}">
        <p14:creationId xmlns:p14="http://schemas.microsoft.com/office/powerpoint/2010/main" val="805871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5" name="object 5"/>
          <p:cNvSpPr/>
          <p:nvPr/>
        </p:nvSpPr>
        <p:spPr>
          <a:xfrm>
            <a:off x="3874008" y="2432305"/>
            <a:ext cx="2164080" cy="2106930"/>
          </a:xfrm>
          <a:custGeom>
            <a:avLst/>
            <a:gdLst/>
            <a:ahLst/>
            <a:cxnLst/>
            <a:rect l="l" t="t" r="r" b="b"/>
            <a:pathLst>
              <a:path w="1082039" h="1053464">
                <a:moveTo>
                  <a:pt x="1082039" y="0"/>
                </a:moveTo>
                <a:lnTo>
                  <a:pt x="263270" y="0"/>
                </a:lnTo>
                <a:lnTo>
                  <a:pt x="0" y="1053084"/>
                </a:lnTo>
                <a:lnTo>
                  <a:pt x="818769" y="1053084"/>
                </a:lnTo>
                <a:lnTo>
                  <a:pt x="1082039" y="0"/>
                </a:lnTo>
                <a:close/>
              </a:path>
            </a:pathLst>
          </a:custGeom>
          <a:solidFill>
            <a:srgbClr val="E8574F"/>
          </a:solidFill>
        </p:spPr>
        <p:txBody>
          <a:bodyPr wrap="square" lIns="0" tIns="0" rIns="0" bIns="0" rtlCol="0"/>
          <a:lstStyle/>
          <a:p>
            <a:endParaRPr sz="3600"/>
          </a:p>
        </p:txBody>
      </p:sp>
      <p:sp>
        <p:nvSpPr>
          <p:cNvPr id="6" name="object 6"/>
          <p:cNvSpPr/>
          <p:nvPr/>
        </p:nvSpPr>
        <p:spPr>
          <a:xfrm>
            <a:off x="4020311" y="2432305"/>
            <a:ext cx="13338810" cy="2106930"/>
          </a:xfrm>
          <a:custGeom>
            <a:avLst/>
            <a:gdLst/>
            <a:ahLst/>
            <a:cxnLst/>
            <a:rect l="l" t="t" r="r" b="b"/>
            <a:pathLst>
              <a:path w="6669405" h="1053464">
                <a:moveTo>
                  <a:pt x="6669024" y="0"/>
                </a:moveTo>
                <a:lnTo>
                  <a:pt x="263144" y="0"/>
                </a:lnTo>
                <a:lnTo>
                  <a:pt x="0" y="1053084"/>
                </a:lnTo>
                <a:lnTo>
                  <a:pt x="6405880" y="1053084"/>
                </a:lnTo>
                <a:lnTo>
                  <a:pt x="6669024" y="0"/>
                </a:lnTo>
                <a:close/>
              </a:path>
            </a:pathLst>
          </a:custGeom>
          <a:solidFill>
            <a:srgbClr val="0D80B8"/>
          </a:solidFill>
        </p:spPr>
        <p:txBody>
          <a:bodyPr wrap="square" lIns="0" tIns="0" rIns="0" bIns="0" rtlCol="0"/>
          <a:lstStyle/>
          <a:p>
            <a:endParaRPr sz="3600"/>
          </a:p>
        </p:txBody>
      </p:sp>
      <p:sp>
        <p:nvSpPr>
          <p:cNvPr id="7" name="object 7"/>
          <p:cNvSpPr txBox="1">
            <a:spLocks noGrp="1"/>
          </p:cNvSpPr>
          <p:nvPr>
            <p:ph type="title"/>
          </p:nvPr>
        </p:nvSpPr>
        <p:spPr>
          <a:xfrm>
            <a:off x="942035" y="648106"/>
            <a:ext cx="9528810" cy="886140"/>
          </a:xfrm>
          <a:prstGeom prst="rect">
            <a:avLst/>
          </a:prstGeom>
        </p:spPr>
        <p:txBody>
          <a:bodyPr vert="horz" wrap="square" lIns="0" tIns="24130" rIns="0" bIns="0" rtlCol="0">
            <a:spAutoFit/>
          </a:bodyPr>
          <a:lstStyle/>
          <a:p>
            <a:pPr marL="25400">
              <a:spcBef>
                <a:spcPts val="190"/>
              </a:spcBef>
            </a:pPr>
            <a:r>
              <a:rPr spc="-20" dirty="0">
                <a:solidFill>
                  <a:srgbClr val="095A82"/>
                </a:solidFill>
              </a:rPr>
              <a:t>Origin </a:t>
            </a:r>
            <a:r>
              <a:rPr spc="-10" dirty="0">
                <a:solidFill>
                  <a:srgbClr val="095A82"/>
                </a:solidFill>
              </a:rPr>
              <a:t>and History of</a:t>
            </a:r>
            <a:r>
              <a:rPr spc="100" dirty="0">
                <a:solidFill>
                  <a:srgbClr val="095A82"/>
                </a:solidFill>
              </a:rPr>
              <a:t> </a:t>
            </a:r>
            <a:r>
              <a:rPr spc="-10" dirty="0">
                <a:solidFill>
                  <a:srgbClr val="095A82"/>
                </a:solidFill>
              </a:rPr>
              <a:t>Blockchain</a:t>
            </a:r>
            <a:endParaRPr dirty="0"/>
          </a:p>
        </p:txBody>
      </p:sp>
      <p:sp>
        <p:nvSpPr>
          <p:cNvPr id="8" name="object 8"/>
          <p:cNvSpPr txBox="1"/>
          <p:nvPr/>
        </p:nvSpPr>
        <p:spPr>
          <a:xfrm>
            <a:off x="4549646" y="2393344"/>
            <a:ext cx="12113260" cy="1613903"/>
          </a:xfrm>
          <a:prstGeom prst="rect">
            <a:avLst/>
          </a:prstGeom>
        </p:spPr>
        <p:txBody>
          <a:bodyPr vert="horz" wrap="square" lIns="0" tIns="22860" rIns="0" bIns="0" rtlCol="0">
            <a:spAutoFit/>
          </a:bodyPr>
          <a:lstStyle/>
          <a:p>
            <a:pPr marL="25400" marR="10160" indent="712470" algn="just">
              <a:lnSpc>
                <a:spcPct val="150100"/>
              </a:lnSpc>
              <a:spcBef>
                <a:spcPts val="180"/>
              </a:spcBef>
            </a:pPr>
            <a:r>
              <a:rPr sz="2400" dirty="0">
                <a:solidFill>
                  <a:schemeClr val="bg1"/>
                </a:solidFill>
                <a:latin typeface="Arial Rounded MT Bold" panose="020F0704030504030204" pitchFamily="34" charset="0"/>
                <a:cs typeface="Calibri"/>
              </a:rPr>
              <a:t>In </a:t>
            </a:r>
            <a:r>
              <a:rPr sz="2400" spc="-10" dirty="0">
                <a:solidFill>
                  <a:schemeClr val="bg1"/>
                </a:solidFill>
                <a:latin typeface="Arial Rounded MT Bold" panose="020F0704030504030204" pitchFamily="34" charset="0"/>
                <a:cs typeface="Calibri"/>
              </a:rPr>
              <a:t>2008, </a:t>
            </a:r>
            <a:r>
              <a:rPr sz="2400" dirty="0">
                <a:solidFill>
                  <a:schemeClr val="bg1"/>
                </a:solidFill>
                <a:latin typeface="Arial Rounded MT Bold" panose="020F0704030504030204" pitchFamily="34" charset="0"/>
                <a:cs typeface="Calibri"/>
              </a:rPr>
              <a:t>Satoshi Nakamoto (An anonymous person or persons), first</a:t>
            </a:r>
            <a:r>
              <a:rPr sz="2400" spc="-310" dirty="0">
                <a:solidFill>
                  <a:schemeClr val="bg1"/>
                </a:solidFill>
                <a:latin typeface="Arial Rounded MT Bold" panose="020F0704030504030204" pitchFamily="34" charset="0"/>
                <a:cs typeface="Calibri"/>
              </a:rPr>
              <a:t> </a:t>
            </a:r>
            <a:r>
              <a:rPr sz="2400" spc="-10" dirty="0">
                <a:solidFill>
                  <a:schemeClr val="bg1"/>
                </a:solidFill>
                <a:latin typeface="Arial Rounded MT Bold" panose="020F0704030504030204" pitchFamily="34" charset="0"/>
                <a:cs typeface="Calibri"/>
              </a:rPr>
              <a:t>gestated  </a:t>
            </a:r>
            <a:r>
              <a:rPr sz="2400" dirty="0">
                <a:solidFill>
                  <a:schemeClr val="bg1"/>
                </a:solidFill>
                <a:latin typeface="Arial Rounded MT Bold" panose="020F0704030504030204" pitchFamily="34" charset="0"/>
                <a:cs typeface="Calibri"/>
              </a:rPr>
              <a:t>and implemented the first blockchain database as a infrastructure </a:t>
            </a:r>
            <a:r>
              <a:rPr sz="2400" spc="-10" dirty="0">
                <a:solidFill>
                  <a:schemeClr val="bg1"/>
                </a:solidFill>
                <a:latin typeface="Arial Rounded MT Bold" panose="020F0704030504030204" pitchFamily="34" charset="0"/>
                <a:cs typeface="Calibri"/>
              </a:rPr>
              <a:t>for </a:t>
            </a:r>
            <a:r>
              <a:rPr sz="2400" dirty="0">
                <a:solidFill>
                  <a:schemeClr val="bg1"/>
                </a:solidFill>
                <a:latin typeface="Arial Rounded MT Bold" panose="020F0704030504030204" pitchFamily="34" charset="0"/>
                <a:cs typeface="Calibri"/>
              </a:rPr>
              <a:t>the bitcoin,  the first cryptocurrency </a:t>
            </a:r>
            <a:r>
              <a:rPr sz="2400" spc="-10" dirty="0">
                <a:solidFill>
                  <a:schemeClr val="bg1"/>
                </a:solidFill>
                <a:latin typeface="Arial Rounded MT Bold" panose="020F0704030504030204" pitchFamily="34" charset="0"/>
                <a:cs typeface="Calibri"/>
              </a:rPr>
              <a:t>ever</a:t>
            </a:r>
            <a:r>
              <a:rPr sz="2400" spc="-210" dirty="0">
                <a:solidFill>
                  <a:schemeClr val="bg1"/>
                </a:solidFill>
                <a:latin typeface="Arial Rounded MT Bold" panose="020F0704030504030204" pitchFamily="34" charset="0"/>
                <a:cs typeface="Calibri"/>
              </a:rPr>
              <a:t> </a:t>
            </a:r>
            <a:r>
              <a:rPr sz="2400" spc="-10" dirty="0">
                <a:solidFill>
                  <a:schemeClr val="bg1"/>
                </a:solidFill>
                <a:latin typeface="Arial Rounded MT Bold" panose="020F0704030504030204" pitchFamily="34" charset="0"/>
                <a:cs typeface="Calibri"/>
              </a:rPr>
              <a:t>created</a:t>
            </a:r>
            <a:endParaRPr sz="2400" dirty="0">
              <a:solidFill>
                <a:schemeClr val="bg1"/>
              </a:solidFill>
              <a:latin typeface="Arial Rounded MT Bold" panose="020F0704030504030204" pitchFamily="34" charset="0"/>
              <a:cs typeface="Calibri"/>
            </a:endParaRPr>
          </a:p>
        </p:txBody>
      </p:sp>
      <p:sp>
        <p:nvSpPr>
          <p:cNvPr id="9" name="object 9"/>
          <p:cNvSpPr txBox="1"/>
          <p:nvPr/>
        </p:nvSpPr>
        <p:spPr>
          <a:xfrm>
            <a:off x="970686" y="6266181"/>
            <a:ext cx="10469880" cy="1564531"/>
          </a:xfrm>
          <a:prstGeom prst="rect">
            <a:avLst/>
          </a:prstGeom>
        </p:spPr>
        <p:txBody>
          <a:bodyPr vert="horz" wrap="square" lIns="0" tIns="25400" rIns="0" bIns="0" rtlCol="0">
            <a:spAutoFit/>
          </a:bodyPr>
          <a:lstStyle/>
          <a:p>
            <a:pPr marL="452120" indent="-426720">
              <a:spcBef>
                <a:spcPts val="200"/>
              </a:spcBef>
              <a:buClr>
                <a:srgbClr val="095A82"/>
              </a:buClr>
              <a:buFont typeface="Wingdings"/>
              <a:buChar char=""/>
              <a:tabLst>
                <a:tab pos="450850" algn="l"/>
                <a:tab pos="452120" algn="l"/>
              </a:tabLst>
            </a:pPr>
            <a:r>
              <a:rPr sz="2400" dirty="0">
                <a:latin typeface="Arial Rounded MT Bold" panose="020F0704030504030204" pitchFamily="34" charset="0"/>
                <a:cs typeface="Calibri"/>
              </a:rPr>
              <a:t>Satoshi </a:t>
            </a:r>
            <a:r>
              <a:rPr sz="2400" spc="-10" dirty="0">
                <a:latin typeface="Arial Rounded MT Bold" panose="020F0704030504030204" pitchFamily="34" charset="0"/>
                <a:cs typeface="Calibri"/>
              </a:rPr>
              <a:t>Nakamoto </a:t>
            </a:r>
            <a:r>
              <a:rPr sz="2400" dirty="0">
                <a:latin typeface="Arial Rounded MT Bold" panose="020F0704030504030204" pitchFamily="34" charset="0"/>
                <a:cs typeface="Calibri"/>
              </a:rPr>
              <a:t>used ‘block’ and </a:t>
            </a:r>
            <a:r>
              <a:rPr sz="2400" spc="-20" dirty="0">
                <a:latin typeface="Arial Rounded MT Bold" panose="020F0704030504030204" pitchFamily="34" charset="0"/>
                <a:cs typeface="Calibri"/>
              </a:rPr>
              <a:t>‘chain’ </a:t>
            </a:r>
            <a:r>
              <a:rPr sz="2400" spc="-10" dirty="0">
                <a:latin typeface="Arial Rounded MT Bold" panose="020F0704030504030204" pitchFamily="34" charset="0"/>
                <a:cs typeface="Calibri"/>
              </a:rPr>
              <a:t>separately </a:t>
            </a:r>
            <a:r>
              <a:rPr sz="2400" dirty="0">
                <a:latin typeface="Arial Rounded MT Bold" panose="020F0704030504030204" pitchFamily="34" charset="0"/>
                <a:cs typeface="Calibri"/>
              </a:rPr>
              <a:t>in his paper</a:t>
            </a:r>
            <a:r>
              <a:rPr sz="2400" spc="-400" dirty="0">
                <a:latin typeface="Arial Rounded MT Bold" panose="020F0704030504030204" pitchFamily="34" charset="0"/>
                <a:cs typeface="Calibri"/>
              </a:rPr>
              <a:t> </a:t>
            </a:r>
            <a:r>
              <a:rPr sz="2400" dirty="0">
                <a:latin typeface="Arial Rounded MT Bold" panose="020F0704030504030204" pitchFamily="34" charset="0"/>
                <a:cs typeface="Calibri"/>
              </a:rPr>
              <a:t>in</a:t>
            </a:r>
          </a:p>
          <a:p>
            <a:pPr marL="341630"/>
            <a:r>
              <a:rPr sz="2400" dirty="0">
                <a:latin typeface="Arial Rounded MT Bold" panose="020F0704030504030204" pitchFamily="34" charset="0"/>
                <a:cs typeface="Calibri"/>
              </a:rPr>
              <a:t>October</a:t>
            </a:r>
            <a:r>
              <a:rPr sz="2400" spc="-50" dirty="0">
                <a:latin typeface="Arial Rounded MT Bold" panose="020F0704030504030204" pitchFamily="34" charset="0"/>
                <a:cs typeface="Calibri"/>
              </a:rPr>
              <a:t> </a:t>
            </a:r>
            <a:r>
              <a:rPr sz="2400" dirty="0">
                <a:latin typeface="Arial Rounded MT Bold" panose="020F0704030504030204" pitchFamily="34" charset="0"/>
                <a:cs typeface="Calibri"/>
              </a:rPr>
              <a:t>2008.</a:t>
            </a:r>
          </a:p>
          <a:p>
            <a:pPr>
              <a:spcBef>
                <a:spcPts val="30"/>
              </a:spcBef>
            </a:pPr>
            <a:endParaRPr sz="2800" dirty="0">
              <a:latin typeface="Arial Rounded MT Bold" panose="020F0704030504030204" pitchFamily="34" charset="0"/>
              <a:cs typeface="Times New Roman"/>
            </a:endParaRPr>
          </a:p>
          <a:p>
            <a:pPr marL="452120" indent="-426720">
              <a:buClr>
                <a:srgbClr val="095A82"/>
              </a:buClr>
              <a:buFont typeface="Wingdings"/>
              <a:buChar char=""/>
              <a:tabLst>
                <a:tab pos="450850" algn="l"/>
                <a:tab pos="452120" algn="l"/>
              </a:tabLst>
            </a:pPr>
            <a:r>
              <a:rPr sz="2400" spc="-10" dirty="0">
                <a:latin typeface="Arial Rounded MT Bold" panose="020F0704030504030204" pitchFamily="34" charset="0"/>
                <a:cs typeface="Calibri"/>
              </a:rPr>
              <a:t>Later </a:t>
            </a:r>
            <a:r>
              <a:rPr sz="2400" dirty="0">
                <a:latin typeface="Arial Rounded MT Bold" panose="020F0704030504030204" pitchFamily="34" charset="0"/>
                <a:cs typeface="Calibri"/>
              </a:rPr>
              <a:t>with time, it became a single </a:t>
            </a:r>
            <a:r>
              <a:rPr sz="2400" spc="-10" dirty="0">
                <a:latin typeface="Arial Rounded MT Bold" panose="020F0704030504030204" pitchFamily="34" charset="0"/>
                <a:cs typeface="Calibri"/>
              </a:rPr>
              <a:t>word</a:t>
            </a:r>
            <a:r>
              <a:rPr sz="2400" spc="-280" dirty="0">
                <a:latin typeface="Arial Rounded MT Bold" panose="020F0704030504030204" pitchFamily="34" charset="0"/>
                <a:cs typeface="Calibri"/>
              </a:rPr>
              <a:t> </a:t>
            </a:r>
            <a:r>
              <a:rPr sz="2400" spc="-10" dirty="0">
                <a:latin typeface="Arial Rounded MT Bold" panose="020F0704030504030204" pitchFamily="34" charset="0"/>
                <a:cs typeface="Calibri"/>
              </a:rPr>
              <a:t>‘blockchain</a:t>
            </a:r>
            <a:r>
              <a:rPr sz="2400" spc="-10" dirty="0">
                <a:solidFill>
                  <a:srgbClr val="5F5F5F"/>
                </a:solidFill>
                <a:latin typeface="Arial Rounded MT Bold" panose="020F0704030504030204" pitchFamily="34" charset="0"/>
                <a:cs typeface="Calibri"/>
              </a:rPr>
              <a:t>’</a:t>
            </a:r>
            <a:endParaRPr sz="2400" dirty="0">
              <a:latin typeface="Arial Rounded MT Bold" panose="020F0704030504030204" pitchFamily="34" charset="0"/>
              <a:cs typeface="Calibri"/>
            </a:endParaRPr>
          </a:p>
        </p:txBody>
      </p:sp>
      <p:sp>
        <p:nvSpPr>
          <p:cNvPr id="10" name="object 10"/>
          <p:cNvSpPr/>
          <p:nvPr/>
        </p:nvSpPr>
        <p:spPr>
          <a:xfrm>
            <a:off x="12557758" y="4721376"/>
            <a:ext cx="4895088" cy="4736592"/>
          </a:xfrm>
          <a:prstGeom prst="rect">
            <a:avLst/>
          </a:prstGeom>
          <a:blipFill>
            <a:blip r:embed="rId2" cstate="print"/>
            <a:stretch>
              <a:fillRect/>
            </a:stretch>
          </a:blipFill>
        </p:spPr>
        <p:txBody>
          <a:bodyPr wrap="square" lIns="0" tIns="0" rIns="0" bIns="0" rtlCol="0"/>
          <a:lstStyle/>
          <a:p>
            <a:endParaRPr sz="3600"/>
          </a:p>
        </p:txBody>
      </p:sp>
      <p:sp>
        <p:nvSpPr>
          <p:cNvPr id="11" name="object 11"/>
          <p:cNvSpPr/>
          <p:nvPr/>
        </p:nvSpPr>
        <p:spPr>
          <a:xfrm>
            <a:off x="12664441" y="4751832"/>
            <a:ext cx="4690870" cy="4532376"/>
          </a:xfrm>
          <a:prstGeom prst="rect">
            <a:avLst/>
          </a:prstGeom>
          <a:blipFill>
            <a:blip r:embed="rId3" cstate="print"/>
            <a:stretch>
              <a:fillRect/>
            </a:stretch>
          </a:blipFill>
        </p:spPr>
        <p:txBody>
          <a:bodyPr wrap="square" lIns="0" tIns="0" rIns="0" bIns="0" rtlCol="0"/>
          <a:lstStyle/>
          <a:p>
            <a:endParaRPr sz="3600"/>
          </a:p>
        </p:txBody>
      </p:sp>
      <p:sp>
        <p:nvSpPr>
          <p:cNvPr id="12" name="object 12"/>
          <p:cNvSpPr/>
          <p:nvPr/>
        </p:nvSpPr>
        <p:spPr>
          <a:xfrm>
            <a:off x="981454" y="1929382"/>
            <a:ext cx="2691384" cy="3054096"/>
          </a:xfrm>
          <a:prstGeom prst="rect">
            <a:avLst/>
          </a:prstGeom>
          <a:blipFill>
            <a:blip r:embed="rId4" cstate="print"/>
            <a:stretch>
              <a:fillRect/>
            </a:stretch>
          </a:blipFill>
        </p:spPr>
        <p:txBody>
          <a:bodyPr wrap="square" lIns="0" tIns="0" rIns="0" bIns="0" rtlCol="0"/>
          <a:lstStyle/>
          <a:p>
            <a:endParaRPr sz="3600"/>
          </a:p>
        </p:txBody>
      </p:sp>
      <p:sp>
        <p:nvSpPr>
          <p:cNvPr id="13" name="object 13"/>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538101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4" name="object 7"/>
          <p:cNvSpPr txBox="1"/>
          <p:nvPr/>
        </p:nvSpPr>
        <p:spPr>
          <a:xfrm>
            <a:off x="934974" y="6245450"/>
            <a:ext cx="16404123" cy="3077766"/>
          </a:xfrm>
          <a:prstGeom prst="rect">
            <a:avLst/>
          </a:prstGeom>
        </p:spPr>
        <p:txBody>
          <a:bodyPr vert="horz" wrap="square" lIns="0" tIns="0" rIns="0" bIns="0" rtlCol="0">
            <a:spAutoFit/>
          </a:bodyPr>
          <a:lstStyle/>
          <a:p>
            <a:r>
              <a:rPr lang="en-US" sz="2000" dirty="0" smtClean="0">
                <a:solidFill>
                  <a:srgbClr val="0070C0"/>
                </a:solidFill>
                <a:latin typeface="Arial Rounded MT Bold" panose="020F0704030504030204" pitchFamily="34" charset="0"/>
              </a:rPr>
              <a:t>Centralized</a:t>
            </a:r>
            <a:endParaRPr lang="en-IN" sz="2000" dirty="0">
              <a:solidFill>
                <a:srgbClr val="0070C0"/>
              </a:solidFill>
              <a:latin typeface="Arial Rounded MT Bold" panose="020F0704030504030204" pitchFamily="34" charset="0"/>
            </a:endParaRPr>
          </a:p>
          <a:p>
            <a:pPr marL="800100" lvl="1" indent="-342900">
              <a:buFont typeface="Courier New" panose="02070309020205020404" pitchFamily="49" charset="0"/>
              <a:buChar char="o"/>
            </a:pPr>
            <a:r>
              <a:rPr lang="en-IN" sz="2000" dirty="0">
                <a:latin typeface="Arial Rounded MT Bold" panose="020F0704030504030204" pitchFamily="34" charset="0"/>
              </a:rPr>
              <a:t>One (1) or more than one (&gt;1) nodes are connected to a single server.</a:t>
            </a:r>
          </a:p>
          <a:p>
            <a:pPr marL="800100" lvl="1" indent="-342900">
              <a:buFont typeface="Courier New" panose="02070309020205020404" pitchFamily="49" charset="0"/>
              <a:buChar char="o"/>
            </a:pPr>
            <a:r>
              <a:rPr lang="en-IN" sz="2000" dirty="0">
                <a:latin typeface="Arial Rounded MT Bold" panose="020F0704030504030204" pitchFamily="34" charset="0"/>
              </a:rPr>
              <a:t>Terminals are controlled by a single server</a:t>
            </a:r>
          </a:p>
          <a:p>
            <a:endParaRPr lang="en-US" sz="2000" b="1" dirty="0" smtClean="0">
              <a:solidFill>
                <a:srgbClr val="0070C0"/>
              </a:solidFill>
              <a:latin typeface="Arial Rounded MT Bold" panose="020F0704030504030204" pitchFamily="34" charset="0"/>
            </a:endParaRPr>
          </a:p>
          <a:p>
            <a:r>
              <a:rPr lang="en-US" sz="2000" dirty="0" smtClean="0">
                <a:solidFill>
                  <a:srgbClr val="0070C0"/>
                </a:solidFill>
                <a:latin typeface="Arial Rounded MT Bold" panose="020F0704030504030204" pitchFamily="34" charset="0"/>
              </a:rPr>
              <a:t>Distributed</a:t>
            </a:r>
            <a:endParaRPr lang="en-IN" sz="2000" dirty="0">
              <a:solidFill>
                <a:srgbClr val="0070C0"/>
              </a:solidFill>
              <a:latin typeface="Arial Rounded MT Bold" panose="020F0704030504030204" pitchFamily="34" charset="0"/>
            </a:endParaRPr>
          </a:p>
          <a:p>
            <a:pPr marL="800100" lvl="1" indent="-342900">
              <a:buFont typeface="Courier New" panose="02070309020205020404" pitchFamily="49" charset="0"/>
              <a:buChar char="o"/>
            </a:pPr>
            <a:r>
              <a:rPr lang="en-IN" sz="2000" dirty="0">
                <a:latin typeface="Arial Rounded MT Bold" panose="020F0704030504030204" pitchFamily="34" charset="0"/>
              </a:rPr>
              <a:t>More than one (&gt;1) server are connected to a network and controlled by  single network</a:t>
            </a:r>
          </a:p>
          <a:p>
            <a:endParaRPr lang="en-US" sz="2000" dirty="0" smtClean="0">
              <a:latin typeface="Arial Rounded MT Bold" panose="020F0704030504030204" pitchFamily="34" charset="0"/>
            </a:endParaRPr>
          </a:p>
          <a:p>
            <a:r>
              <a:rPr lang="en-US" sz="2000" dirty="0" smtClean="0">
                <a:solidFill>
                  <a:srgbClr val="0070C0"/>
                </a:solidFill>
                <a:latin typeface="Arial Rounded MT Bold" panose="020F0704030504030204" pitchFamily="34" charset="0"/>
              </a:rPr>
              <a:t>Decentralized</a:t>
            </a:r>
            <a:endParaRPr lang="en-IN" sz="2000" dirty="0">
              <a:solidFill>
                <a:srgbClr val="0070C0"/>
              </a:solidFill>
              <a:latin typeface="Arial Rounded MT Bold" panose="020F0704030504030204" pitchFamily="34" charset="0"/>
            </a:endParaRPr>
          </a:p>
          <a:p>
            <a:pPr marL="800100" lvl="1" indent="-342900">
              <a:buFont typeface="Courier New" panose="02070309020205020404" pitchFamily="49" charset="0"/>
              <a:buChar char="o"/>
            </a:pPr>
            <a:r>
              <a:rPr lang="en-IN" sz="2000" dirty="0">
                <a:latin typeface="Arial Rounded MT Bold" panose="020F0704030504030204" pitchFamily="34" charset="0"/>
              </a:rPr>
              <a:t>More than one (&gt;1) server connected to network</a:t>
            </a:r>
          </a:p>
          <a:p>
            <a:pPr marL="800100" lvl="1" indent="-342900">
              <a:buFont typeface="Courier New" panose="02070309020205020404" pitchFamily="49" charset="0"/>
              <a:buChar char="o"/>
            </a:pPr>
            <a:r>
              <a:rPr lang="en-IN" sz="2000" dirty="0">
                <a:latin typeface="Arial Rounded MT Bold" panose="020F0704030504030204" pitchFamily="34" charset="0"/>
              </a:rPr>
              <a:t>Each server can do its task </a:t>
            </a:r>
            <a:r>
              <a:rPr lang="en-IN" sz="2000" dirty="0" smtClean="0">
                <a:latin typeface="Arial Rounded MT Bold" panose="020F0704030504030204" pitchFamily="34" charset="0"/>
              </a:rPr>
              <a:t>independently</a:t>
            </a:r>
            <a:endParaRPr sz="2650" dirty="0">
              <a:solidFill>
                <a:prstClr val="black"/>
              </a:solidFill>
              <a:latin typeface="Times New Roman"/>
              <a:cs typeface="Times New Roman"/>
            </a:endParaRPr>
          </a:p>
        </p:txBody>
      </p:sp>
      <p:pic>
        <p:nvPicPr>
          <p:cNvPr id="15" name="Picture 6" descr="Image result for centralized vs decentralized vs distributed"/>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78042" y="1683862"/>
            <a:ext cx="15517986" cy="4511647"/>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5"/>
          <p:cNvSpPr txBox="1">
            <a:spLocks noGrp="1"/>
          </p:cNvSpPr>
          <p:nvPr>
            <p:ph type="title"/>
          </p:nvPr>
        </p:nvSpPr>
        <p:spPr>
          <a:xfrm>
            <a:off x="942034" y="648106"/>
            <a:ext cx="9113520"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Types of Networks</a:t>
            </a:r>
            <a:endParaRPr sz="5600" spc="-20" dirty="0">
              <a:solidFill>
                <a:srgbClr val="095A82"/>
              </a:solidFill>
            </a:endParaRPr>
          </a:p>
        </p:txBody>
      </p:sp>
    </p:spTree>
    <p:extLst>
      <p:ext uri="{BB962C8B-B14F-4D97-AF65-F5344CB8AC3E}">
        <p14:creationId xmlns:p14="http://schemas.microsoft.com/office/powerpoint/2010/main" val="19055226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1049020" y="65039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History of Blockchain..</a:t>
            </a:r>
            <a:endParaRPr sz="5600" dirty="0">
              <a:solidFill>
                <a:schemeClr val="tx2"/>
              </a:solidFill>
            </a:endParaRPr>
          </a:p>
        </p:txBody>
      </p:sp>
      <p:pic>
        <p:nvPicPr>
          <p:cNvPr id="14" name="Picture 13"/>
          <p:cNvPicPr>
            <a:picLocks noChangeAspect="1"/>
          </p:cNvPicPr>
          <p:nvPr/>
        </p:nvPicPr>
        <p:blipFill>
          <a:blip r:embed="rId5"/>
          <a:stretch>
            <a:fillRect/>
          </a:stretch>
        </p:blipFill>
        <p:spPr>
          <a:xfrm>
            <a:off x="913354" y="2019300"/>
            <a:ext cx="16411575" cy="7248525"/>
          </a:xfrm>
          <a:prstGeom prst="rect">
            <a:avLst/>
          </a:prstGeom>
        </p:spPr>
      </p:pic>
    </p:spTree>
    <p:extLst>
      <p:ext uri="{BB962C8B-B14F-4D97-AF65-F5344CB8AC3E}">
        <p14:creationId xmlns:p14="http://schemas.microsoft.com/office/powerpoint/2010/main" val="7767998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5" name="object 5"/>
          <p:cNvSpPr/>
          <p:nvPr/>
        </p:nvSpPr>
        <p:spPr>
          <a:xfrm>
            <a:off x="2273806" y="1953766"/>
            <a:ext cx="13740384" cy="5437632"/>
          </a:xfrm>
          <a:prstGeom prst="rect">
            <a:avLst/>
          </a:prstGeom>
          <a:blipFill>
            <a:blip r:embed="rId2" cstate="print"/>
            <a:stretch>
              <a:fillRect/>
            </a:stretch>
          </a:blipFill>
        </p:spPr>
        <p:txBody>
          <a:bodyPr wrap="square" lIns="0" tIns="0" rIns="0" bIns="0" rtlCol="0"/>
          <a:lstStyle/>
          <a:p>
            <a:endParaRPr sz="3600"/>
          </a:p>
        </p:txBody>
      </p:sp>
      <p:sp>
        <p:nvSpPr>
          <p:cNvPr id="6" name="object 6"/>
          <p:cNvSpPr/>
          <p:nvPr/>
        </p:nvSpPr>
        <p:spPr>
          <a:xfrm>
            <a:off x="10806682" y="6448044"/>
            <a:ext cx="1854200" cy="411480"/>
          </a:xfrm>
          <a:custGeom>
            <a:avLst/>
            <a:gdLst/>
            <a:ahLst/>
            <a:cxnLst/>
            <a:rect l="l" t="t" r="r" b="b"/>
            <a:pathLst>
              <a:path w="927100" h="205739">
                <a:moveTo>
                  <a:pt x="0" y="205739"/>
                </a:moveTo>
                <a:lnTo>
                  <a:pt x="926591" y="205739"/>
                </a:lnTo>
                <a:lnTo>
                  <a:pt x="926591" y="0"/>
                </a:lnTo>
                <a:lnTo>
                  <a:pt x="0" y="0"/>
                </a:lnTo>
                <a:lnTo>
                  <a:pt x="0" y="205739"/>
                </a:lnTo>
                <a:close/>
              </a:path>
            </a:pathLst>
          </a:custGeom>
          <a:solidFill>
            <a:srgbClr val="FFFFFF"/>
          </a:solidFill>
        </p:spPr>
        <p:txBody>
          <a:bodyPr wrap="square" lIns="0" tIns="0" rIns="0" bIns="0" rtlCol="0"/>
          <a:lstStyle/>
          <a:p>
            <a:endParaRPr sz="3600"/>
          </a:p>
        </p:txBody>
      </p:sp>
      <p:sp>
        <p:nvSpPr>
          <p:cNvPr id="7" name="object 7"/>
          <p:cNvSpPr/>
          <p:nvPr/>
        </p:nvSpPr>
        <p:spPr>
          <a:xfrm>
            <a:off x="10806682" y="6448044"/>
            <a:ext cx="1854200" cy="411480"/>
          </a:xfrm>
          <a:custGeom>
            <a:avLst/>
            <a:gdLst/>
            <a:ahLst/>
            <a:cxnLst/>
            <a:rect l="l" t="t" r="r" b="b"/>
            <a:pathLst>
              <a:path w="927100" h="205739">
                <a:moveTo>
                  <a:pt x="0" y="205739"/>
                </a:moveTo>
                <a:lnTo>
                  <a:pt x="926591" y="205739"/>
                </a:lnTo>
                <a:lnTo>
                  <a:pt x="926591" y="0"/>
                </a:lnTo>
                <a:lnTo>
                  <a:pt x="0" y="0"/>
                </a:lnTo>
                <a:lnTo>
                  <a:pt x="0" y="205739"/>
                </a:lnTo>
                <a:close/>
              </a:path>
            </a:pathLst>
          </a:custGeom>
          <a:ln w="28956">
            <a:solidFill>
              <a:srgbClr val="FFFFFF"/>
            </a:solidFill>
          </a:ln>
        </p:spPr>
        <p:txBody>
          <a:bodyPr wrap="square" lIns="0" tIns="0" rIns="0" bIns="0" rtlCol="0"/>
          <a:lstStyle/>
          <a:p>
            <a:endParaRPr sz="3600"/>
          </a:p>
        </p:txBody>
      </p:sp>
      <p:sp>
        <p:nvSpPr>
          <p:cNvPr id="8" name="object 8"/>
          <p:cNvSpPr/>
          <p:nvPr/>
        </p:nvSpPr>
        <p:spPr>
          <a:xfrm>
            <a:off x="12316969" y="6882382"/>
            <a:ext cx="1408430" cy="452120"/>
          </a:xfrm>
          <a:custGeom>
            <a:avLst/>
            <a:gdLst/>
            <a:ahLst/>
            <a:cxnLst/>
            <a:rect l="l" t="t" r="r" b="b"/>
            <a:pathLst>
              <a:path w="704215" h="226060">
                <a:moveTo>
                  <a:pt x="666495" y="0"/>
                </a:moveTo>
                <a:lnTo>
                  <a:pt x="37591" y="0"/>
                </a:lnTo>
                <a:lnTo>
                  <a:pt x="22985" y="2962"/>
                </a:lnTo>
                <a:lnTo>
                  <a:pt x="11033" y="11033"/>
                </a:lnTo>
                <a:lnTo>
                  <a:pt x="2962" y="22985"/>
                </a:lnTo>
                <a:lnTo>
                  <a:pt x="0" y="37591"/>
                </a:lnTo>
                <a:lnTo>
                  <a:pt x="0" y="187959"/>
                </a:lnTo>
                <a:lnTo>
                  <a:pt x="2962" y="202566"/>
                </a:lnTo>
                <a:lnTo>
                  <a:pt x="11033" y="214518"/>
                </a:lnTo>
                <a:lnTo>
                  <a:pt x="22985" y="222589"/>
                </a:lnTo>
                <a:lnTo>
                  <a:pt x="37591" y="225551"/>
                </a:lnTo>
                <a:lnTo>
                  <a:pt x="666495" y="225551"/>
                </a:lnTo>
                <a:lnTo>
                  <a:pt x="681102" y="222589"/>
                </a:lnTo>
                <a:lnTo>
                  <a:pt x="693054" y="214518"/>
                </a:lnTo>
                <a:lnTo>
                  <a:pt x="701125" y="202566"/>
                </a:lnTo>
                <a:lnTo>
                  <a:pt x="704088" y="187959"/>
                </a:lnTo>
                <a:lnTo>
                  <a:pt x="704088" y="37591"/>
                </a:lnTo>
                <a:lnTo>
                  <a:pt x="701125" y="22985"/>
                </a:lnTo>
                <a:lnTo>
                  <a:pt x="693054" y="11033"/>
                </a:lnTo>
                <a:lnTo>
                  <a:pt x="681102" y="2962"/>
                </a:lnTo>
                <a:lnTo>
                  <a:pt x="666495" y="0"/>
                </a:lnTo>
                <a:close/>
              </a:path>
            </a:pathLst>
          </a:custGeom>
          <a:solidFill>
            <a:srgbClr val="FFFFFF"/>
          </a:solidFill>
        </p:spPr>
        <p:txBody>
          <a:bodyPr wrap="square" lIns="0" tIns="0" rIns="0" bIns="0" rtlCol="0"/>
          <a:lstStyle/>
          <a:p>
            <a:endParaRPr sz="3600"/>
          </a:p>
        </p:txBody>
      </p:sp>
      <p:sp>
        <p:nvSpPr>
          <p:cNvPr id="9" name="object 9"/>
          <p:cNvSpPr txBox="1"/>
          <p:nvPr/>
        </p:nvSpPr>
        <p:spPr>
          <a:xfrm>
            <a:off x="2761488" y="7379206"/>
            <a:ext cx="14594840" cy="1792798"/>
          </a:xfrm>
          <a:prstGeom prst="rect">
            <a:avLst/>
          </a:prstGeom>
          <a:ln w="9144">
            <a:solidFill>
              <a:srgbClr val="0D80B8"/>
            </a:solidFill>
          </a:ln>
        </p:spPr>
        <p:txBody>
          <a:bodyPr vert="horz" wrap="square" lIns="0" tIns="68580" rIns="0" bIns="0" rtlCol="0">
            <a:spAutoFit/>
          </a:bodyPr>
          <a:lstStyle/>
          <a:p>
            <a:pPr marL="184150" marR="228600">
              <a:spcBef>
                <a:spcPts val="540"/>
              </a:spcBef>
            </a:pPr>
            <a:r>
              <a:rPr sz="2800" b="1" spc="-10" dirty="0">
                <a:solidFill>
                  <a:srgbClr val="5F5F5F"/>
                </a:solidFill>
                <a:latin typeface="Calibri"/>
                <a:cs typeface="Calibri"/>
              </a:rPr>
              <a:t>Note: </a:t>
            </a:r>
            <a:r>
              <a:rPr sz="2800" dirty="0">
                <a:solidFill>
                  <a:srgbClr val="5F5F5F"/>
                </a:solidFill>
                <a:latin typeface="Calibri"/>
                <a:cs typeface="Calibri"/>
              </a:rPr>
              <a:t>Smart </a:t>
            </a:r>
            <a:r>
              <a:rPr sz="2800" spc="-20" dirty="0">
                <a:solidFill>
                  <a:srgbClr val="5F5F5F"/>
                </a:solidFill>
                <a:latin typeface="Calibri"/>
                <a:cs typeface="Calibri"/>
              </a:rPr>
              <a:t>Contracts are </a:t>
            </a:r>
            <a:r>
              <a:rPr sz="2800" spc="-10" dirty="0">
                <a:solidFill>
                  <a:srgbClr val="5F5F5F"/>
                </a:solidFill>
                <a:latin typeface="Calibri"/>
                <a:cs typeface="Calibri"/>
              </a:rPr>
              <a:t>unable </a:t>
            </a:r>
            <a:r>
              <a:rPr sz="2800" spc="-20" dirty="0">
                <a:solidFill>
                  <a:srgbClr val="5F5F5F"/>
                </a:solidFill>
                <a:latin typeface="Calibri"/>
                <a:cs typeface="Calibri"/>
              </a:rPr>
              <a:t>to </a:t>
            </a:r>
            <a:r>
              <a:rPr sz="2800" spc="-10" dirty="0">
                <a:solidFill>
                  <a:srgbClr val="5F5F5F"/>
                </a:solidFill>
                <a:latin typeface="Calibri"/>
                <a:cs typeface="Calibri"/>
              </a:rPr>
              <a:t>access </a:t>
            </a:r>
            <a:r>
              <a:rPr sz="2800" spc="-20" dirty="0">
                <a:solidFill>
                  <a:srgbClr val="5F5F5F"/>
                </a:solidFill>
                <a:latin typeface="Calibri"/>
                <a:cs typeface="Calibri"/>
              </a:rPr>
              <a:t>external data </a:t>
            </a:r>
            <a:r>
              <a:rPr sz="2800" dirty="0">
                <a:solidFill>
                  <a:srgbClr val="5F5F5F"/>
                </a:solidFill>
                <a:latin typeface="Calibri"/>
                <a:cs typeface="Calibri"/>
              </a:rPr>
              <a:t>or </a:t>
            </a:r>
            <a:r>
              <a:rPr sz="2800" spc="-20" dirty="0">
                <a:solidFill>
                  <a:srgbClr val="5F5F5F"/>
                </a:solidFill>
                <a:latin typeface="Calibri"/>
                <a:cs typeface="Calibri"/>
              </a:rPr>
              <a:t>events </a:t>
            </a:r>
            <a:r>
              <a:rPr sz="2800" dirty="0">
                <a:solidFill>
                  <a:srgbClr val="5F5F5F"/>
                </a:solidFill>
                <a:latin typeface="Calibri"/>
                <a:cs typeface="Calibri"/>
              </a:rPr>
              <a:t>based on time or </a:t>
            </a:r>
            <a:r>
              <a:rPr sz="2800" spc="-30" dirty="0">
                <a:solidFill>
                  <a:srgbClr val="5F5F5F"/>
                </a:solidFill>
                <a:latin typeface="Calibri"/>
                <a:cs typeface="Calibri"/>
              </a:rPr>
              <a:t>market  </a:t>
            </a:r>
            <a:r>
              <a:rPr sz="2800" spc="-10" dirty="0">
                <a:solidFill>
                  <a:srgbClr val="5F5F5F"/>
                </a:solidFill>
                <a:latin typeface="Calibri"/>
                <a:cs typeface="Calibri"/>
              </a:rPr>
              <a:t>conditions. </a:t>
            </a:r>
            <a:r>
              <a:rPr sz="2800" dirty="0">
                <a:solidFill>
                  <a:srgbClr val="5F5F5F"/>
                </a:solidFill>
                <a:latin typeface="Calibri"/>
                <a:cs typeface="Calibri"/>
              </a:rPr>
              <a:t>Calling </a:t>
            </a:r>
            <a:r>
              <a:rPr sz="2800" spc="-20" dirty="0">
                <a:solidFill>
                  <a:srgbClr val="5F5F5F"/>
                </a:solidFill>
                <a:latin typeface="Calibri"/>
                <a:cs typeface="Calibri"/>
              </a:rPr>
              <a:t>code </a:t>
            </a:r>
            <a:r>
              <a:rPr sz="2800" spc="-10" dirty="0">
                <a:solidFill>
                  <a:srgbClr val="5F5F5F"/>
                </a:solidFill>
                <a:latin typeface="Calibri"/>
                <a:cs typeface="Calibri"/>
              </a:rPr>
              <a:t>or </a:t>
            </a:r>
            <a:r>
              <a:rPr sz="2800" spc="-20" dirty="0">
                <a:solidFill>
                  <a:srgbClr val="5F5F5F"/>
                </a:solidFill>
                <a:latin typeface="Calibri"/>
                <a:cs typeface="Calibri"/>
              </a:rPr>
              <a:t>data </a:t>
            </a:r>
            <a:r>
              <a:rPr sz="2800" spc="-10" dirty="0">
                <a:solidFill>
                  <a:srgbClr val="5F5F5F"/>
                </a:solidFill>
                <a:latin typeface="Calibri"/>
                <a:cs typeface="Calibri"/>
              </a:rPr>
              <a:t>outside of </a:t>
            </a:r>
            <a:r>
              <a:rPr sz="2800" dirty="0">
                <a:solidFill>
                  <a:srgbClr val="5F5F5F"/>
                </a:solidFill>
                <a:latin typeface="Calibri"/>
                <a:cs typeface="Calibri"/>
              </a:rPr>
              <a:t>a </a:t>
            </a:r>
            <a:r>
              <a:rPr sz="2800" spc="-10" dirty="0">
                <a:solidFill>
                  <a:srgbClr val="5F5F5F"/>
                </a:solidFill>
                <a:latin typeface="Calibri"/>
                <a:cs typeface="Calibri"/>
              </a:rPr>
              <a:t>Smart </a:t>
            </a:r>
            <a:r>
              <a:rPr sz="2800" spc="-20" dirty="0">
                <a:solidFill>
                  <a:srgbClr val="5F5F5F"/>
                </a:solidFill>
                <a:latin typeface="Calibri"/>
                <a:cs typeface="Calibri"/>
              </a:rPr>
              <a:t>Contract </a:t>
            </a:r>
            <a:r>
              <a:rPr sz="2800" spc="-10" dirty="0">
                <a:solidFill>
                  <a:srgbClr val="5F5F5F"/>
                </a:solidFill>
                <a:latin typeface="Calibri"/>
                <a:cs typeface="Calibri"/>
              </a:rPr>
              <a:t>or </a:t>
            </a:r>
            <a:r>
              <a:rPr sz="2800" spc="-20" dirty="0">
                <a:solidFill>
                  <a:srgbClr val="5F5F5F"/>
                </a:solidFill>
                <a:latin typeface="Calibri"/>
                <a:cs typeface="Calibri"/>
              </a:rPr>
              <a:t>blockchain breaks </a:t>
            </a:r>
            <a:r>
              <a:rPr sz="2800" spc="-10" dirty="0">
                <a:solidFill>
                  <a:srgbClr val="5F5F5F"/>
                </a:solidFill>
                <a:latin typeface="Calibri"/>
                <a:cs typeface="Calibri"/>
              </a:rPr>
              <a:t>the general trust  </a:t>
            </a:r>
            <a:r>
              <a:rPr sz="2800" dirty="0">
                <a:solidFill>
                  <a:srgbClr val="5F5F5F"/>
                </a:solidFill>
                <a:latin typeface="Calibri"/>
                <a:cs typeface="Calibri"/>
              </a:rPr>
              <a:t>barrier </a:t>
            </a:r>
            <a:r>
              <a:rPr sz="2800" spc="-10" dirty="0">
                <a:solidFill>
                  <a:srgbClr val="5F5F5F"/>
                </a:solidFill>
                <a:latin typeface="Calibri"/>
                <a:cs typeface="Calibri"/>
              </a:rPr>
              <a:t>and authenticity of transactions. </a:t>
            </a:r>
            <a:r>
              <a:rPr sz="2800" b="1" dirty="0">
                <a:solidFill>
                  <a:srgbClr val="5F5F5F"/>
                </a:solidFill>
                <a:latin typeface="Calibri"/>
                <a:cs typeface="Calibri"/>
              </a:rPr>
              <a:t>Cryptlets </a:t>
            </a:r>
            <a:r>
              <a:rPr sz="2800" dirty="0">
                <a:solidFill>
                  <a:srgbClr val="5F5F5F"/>
                </a:solidFill>
                <a:latin typeface="Calibri"/>
                <a:cs typeface="Calibri"/>
              </a:rPr>
              <a:t>will allow </a:t>
            </a:r>
            <a:r>
              <a:rPr sz="2800" spc="-10" dirty="0">
                <a:solidFill>
                  <a:srgbClr val="5F5F5F"/>
                </a:solidFill>
                <a:latin typeface="Calibri"/>
                <a:cs typeface="Calibri"/>
              </a:rPr>
              <a:t>the </a:t>
            </a:r>
            <a:r>
              <a:rPr sz="2800" spc="-20" dirty="0">
                <a:solidFill>
                  <a:srgbClr val="5F5F5F"/>
                </a:solidFill>
                <a:latin typeface="Calibri"/>
                <a:cs typeface="Calibri"/>
              </a:rPr>
              <a:t>blockchain to </a:t>
            </a:r>
            <a:r>
              <a:rPr sz="2800" spc="-10" dirty="0">
                <a:solidFill>
                  <a:srgbClr val="5F5F5F"/>
                </a:solidFill>
                <a:latin typeface="Calibri"/>
                <a:cs typeface="Calibri"/>
              </a:rPr>
              <a:t>access external </a:t>
            </a:r>
            <a:r>
              <a:rPr sz="2800" spc="-20" dirty="0">
                <a:solidFill>
                  <a:srgbClr val="5F5F5F"/>
                </a:solidFill>
                <a:latin typeface="Calibri"/>
                <a:cs typeface="Calibri"/>
              </a:rPr>
              <a:t>data  </a:t>
            </a:r>
            <a:r>
              <a:rPr sz="2800" spc="-40" dirty="0">
                <a:solidFill>
                  <a:srgbClr val="5F5F5F"/>
                </a:solidFill>
                <a:latin typeface="Calibri"/>
                <a:cs typeface="Calibri"/>
              </a:rPr>
              <a:t>securely, </a:t>
            </a:r>
            <a:r>
              <a:rPr sz="2800" dirty="0">
                <a:solidFill>
                  <a:srgbClr val="5F5F5F"/>
                </a:solidFill>
                <a:latin typeface="Calibri"/>
                <a:cs typeface="Calibri"/>
              </a:rPr>
              <a:t>while </a:t>
            </a:r>
            <a:r>
              <a:rPr sz="2800" spc="-10" dirty="0">
                <a:solidFill>
                  <a:srgbClr val="5F5F5F"/>
                </a:solidFill>
                <a:latin typeface="Calibri"/>
                <a:cs typeface="Calibri"/>
              </a:rPr>
              <a:t>maintaining the integrity of the</a:t>
            </a:r>
            <a:r>
              <a:rPr sz="2800" spc="140" dirty="0">
                <a:solidFill>
                  <a:srgbClr val="5F5F5F"/>
                </a:solidFill>
                <a:latin typeface="Calibri"/>
                <a:cs typeface="Calibri"/>
              </a:rPr>
              <a:t> </a:t>
            </a:r>
            <a:r>
              <a:rPr sz="2800" spc="-20" dirty="0">
                <a:solidFill>
                  <a:srgbClr val="5F5F5F"/>
                </a:solidFill>
                <a:latin typeface="Calibri"/>
                <a:cs typeface="Calibri"/>
              </a:rPr>
              <a:t>blockchain</a:t>
            </a:r>
            <a:endParaRPr sz="2800">
              <a:latin typeface="Calibri"/>
              <a:cs typeface="Calibri"/>
            </a:endParaRPr>
          </a:p>
        </p:txBody>
      </p:sp>
      <p:sp>
        <p:nvSpPr>
          <p:cNvPr id="10" name="object 10"/>
          <p:cNvSpPr txBox="1">
            <a:spLocks noGrp="1"/>
          </p:cNvSpPr>
          <p:nvPr>
            <p:ph type="title"/>
          </p:nvPr>
        </p:nvSpPr>
        <p:spPr>
          <a:xfrm>
            <a:off x="942035" y="648106"/>
            <a:ext cx="6968490" cy="886140"/>
          </a:xfrm>
          <a:prstGeom prst="rect">
            <a:avLst/>
          </a:prstGeom>
        </p:spPr>
        <p:txBody>
          <a:bodyPr vert="horz" wrap="square" lIns="0" tIns="24130" rIns="0" bIns="0" rtlCol="0">
            <a:spAutoFit/>
          </a:bodyPr>
          <a:lstStyle/>
          <a:p>
            <a:pPr marL="25400">
              <a:spcBef>
                <a:spcPts val="190"/>
              </a:spcBef>
            </a:pPr>
            <a:r>
              <a:rPr spc="-10" dirty="0">
                <a:solidFill>
                  <a:srgbClr val="095A82"/>
                </a:solidFill>
              </a:rPr>
              <a:t>Evolution of</a:t>
            </a:r>
            <a:r>
              <a:rPr spc="-50" dirty="0">
                <a:solidFill>
                  <a:srgbClr val="095A82"/>
                </a:solidFill>
              </a:rPr>
              <a:t> </a:t>
            </a:r>
            <a:r>
              <a:rPr spc="-10" dirty="0">
                <a:solidFill>
                  <a:srgbClr val="095A82"/>
                </a:solidFill>
              </a:rPr>
              <a:t>Blockchain</a:t>
            </a:r>
            <a:endParaRPr/>
          </a:p>
        </p:txBody>
      </p:sp>
      <p:sp>
        <p:nvSpPr>
          <p:cNvPr id="11" name="object 11"/>
          <p:cNvSpPr/>
          <p:nvPr/>
        </p:nvSpPr>
        <p:spPr>
          <a:xfrm>
            <a:off x="1047102" y="7800761"/>
            <a:ext cx="1602740" cy="1065530"/>
          </a:xfrm>
          <a:custGeom>
            <a:avLst/>
            <a:gdLst/>
            <a:ahLst/>
            <a:cxnLst/>
            <a:rect l="l" t="t" r="r" b="b"/>
            <a:pathLst>
              <a:path w="801369" h="532764">
                <a:moveTo>
                  <a:pt x="455679" y="0"/>
                </a:moveTo>
                <a:lnTo>
                  <a:pt x="179250" y="57487"/>
                </a:lnTo>
                <a:lnTo>
                  <a:pt x="71509" y="180284"/>
                </a:lnTo>
                <a:lnTo>
                  <a:pt x="0" y="180284"/>
                </a:lnTo>
                <a:lnTo>
                  <a:pt x="0" y="456341"/>
                </a:lnTo>
                <a:lnTo>
                  <a:pt x="47673" y="456341"/>
                </a:lnTo>
                <a:lnTo>
                  <a:pt x="82226" y="464261"/>
                </a:lnTo>
                <a:lnTo>
                  <a:pt x="110601" y="483148"/>
                </a:lnTo>
                <a:lnTo>
                  <a:pt x="141722" y="505689"/>
                </a:lnTo>
                <a:lnTo>
                  <a:pt x="184513" y="524575"/>
                </a:lnTo>
                <a:lnTo>
                  <a:pt x="247899" y="532495"/>
                </a:lnTo>
                <a:lnTo>
                  <a:pt x="419522" y="532495"/>
                </a:lnTo>
                <a:lnTo>
                  <a:pt x="441735" y="527988"/>
                </a:lnTo>
                <a:lnTo>
                  <a:pt x="459925" y="515717"/>
                </a:lnTo>
                <a:lnTo>
                  <a:pt x="472216" y="497557"/>
                </a:lnTo>
                <a:lnTo>
                  <a:pt x="476730" y="475380"/>
                </a:lnTo>
                <a:lnTo>
                  <a:pt x="475687" y="464344"/>
                </a:lnTo>
                <a:lnTo>
                  <a:pt x="472677" y="454200"/>
                </a:lnTo>
                <a:lnTo>
                  <a:pt x="467880" y="445127"/>
                </a:lnTo>
                <a:lnTo>
                  <a:pt x="461474" y="437303"/>
                </a:lnTo>
                <a:lnTo>
                  <a:pt x="467195" y="437303"/>
                </a:lnTo>
                <a:lnTo>
                  <a:pt x="489408" y="432796"/>
                </a:lnTo>
                <a:lnTo>
                  <a:pt x="507598" y="420525"/>
                </a:lnTo>
                <a:lnTo>
                  <a:pt x="519889" y="402365"/>
                </a:lnTo>
                <a:lnTo>
                  <a:pt x="524403" y="380188"/>
                </a:lnTo>
                <a:lnTo>
                  <a:pt x="523345" y="368988"/>
                </a:lnTo>
                <a:lnTo>
                  <a:pt x="520231" y="358413"/>
                </a:lnTo>
                <a:lnTo>
                  <a:pt x="515151" y="348730"/>
                </a:lnTo>
                <a:lnTo>
                  <a:pt x="508194" y="340207"/>
                </a:lnTo>
                <a:lnTo>
                  <a:pt x="526056" y="332919"/>
                </a:lnTo>
                <a:lnTo>
                  <a:pt x="540254" y="320455"/>
                </a:lnTo>
                <a:lnTo>
                  <a:pt x="549625" y="304064"/>
                </a:lnTo>
                <a:lnTo>
                  <a:pt x="553006" y="284996"/>
                </a:lnTo>
                <a:lnTo>
                  <a:pt x="548492" y="262819"/>
                </a:lnTo>
                <a:lnTo>
                  <a:pt x="536202" y="244658"/>
                </a:lnTo>
                <a:lnTo>
                  <a:pt x="518011" y="232387"/>
                </a:lnTo>
                <a:lnTo>
                  <a:pt x="495799" y="227880"/>
                </a:lnTo>
                <a:lnTo>
                  <a:pt x="753233" y="227880"/>
                </a:lnTo>
                <a:lnTo>
                  <a:pt x="771945" y="224192"/>
                </a:lnTo>
                <a:lnTo>
                  <a:pt x="787081" y="214078"/>
                </a:lnTo>
                <a:lnTo>
                  <a:pt x="797211" y="198966"/>
                </a:lnTo>
                <a:lnTo>
                  <a:pt x="800906" y="180284"/>
                </a:lnTo>
                <a:lnTo>
                  <a:pt x="797211" y="161603"/>
                </a:lnTo>
                <a:lnTo>
                  <a:pt x="787081" y="146491"/>
                </a:lnTo>
                <a:lnTo>
                  <a:pt x="771945" y="136377"/>
                </a:lnTo>
                <a:lnTo>
                  <a:pt x="753233" y="132688"/>
                </a:lnTo>
                <a:lnTo>
                  <a:pt x="281270" y="132688"/>
                </a:lnTo>
                <a:lnTo>
                  <a:pt x="457660" y="93660"/>
                </a:lnTo>
                <a:lnTo>
                  <a:pt x="474987" y="85940"/>
                </a:lnTo>
                <a:lnTo>
                  <a:pt x="487575" y="72598"/>
                </a:lnTo>
                <a:lnTo>
                  <a:pt x="494264" y="55508"/>
                </a:lnTo>
                <a:lnTo>
                  <a:pt x="493892" y="36544"/>
                </a:lnTo>
                <a:lnTo>
                  <a:pt x="486160" y="19246"/>
                </a:lnTo>
                <a:lnTo>
                  <a:pt x="472797" y="6678"/>
                </a:lnTo>
                <a:lnTo>
                  <a:pt x="455679" y="0"/>
                </a:lnTo>
                <a:close/>
              </a:path>
            </a:pathLst>
          </a:custGeom>
          <a:solidFill>
            <a:srgbClr val="006FC0"/>
          </a:solidFill>
        </p:spPr>
        <p:txBody>
          <a:bodyPr wrap="square" lIns="0" tIns="0" rIns="0" bIns="0" rtlCol="0"/>
          <a:lstStyle/>
          <a:p>
            <a:endParaRPr sz="3600"/>
          </a:p>
        </p:txBody>
      </p:sp>
      <p:sp>
        <p:nvSpPr>
          <p:cNvPr id="12" name="object 12"/>
          <p:cNvSpPr/>
          <p:nvPr/>
        </p:nvSpPr>
        <p:spPr>
          <a:xfrm>
            <a:off x="1047102" y="7800761"/>
            <a:ext cx="1602740" cy="1065530"/>
          </a:xfrm>
          <a:custGeom>
            <a:avLst/>
            <a:gdLst/>
            <a:ahLst/>
            <a:cxnLst/>
            <a:rect l="l" t="t" r="r" b="b"/>
            <a:pathLst>
              <a:path w="801369" h="532764">
                <a:moveTo>
                  <a:pt x="753233" y="132688"/>
                </a:moveTo>
                <a:lnTo>
                  <a:pt x="281270" y="132688"/>
                </a:lnTo>
                <a:lnTo>
                  <a:pt x="457660" y="93660"/>
                </a:lnTo>
                <a:lnTo>
                  <a:pt x="474987" y="85940"/>
                </a:lnTo>
                <a:lnTo>
                  <a:pt x="487575" y="72598"/>
                </a:lnTo>
                <a:lnTo>
                  <a:pt x="494264" y="55508"/>
                </a:lnTo>
                <a:lnTo>
                  <a:pt x="493892" y="36544"/>
                </a:lnTo>
                <a:lnTo>
                  <a:pt x="486160" y="19246"/>
                </a:lnTo>
                <a:lnTo>
                  <a:pt x="472797" y="6678"/>
                </a:lnTo>
                <a:lnTo>
                  <a:pt x="455679" y="0"/>
                </a:lnTo>
                <a:lnTo>
                  <a:pt x="436684" y="371"/>
                </a:lnTo>
                <a:lnTo>
                  <a:pt x="179250" y="57487"/>
                </a:lnTo>
                <a:lnTo>
                  <a:pt x="71509" y="180284"/>
                </a:lnTo>
                <a:lnTo>
                  <a:pt x="0" y="180284"/>
                </a:lnTo>
                <a:lnTo>
                  <a:pt x="0" y="456341"/>
                </a:lnTo>
                <a:lnTo>
                  <a:pt x="47673" y="456341"/>
                </a:lnTo>
                <a:lnTo>
                  <a:pt x="82226" y="464261"/>
                </a:lnTo>
                <a:lnTo>
                  <a:pt x="110601" y="483148"/>
                </a:lnTo>
                <a:lnTo>
                  <a:pt x="141722" y="505689"/>
                </a:lnTo>
                <a:lnTo>
                  <a:pt x="184513" y="524575"/>
                </a:lnTo>
                <a:lnTo>
                  <a:pt x="247899" y="532495"/>
                </a:lnTo>
                <a:lnTo>
                  <a:pt x="281956" y="532495"/>
                </a:lnTo>
                <a:lnTo>
                  <a:pt x="330135" y="532495"/>
                </a:lnTo>
                <a:lnTo>
                  <a:pt x="380102" y="532495"/>
                </a:lnTo>
                <a:lnTo>
                  <a:pt x="419522" y="532495"/>
                </a:lnTo>
                <a:lnTo>
                  <a:pt x="441735" y="527988"/>
                </a:lnTo>
                <a:lnTo>
                  <a:pt x="459925" y="515718"/>
                </a:lnTo>
                <a:lnTo>
                  <a:pt x="472216" y="497557"/>
                </a:lnTo>
                <a:lnTo>
                  <a:pt x="476730" y="475380"/>
                </a:lnTo>
                <a:lnTo>
                  <a:pt x="475687" y="464344"/>
                </a:lnTo>
                <a:lnTo>
                  <a:pt x="472677" y="454200"/>
                </a:lnTo>
                <a:lnTo>
                  <a:pt x="467880" y="445127"/>
                </a:lnTo>
                <a:lnTo>
                  <a:pt x="461474" y="437303"/>
                </a:lnTo>
                <a:lnTo>
                  <a:pt x="463381" y="437303"/>
                </a:lnTo>
                <a:lnTo>
                  <a:pt x="465288" y="437303"/>
                </a:lnTo>
                <a:lnTo>
                  <a:pt x="467195" y="437303"/>
                </a:lnTo>
                <a:lnTo>
                  <a:pt x="489408" y="432796"/>
                </a:lnTo>
                <a:lnTo>
                  <a:pt x="507598" y="420525"/>
                </a:lnTo>
                <a:lnTo>
                  <a:pt x="519889" y="402365"/>
                </a:lnTo>
                <a:lnTo>
                  <a:pt x="524403" y="380188"/>
                </a:lnTo>
                <a:lnTo>
                  <a:pt x="523345" y="368988"/>
                </a:lnTo>
                <a:lnTo>
                  <a:pt x="520231" y="358413"/>
                </a:lnTo>
                <a:lnTo>
                  <a:pt x="515151" y="348730"/>
                </a:lnTo>
                <a:lnTo>
                  <a:pt x="508194" y="340207"/>
                </a:lnTo>
                <a:lnTo>
                  <a:pt x="526056" y="332919"/>
                </a:lnTo>
                <a:lnTo>
                  <a:pt x="540254" y="320455"/>
                </a:lnTo>
                <a:lnTo>
                  <a:pt x="549625" y="304064"/>
                </a:lnTo>
                <a:lnTo>
                  <a:pt x="553006" y="284996"/>
                </a:lnTo>
                <a:lnTo>
                  <a:pt x="548492" y="262819"/>
                </a:lnTo>
                <a:lnTo>
                  <a:pt x="536202" y="244658"/>
                </a:lnTo>
                <a:lnTo>
                  <a:pt x="518011" y="232387"/>
                </a:lnTo>
                <a:lnTo>
                  <a:pt x="495799" y="227880"/>
                </a:lnTo>
                <a:lnTo>
                  <a:pt x="753233" y="227880"/>
                </a:lnTo>
                <a:lnTo>
                  <a:pt x="771945" y="224192"/>
                </a:lnTo>
                <a:lnTo>
                  <a:pt x="787081" y="214078"/>
                </a:lnTo>
                <a:lnTo>
                  <a:pt x="797211" y="198966"/>
                </a:lnTo>
                <a:lnTo>
                  <a:pt x="800906" y="180284"/>
                </a:lnTo>
                <a:lnTo>
                  <a:pt x="797211" y="161603"/>
                </a:lnTo>
                <a:lnTo>
                  <a:pt x="787081" y="146491"/>
                </a:lnTo>
                <a:lnTo>
                  <a:pt x="771945" y="136377"/>
                </a:lnTo>
                <a:lnTo>
                  <a:pt x="753233" y="132688"/>
                </a:lnTo>
                <a:close/>
              </a:path>
            </a:pathLst>
          </a:custGeom>
          <a:ln w="11111">
            <a:solidFill>
              <a:srgbClr val="0D80B8"/>
            </a:solidFill>
          </a:ln>
        </p:spPr>
        <p:txBody>
          <a:bodyPr wrap="square" lIns="0" tIns="0" rIns="0" bIns="0" rtlCol="0"/>
          <a:lstStyle/>
          <a:p>
            <a:endParaRPr sz="3600"/>
          </a:p>
        </p:txBody>
      </p:sp>
      <p:sp>
        <p:nvSpPr>
          <p:cNvPr id="13" name="object 13"/>
          <p:cNvSpPr txBox="1"/>
          <p:nvPr/>
        </p:nvSpPr>
        <p:spPr>
          <a:xfrm>
            <a:off x="10857231" y="6395464"/>
            <a:ext cx="3061970" cy="922047"/>
          </a:xfrm>
          <a:prstGeom prst="rect">
            <a:avLst/>
          </a:prstGeom>
        </p:spPr>
        <p:txBody>
          <a:bodyPr vert="horz" wrap="square" lIns="0" tIns="24130" rIns="0" bIns="0" rtlCol="0">
            <a:spAutoFit/>
          </a:bodyPr>
          <a:lstStyle/>
          <a:p>
            <a:pPr marL="25400">
              <a:lnSpc>
                <a:spcPts val="3470"/>
              </a:lnSpc>
              <a:spcBef>
                <a:spcPts val="190"/>
              </a:spcBef>
            </a:pPr>
            <a:r>
              <a:rPr sz="3200" spc="-20" dirty="0">
                <a:solidFill>
                  <a:srgbClr val="434343"/>
                </a:solidFill>
                <a:latin typeface="Calibri"/>
                <a:cs typeface="Calibri"/>
              </a:rPr>
              <a:t>Multilayer</a:t>
            </a:r>
            <a:endParaRPr sz="3200">
              <a:latin typeface="Calibri"/>
              <a:cs typeface="Calibri"/>
            </a:endParaRPr>
          </a:p>
          <a:p>
            <a:pPr marL="1559560">
              <a:lnSpc>
                <a:spcPts val="3470"/>
              </a:lnSpc>
            </a:pPr>
            <a:r>
              <a:rPr sz="3200" spc="-20" dirty="0">
                <a:solidFill>
                  <a:srgbClr val="434343"/>
                </a:solidFill>
                <a:latin typeface="Calibri"/>
                <a:cs typeface="Calibri"/>
              </a:rPr>
              <a:t>C</a:t>
            </a:r>
            <a:r>
              <a:rPr sz="3200" dirty="0">
                <a:solidFill>
                  <a:srgbClr val="434343"/>
                </a:solidFill>
                <a:latin typeface="Calibri"/>
                <a:cs typeface="Calibri"/>
              </a:rPr>
              <a:t>r</a:t>
            </a:r>
            <a:r>
              <a:rPr sz="3200" spc="-10" dirty="0">
                <a:solidFill>
                  <a:srgbClr val="434343"/>
                </a:solidFill>
                <a:latin typeface="Calibri"/>
                <a:cs typeface="Calibri"/>
              </a:rPr>
              <a:t>y</a:t>
            </a:r>
            <a:r>
              <a:rPr sz="3200" spc="-40" dirty="0">
                <a:solidFill>
                  <a:srgbClr val="434343"/>
                </a:solidFill>
                <a:latin typeface="Calibri"/>
                <a:cs typeface="Calibri"/>
              </a:rPr>
              <a:t>p</a:t>
            </a:r>
            <a:r>
              <a:rPr sz="3200" spc="-10" dirty="0">
                <a:solidFill>
                  <a:srgbClr val="434343"/>
                </a:solidFill>
                <a:latin typeface="Calibri"/>
                <a:cs typeface="Calibri"/>
              </a:rPr>
              <a:t>tl</a:t>
            </a:r>
            <a:r>
              <a:rPr sz="3200" spc="-40" dirty="0">
                <a:solidFill>
                  <a:srgbClr val="434343"/>
                </a:solidFill>
                <a:latin typeface="Calibri"/>
                <a:cs typeface="Calibri"/>
              </a:rPr>
              <a:t>e</a:t>
            </a:r>
            <a:r>
              <a:rPr sz="3200" spc="-10" dirty="0">
                <a:solidFill>
                  <a:srgbClr val="434343"/>
                </a:solidFill>
                <a:latin typeface="Calibri"/>
                <a:cs typeface="Calibri"/>
              </a:rPr>
              <a:t>ts</a:t>
            </a:r>
            <a:endParaRPr sz="3200">
              <a:latin typeface="Calibri"/>
              <a:cs typeface="Calibri"/>
            </a:endParaRPr>
          </a:p>
        </p:txBody>
      </p:sp>
      <p:sp>
        <p:nvSpPr>
          <p:cNvPr id="14" name="object 14"/>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39077458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5" name="object 5"/>
          <p:cNvSpPr txBox="1">
            <a:spLocks noGrp="1"/>
          </p:cNvSpPr>
          <p:nvPr>
            <p:ph type="title"/>
          </p:nvPr>
        </p:nvSpPr>
        <p:spPr>
          <a:xfrm>
            <a:off x="942034" y="648106"/>
            <a:ext cx="7978140" cy="886140"/>
          </a:xfrm>
          <a:prstGeom prst="rect">
            <a:avLst/>
          </a:prstGeom>
        </p:spPr>
        <p:txBody>
          <a:bodyPr vert="horz" wrap="square" lIns="0" tIns="24130" rIns="0" bIns="0" rtlCol="0">
            <a:spAutoFit/>
          </a:bodyPr>
          <a:lstStyle/>
          <a:p>
            <a:pPr marL="25400">
              <a:spcBef>
                <a:spcPts val="190"/>
              </a:spcBef>
            </a:pPr>
            <a:r>
              <a:rPr spc="-10" dirty="0">
                <a:solidFill>
                  <a:srgbClr val="095A82"/>
                </a:solidFill>
              </a:rPr>
              <a:t>Blockchain – Flow </a:t>
            </a:r>
            <a:r>
              <a:rPr spc="-20" dirty="0">
                <a:solidFill>
                  <a:srgbClr val="095A82"/>
                </a:solidFill>
              </a:rPr>
              <a:t>Diagram</a:t>
            </a:r>
            <a:endParaRPr/>
          </a:p>
        </p:txBody>
      </p:sp>
      <p:sp>
        <p:nvSpPr>
          <p:cNvPr id="6" name="object 6"/>
          <p:cNvSpPr/>
          <p:nvPr/>
        </p:nvSpPr>
        <p:spPr>
          <a:xfrm>
            <a:off x="1130808" y="2493264"/>
            <a:ext cx="2231136" cy="1941576"/>
          </a:xfrm>
          <a:prstGeom prst="rect">
            <a:avLst/>
          </a:prstGeom>
          <a:blipFill>
            <a:blip r:embed="rId2" cstate="print"/>
            <a:stretch>
              <a:fillRect/>
            </a:stretch>
          </a:blipFill>
        </p:spPr>
        <p:txBody>
          <a:bodyPr wrap="square" lIns="0" tIns="0" rIns="0" bIns="0" rtlCol="0"/>
          <a:lstStyle/>
          <a:p>
            <a:endParaRPr sz="3600"/>
          </a:p>
        </p:txBody>
      </p:sp>
      <p:sp>
        <p:nvSpPr>
          <p:cNvPr id="7" name="object 7"/>
          <p:cNvSpPr txBox="1"/>
          <p:nvPr/>
        </p:nvSpPr>
        <p:spPr>
          <a:xfrm>
            <a:off x="1113942" y="4449572"/>
            <a:ext cx="2222500" cy="673261"/>
          </a:xfrm>
          <a:prstGeom prst="rect">
            <a:avLst/>
          </a:prstGeom>
        </p:spPr>
        <p:txBody>
          <a:bodyPr vert="horz" wrap="square" lIns="0" tIns="26670" rIns="0" bIns="0" rtlCol="0">
            <a:spAutoFit/>
          </a:bodyPr>
          <a:lstStyle/>
          <a:p>
            <a:pPr marL="494030" marR="10160" indent="-469900">
              <a:spcBef>
                <a:spcPts val="210"/>
              </a:spcBef>
            </a:pPr>
            <a:r>
              <a:rPr sz="2100" i="1" dirty="0">
                <a:solidFill>
                  <a:srgbClr val="5F5F5F"/>
                </a:solidFill>
                <a:latin typeface="Calibri"/>
                <a:cs typeface="Calibri"/>
              </a:rPr>
              <a:t>Someone </a:t>
            </a:r>
            <a:r>
              <a:rPr sz="2100" i="1" spc="-10" dirty="0">
                <a:solidFill>
                  <a:srgbClr val="5F5F5F"/>
                </a:solidFill>
                <a:latin typeface="Calibri"/>
                <a:cs typeface="Calibri"/>
              </a:rPr>
              <a:t>requests</a:t>
            </a:r>
            <a:r>
              <a:rPr sz="2100" i="1" spc="-180" dirty="0">
                <a:solidFill>
                  <a:srgbClr val="5F5F5F"/>
                </a:solidFill>
                <a:latin typeface="Calibri"/>
                <a:cs typeface="Calibri"/>
              </a:rPr>
              <a:t> </a:t>
            </a:r>
            <a:r>
              <a:rPr sz="2100" i="1" dirty="0">
                <a:solidFill>
                  <a:srgbClr val="5F5F5F"/>
                </a:solidFill>
                <a:latin typeface="Calibri"/>
                <a:cs typeface="Calibri"/>
              </a:rPr>
              <a:t>a  </a:t>
            </a:r>
            <a:r>
              <a:rPr sz="2100" i="1" spc="-10" dirty="0">
                <a:solidFill>
                  <a:srgbClr val="5F5F5F"/>
                </a:solidFill>
                <a:latin typeface="Calibri"/>
                <a:cs typeface="Calibri"/>
              </a:rPr>
              <a:t>transaction</a:t>
            </a:r>
            <a:endParaRPr sz="2100">
              <a:latin typeface="Calibri"/>
              <a:cs typeface="Calibri"/>
            </a:endParaRPr>
          </a:p>
        </p:txBody>
      </p:sp>
      <p:sp>
        <p:nvSpPr>
          <p:cNvPr id="8" name="object 8"/>
          <p:cNvSpPr/>
          <p:nvPr/>
        </p:nvSpPr>
        <p:spPr>
          <a:xfrm>
            <a:off x="6187440" y="3380232"/>
            <a:ext cx="600456" cy="600456"/>
          </a:xfrm>
          <a:prstGeom prst="rect">
            <a:avLst/>
          </a:prstGeom>
          <a:blipFill>
            <a:blip r:embed="rId3" cstate="print"/>
            <a:stretch>
              <a:fillRect/>
            </a:stretch>
          </a:blipFill>
        </p:spPr>
        <p:txBody>
          <a:bodyPr wrap="square" lIns="0" tIns="0" rIns="0" bIns="0" rtlCol="0"/>
          <a:lstStyle/>
          <a:p>
            <a:endParaRPr sz="3600"/>
          </a:p>
        </p:txBody>
      </p:sp>
      <p:sp>
        <p:nvSpPr>
          <p:cNvPr id="9" name="object 9"/>
          <p:cNvSpPr/>
          <p:nvPr/>
        </p:nvSpPr>
        <p:spPr>
          <a:xfrm>
            <a:off x="9351265" y="3380232"/>
            <a:ext cx="600454" cy="600456"/>
          </a:xfrm>
          <a:prstGeom prst="rect">
            <a:avLst/>
          </a:prstGeom>
          <a:blipFill>
            <a:blip r:embed="rId3" cstate="print"/>
            <a:stretch>
              <a:fillRect/>
            </a:stretch>
          </a:blipFill>
        </p:spPr>
        <p:txBody>
          <a:bodyPr wrap="square" lIns="0" tIns="0" rIns="0" bIns="0" rtlCol="0"/>
          <a:lstStyle/>
          <a:p>
            <a:endParaRPr sz="3600"/>
          </a:p>
        </p:txBody>
      </p:sp>
      <p:sp>
        <p:nvSpPr>
          <p:cNvPr id="10" name="object 10"/>
          <p:cNvSpPr/>
          <p:nvPr/>
        </p:nvSpPr>
        <p:spPr>
          <a:xfrm>
            <a:off x="7769353" y="4636008"/>
            <a:ext cx="600454" cy="600456"/>
          </a:xfrm>
          <a:prstGeom prst="rect">
            <a:avLst/>
          </a:prstGeom>
          <a:blipFill>
            <a:blip r:embed="rId3" cstate="print"/>
            <a:stretch>
              <a:fillRect/>
            </a:stretch>
          </a:blipFill>
        </p:spPr>
        <p:txBody>
          <a:bodyPr wrap="square" lIns="0" tIns="0" rIns="0" bIns="0" rtlCol="0"/>
          <a:lstStyle/>
          <a:p>
            <a:endParaRPr sz="3600"/>
          </a:p>
        </p:txBody>
      </p:sp>
      <p:sp>
        <p:nvSpPr>
          <p:cNvPr id="11" name="object 11"/>
          <p:cNvSpPr/>
          <p:nvPr/>
        </p:nvSpPr>
        <p:spPr>
          <a:xfrm>
            <a:off x="7769353" y="2115311"/>
            <a:ext cx="600454" cy="597406"/>
          </a:xfrm>
          <a:prstGeom prst="rect">
            <a:avLst/>
          </a:prstGeom>
          <a:blipFill>
            <a:blip r:embed="rId3" cstate="print"/>
            <a:stretch>
              <a:fillRect/>
            </a:stretch>
          </a:blipFill>
        </p:spPr>
        <p:txBody>
          <a:bodyPr wrap="square" lIns="0" tIns="0" rIns="0" bIns="0" rtlCol="0"/>
          <a:lstStyle/>
          <a:p>
            <a:endParaRPr sz="3600"/>
          </a:p>
        </p:txBody>
      </p:sp>
      <p:sp>
        <p:nvSpPr>
          <p:cNvPr id="12" name="object 12"/>
          <p:cNvSpPr/>
          <p:nvPr/>
        </p:nvSpPr>
        <p:spPr>
          <a:xfrm>
            <a:off x="7708392" y="3297934"/>
            <a:ext cx="722376" cy="722376"/>
          </a:xfrm>
          <a:prstGeom prst="rect">
            <a:avLst/>
          </a:prstGeom>
          <a:blipFill>
            <a:blip r:embed="rId4" cstate="print"/>
            <a:stretch>
              <a:fillRect/>
            </a:stretch>
          </a:blipFill>
        </p:spPr>
        <p:txBody>
          <a:bodyPr wrap="square" lIns="0" tIns="0" rIns="0" bIns="0" rtlCol="0"/>
          <a:lstStyle/>
          <a:p>
            <a:endParaRPr sz="3600"/>
          </a:p>
        </p:txBody>
      </p:sp>
      <p:sp>
        <p:nvSpPr>
          <p:cNvPr id="13" name="object 13"/>
          <p:cNvSpPr/>
          <p:nvPr/>
        </p:nvSpPr>
        <p:spPr>
          <a:xfrm>
            <a:off x="8741665" y="3332988"/>
            <a:ext cx="146050" cy="779780"/>
          </a:xfrm>
          <a:custGeom>
            <a:avLst/>
            <a:gdLst/>
            <a:ahLst/>
            <a:cxnLst/>
            <a:rect l="l" t="t" r="r" b="b"/>
            <a:pathLst>
              <a:path w="73025" h="389889">
                <a:moveTo>
                  <a:pt x="0" y="0"/>
                </a:moveTo>
                <a:lnTo>
                  <a:pt x="50512" y="56041"/>
                </a:lnTo>
                <a:lnTo>
                  <a:pt x="65005" y="93900"/>
                </a:lnTo>
                <a:lnTo>
                  <a:pt x="72317" y="136851"/>
                </a:lnTo>
                <a:lnTo>
                  <a:pt x="72444" y="183795"/>
                </a:lnTo>
                <a:lnTo>
                  <a:pt x="65381" y="233632"/>
                </a:lnTo>
                <a:lnTo>
                  <a:pt x="51125" y="285264"/>
                </a:lnTo>
                <a:lnTo>
                  <a:pt x="29671" y="337589"/>
                </a:lnTo>
                <a:lnTo>
                  <a:pt x="1015" y="389508"/>
                </a:lnTo>
              </a:path>
            </a:pathLst>
          </a:custGeom>
          <a:ln w="28575">
            <a:solidFill>
              <a:srgbClr val="5F5F5F"/>
            </a:solidFill>
          </a:ln>
        </p:spPr>
        <p:txBody>
          <a:bodyPr wrap="square" lIns="0" tIns="0" rIns="0" bIns="0" rtlCol="0"/>
          <a:lstStyle/>
          <a:p>
            <a:endParaRPr sz="3600"/>
          </a:p>
        </p:txBody>
      </p:sp>
      <p:sp>
        <p:nvSpPr>
          <p:cNvPr id="14" name="object 14"/>
          <p:cNvSpPr/>
          <p:nvPr/>
        </p:nvSpPr>
        <p:spPr>
          <a:xfrm>
            <a:off x="8803131" y="3243578"/>
            <a:ext cx="184150" cy="890268"/>
          </a:xfrm>
          <a:custGeom>
            <a:avLst/>
            <a:gdLst/>
            <a:ahLst/>
            <a:cxnLst/>
            <a:rect l="l" t="t" r="r" b="b"/>
            <a:pathLst>
              <a:path w="92075" h="445135">
                <a:moveTo>
                  <a:pt x="0" y="0"/>
                </a:moveTo>
                <a:lnTo>
                  <a:pt x="52655" y="51490"/>
                </a:lnTo>
                <a:lnTo>
                  <a:pt x="83317" y="122489"/>
                </a:lnTo>
                <a:lnTo>
                  <a:pt x="90345" y="163584"/>
                </a:lnTo>
                <a:lnTo>
                  <a:pt x="91807" y="207491"/>
                </a:lnTo>
                <a:lnTo>
                  <a:pt x="87682" y="253523"/>
                </a:lnTo>
                <a:lnTo>
                  <a:pt x="77947" y="300992"/>
                </a:lnTo>
                <a:lnTo>
                  <a:pt x="62579" y="349209"/>
                </a:lnTo>
                <a:lnTo>
                  <a:pt x="41557" y="397486"/>
                </a:lnTo>
                <a:lnTo>
                  <a:pt x="14859" y="445135"/>
                </a:lnTo>
              </a:path>
            </a:pathLst>
          </a:custGeom>
          <a:ln w="28575">
            <a:solidFill>
              <a:srgbClr val="5F5F5F"/>
            </a:solidFill>
          </a:ln>
        </p:spPr>
        <p:txBody>
          <a:bodyPr wrap="square" lIns="0" tIns="0" rIns="0" bIns="0" rtlCol="0"/>
          <a:lstStyle/>
          <a:p>
            <a:endParaRPr sz="3600"/>
          </a:p>
        </p:txBody>
      </p:sp>
      <p:sp>
        <p:nvSpPr>
          <p:cNvPr id="15" name="object 15"/>
          <p:cNvSpPr/>
          <p:nvPr/>
        </p:nvSpPr>
        <p:spPr>
          <a:xfrm>
            <a:off x="8892285" y="3207767"/>
            <a:ext cx="194310" cy="934718"/>
          </a:xfrm>
          <a:custGeom>
            <a:avLst/>
            <a:gdLst/>
            <a:ahLst/>
            <a:cxnLst/>
            <a:rect l="l" t="t" r="r" b="b"/>
            <a:pathLst>
              <a:path w="97154" h="467360">
                <a:moveTo>
                  <a:pt x="0" y="0"/>
                </a:moveTo>
                <a:lnTo>
                  <a:pt x="30557" y="24147"/>
                </a:lnTo>
                <a:lnTo>
                  <a:pt x="55366" y="54128"/>
                </a:lnTo>
                <a:lnTo>
                  <a:pt x="74401" y="89220"/>
                </a:lnTo>
                <a:lnTo>
                  <a:pt x="87638" y="128703"/>
                </a:lnTo>
                <a:lnTo>
                  <a:pt x="95052" y="171854"/>
                </a:lnTo>
                <a:lnTo>
                  <a:pt x="96618" y="217951"/>
                </a:lnTo>
                <a:lnTo>
                  <a:pt x="92312" y="266272"/>
                </a:lnTo>
                <a:lnTo>
                  <a:pt x="82109" y="316095"/>
                </a:lnTo>
                <a:lnTo>
                  <a:pt x="65985" y="366699"/>
                </a:lnTo>
                <a:lnTo>
                  <a:pt x="43915" y="417361"/>
                </a:lnTo>
                <a:lnTo>
                  <a:pt x="15875" y="467359"/>
                </a:lnTo>
              </a:path>
            </a:pathLst>
          </a:custGeom>
          <a:ln w="28575">
            <a:solidFill>
              <a:srgbClr val="5F5F5F"/>
            </a:solidFill>
          </a:ln>
        </p:spPr>
        <p:txBody>
          <a:bodyPr wrap="square" lIns="0" tIns="0" rIns="0" bIns="0" rtlCol="0"/>
          <a:lstStyle/>
          <a:p>
            <a:endParaRPr sz="3600"/>
          </a:p>
        </p:txBody>
      </p:sp>
      <p:sp>
        <p:nvSpPr>
          <p:cNvPr id="16" name="object 16"/>
          <p:cNvSpPr/>
          <p:nvPr/>
        </p:nvSpPr>
        <p:spPr>
          <a:xfrm>
            <a:off x="7309100" y="3332988"/>
            <a:ext cx="144780" cy="779780"/>
          </a:xfrm>
          <a:custGeom>
            <a:avLst/>
            <a:gdLst/>
            <a:ahLst/>
            <a:cxnLst/>
            <a:rect l="l" t="t" r="r" b="b"/>
            <a:pathLst>
              <a:path w="72389" h="389889">
                <a:moveTo>
                  <a:pt x="72391" y="0"/>
                </a:moveTo>
                <a:lnTo>
                  <a:pt x="21894" y="56041"/>
                </a:lnTo>
                <a:lnTo>
                  <a:pt x="7414" y="93900"/>
                </a:lnTo>
                <a:lnTo>
                  <a:pt x="116" y="136851"/>
                </a:lnTo>
                <a:lnTo>
                  <a:pt x="0" y="183795"/>
                </a:lnTo>
                <a:lnTo>
                  <a:pt x="7066" y="233632"/>
                </a:lnTo>
                <a:lnTo>
                  <a:pt x="21317" y="285264"/>
                </a:lnTo>
                <a:lnTo>
                  <a:pt x="42753" y="337589"/>
                </a:lnTo>
                <a:lnTo>
                  <a:pt x="71375" y="389508"/>
                </a:lnTo>
              </a:path>
            </a:pathLst>
          </a:custGeom>
          <a:ln w="28574">
            <a:solidFill>
              <a:srgbClr val="5F5F5F"/>
            </a:solidFill>
          </a:ln>
        </p:spPr>
        <p:txBody>
          <a:bodyPr wrap="square" lIns="0" tIns="0" rIns="0" bIns="0" rtlCol="0"/>
          <a:lstStyle/>
          <a:p>
            <a:endParaRPr sz="3600"/>
          </a:p>
        </p:txBody>
      </p:sp>
      <p:sp>
        <p:nvSpPr>
          <p:cNvPr id="17" name="object 17"/>
          <p:cNvSpPr/>
          <p:nvPr/>
        </p:nvSpPr>
        <p:spPr>
          <a:xfrm>
            <a:off x="7208953" y="3243578"/>
            <a:ext cx="184150" cy="890268"/>
          </a:xfrm>
          <a:custGeom>
            <a:avLst/>
            <a:gdLst/>
            <a:ahLst/>
            <a:cxnLst/>
            <a:rect l="l" t="t" r="r" b="b"/>
            <a:pathLst>
              <a:path w="92075" h="445135">
                <a:moveTo>
                  <a:pt x="91859" y="0"/>
                </a:moveTo>
                <a:lnTo>
                  <a:pt x="39193" y="51490"/>
                </a:lnTo>
                <a:lnTo>
                  <a:pt x="8509" y="122489"/>
                </a:lnTo>
                <a:lnTo>
                  <a:pt x="1471" y="163584"/>
                </a:lnTo>
                <a:lnTo>
                  <a:pt x="0" y="207491"/>
                </a:lnTo>
                <a:lnTo>
                  <a:pt x="4120" y="253523"/>
                </a:lnTo>
                <a:lnTo>
                  <a:pt x="13856" y="300992"/>
                </a:lnTo>
                <a:lnTo>
                  <a:pt x="29232" y="349209"/>
                </a:lnTo>
                <a:lnTo>
                  <a:pt x="50272" y="397486"/>
                </a:lnTo>
                <a:lnTo>
                  <a:pt x="77000" y="445135"/>
                </a:lnTo>
              </a:path>
            </a:pathLst>
          </a:custGeom>
          <a:ln w="28575">
            <a:solidFill>
              <a:srgbClr val="5F5F5F"/>
            </a:solidFill>
          </a:ln>
        </p:spPr>
        <p:txBody>
          <a:bodyPr wrap="square" lIns="0" tIns="0" rIns="0" bIns="0" rtlCol="0"/>
          <a:lstStyle/>
          <a:p>
            <a:endParaRPr sz="3600"/>
          </a:p>
        </p:txBody>
      </p:sp>
      <p:sp>
        <p:nvSpPr>
          <p:cNvPr id="18" name="object 18"/>
          <p:cNvSpPr/>
          <p:nvPr/>
        </p:nvSpPr>
        <p:spPr>
          <a:xfrm>
            <a:off x="7110214" y="3207767"/>
            <a:ext cx="193040" cy="934718"/>
          </a:xfrm>
          <a:custGeom>
            <a:avLst/>
            <a:gdLst/>
            <a:ahLst/>
            <a:cxnLst/>
            <a:rect l="l" t="t" r="r" b="b"/>
            <a:pathLst>
              <a:path w="96520" h="467360">
                <a:moveTo>
                  <a:pt x="96523" y="0"/>
                </a:moveTo>
                <a:lnTo>
                  <a:pt x="65997" y="24147"/>
                </a:lnTo>
                <a:lnTo>
                  <a:pt x="41214" y="54128"/>
                </a:lnTo>
                <a:lnTo>
                  <a:pt x="22197" y="89220"/>
                </a:lnTo>
                <a:lnTo>
                  <a:pt x="8973" y="128703"/>
                </a:lnTo>
                <a:lnTo>
                  <a:pt x="1566" y="171854"/>
                </a:lnTo>
                <a:lnTo>
                  <a:pt x="0" y="217951"/>
                </a:lnTo>
                <a:lnTo>
                  <a:pt x="4299" y="266272"/>
                </a:lnTo>
                <a:lnTo>
                  <a:pt x="14489" y="316095"/>
                </a:lnTo>
                <a:lnTo>
                  <a:pt x="30594" y="366699"/>
                </a:lnTo>
                <a:lnTo>
                  <a:pt x="52639" y="417361"/>
                </a:lnTo>
                <a:lnTo>
                  <a:pt x="80648" y="467359"/>
                </a:lnTo>
              </a:path>
            </a:pathLst>
          </a:custGeom>
          <a:ln w="28574">
            <a:solidFill>
              <a:srgbClr val="5F5F5F"/>
            </a:solidFill>
          </a:ln>
        </p:spPr>
        <p:txBody>
          <a:bodyPr wrap="square" lIns="0" tIns="0" rIns="0" bIns="0" rtlCol="0"/>
          <a:lstStyle/>
          <a:p>
            <a:endParaRPr sz="3600"/>
          </a:p>
        </p:txBody>
      </p:sp>
      <p:sp>
        <p:nvSpPr>
          <p:cNvPr id="19" name="object 19"/>
          <p:cNvSpPr/>
          <p:nvPr/>
        </p:nvSpPr>
        <p:spPr>
          <a:xfrm>
            <a:off x="7743191" y="4145278"/>
            <a:ext cx="781050" cy="144780"/>
          </a:xfrm>
          <a:custGeom>
            <a:avLst/>
            <a:gdLst/>
            <a:ahLst/>
            <a:cxnLst/>
            <a:rect l="l" t="t" r="r" b="b"/>
            <a:pathLst>
              <a:path w="390525" h="72389">
                <a:moveTo>
                  <a:pt x="0" y="0"/>
                </a:moveTo>
                <a:lnTo>
                  <a:pt x="56093" y="50477"/>
                </a:lnTo>
                <a:lnTo>
                  <a:pt x="94012" y="64929"/>
                </a:lnTo>
                <a:lnTo>
                  <a:pt x="137043" y="72188"/>
                </a:lnTo>
                <a:lnTo>
                  <a:pt x="184082" y="72252"/>
                </a:lnTo>
                <a:lnTo>
                  <a:pt x="234028" y="65118"/>
                </a:lnTo>
                <a:lnTo>
                  <a:pt x="285776" y="50783"/>
                </a:lnTo>
                <a:lnTo>
                  <a:pt x="338224" y="29247"/>
                </a:lnTo>
                <a:lnTo>
                  <a:pt x="390270" y="508"/>
                </a:lnTo>
              </a:path>
            </a:pathLst>
          </a:custGeom>
          <a:ln w="28575">
            <a:solidFill>
              <a:srgbClr val="5F5F5F"/>
            </a:solidFill>
          </a:ln>
        </p:spPr>
        <p:txBody>
          <a:bodyPr wrap="square" lIns="0" tIns="0" rIns="0" bIns="0" rtlCol="0"/>
          <a:lstStyle/>
          <a:p>
            <a:endParaRPr sz="3600"/>
          </a:p>
        </p:txBody>
      </p:sp>
      <p:sp>
        <p:nvSpPr>
          <p:cNvPr id="20" name="object 20"/>
          <p:cNvSpPr/>
          <p:nvPr/>
        </p:nvSpPr>
        <p:spPr>
          <a:xfrm>
            <a:off x="7653780" y="4206495"/>
            <a:ext cx="891540" cy="184150"/>
          </a:xfrm>
          <a:custGeom>
            <a:avLst/>
            <a:gdLst/>
            <a:ahLst/>
            <a:cxnLst/>
            <a:rect l="l" t="t" r="r" b="b"/>
            <a:pathLst>
              <a:path w="445770" h="92075">
                <a:moveTo>
                  <a:pt x="0" y="0"/>
                </a:moveTo>
                <a:lnTo>
                  <a:pt x="51525" y="52642"/>
                </a:lnTo>
                <a:lnTo>
                  <a:pt x="122616" y="83266"/>
                </a:lnTo>
                <a:lnTo>
                  <a:pt x="163772" y="90266"/>
                </a:lnTo>
                <a:lnTo>
                  <a:pt x="207749" y="91694"/>
                </a:lnTo>
                <a:lnTo>
                  <a:pt x="253855" y="87528"/>
                </a:lnTo>
                <a:lnTo>
                  <a:pt x="301401" y="77745"/>
                </a:lnTo>
                <a:lnTo>
                  <a:pt x="349696" y="62324"/>
                </a:lnTo>
                <a:lnTo>
                  <a:pt x="398049" y="41243"/>
                </a:lnTo>
                <a:lnTo>
                  <a:pt x="445770" y="14477"/>
                </a:lnTo>
              </a:path>
            </a:pathLst>
          </a:custGeom>
          <a:ln w="28575">
            <a:solidFill>
              <a:srgbClr val="5F5F5F"/>
            </a:solidFill>
          </a:ln>
        </p:spPr>
        <p:txBody>
          <a:bodyPr wrap="square" lIns="0" tIns="0" rIns="0" bIns="0" rtlCol="0"/>
          <a:lstStyle/>
          <a:p>
            <a:endParaRPr sz="3600"/>
          </a:p>
        </p:txBody>
      </p:sp>
      <p:sp>
        <p:nvSpPr>
          <p:cNvPr id="21" name="object 21"/>
          <p:cNvSpPr/>
          <p:nvPr/>
        </p:nvSpPr>
        <p:spPr>
          <a:xfrm>
            <a:off x="7614919" y="4298950"/>
            <a:ext cx="935990" cy="193040"/>
          </a:xfrm>
          <a:custGeom>
            <a:avLst/>
            <a:gdLst/>
            <a:ahLst/>
            <a:cxnLst/>
            <a:rect l="l" t="t" r="r" b="b"/>
            <a:pathLst>
              <a:path w="467995" h="96519">
                <a:moveTo>
                  <a:pt x="0" y="0"/>
                </a:moveTo>
                <a:lnTo>
                  <a:pt x="24156" y="30551"/>
                </a:lnTo>
                <a:lnTo>
                  <a:pt x="54162" y="55343"/>
                </a:lnTo>
                <a:lnTo>
                  <a:pt x="89295" y="74352"/>
                </a:lnTo>
                <a:lnTo>
                  <a:pt x="128830" y="87555"/>
                </a:lnTo>
                <a:lnTo>
                  <a:pt x="172043" y="94930"/>
                </a:lnTo>
                <a:lnTo>
                  <a:pt x="218209" y="96453"/>
                </a:lnTo>
                <a:lnTo>
                  <a:pt x="266604" y="92102"/>
                </a:lnTo>
                <a:lnTo>
                  <a:pt x="316504" y="81853"/>
                </a:lnTo>
                <a:lnTo>
                  <a:pt x="367186" y="65684"/>
                </a:lnTo>
                <a:lnTo>
                  <a:pt x="417924" y="43572"/>
                </a:lnTo>
                <a:lnTo>
                  <a:pt x="467994" y="15493"/>
                </a:lnTo>
              </a:path>
            </a:pathLst>
          </a:custGeom>
          <a:ln w="28575">
            <a:solidFill>
              <a:srgbClr val="5F5F5F"/>
            </a:solidFill>
          </a:ln>
        </p:spPr>
        <p:txBody>
          <a:bodyPr wrap="square" lIns="0" tIns="0" rIns="0" bIns="0" rtlCol="0"/>
          <a:lstStyle/>
          <a:p>
            <a:endParaRPr sz="3600"/>
          </a:p>
        </p:txBody>
      </p:sp>
      <p:sp>
        <p:nvSpPr>
          <p:cNvPr id="22" name="object 22"/>
          <p:cNvSpPr/>
          <p:nvPr/>
        </p:nvSpPr>
        <p:spPr>
          <a:xfrm>
            <a:off x="7797292" y="3075660"/>
            <a:ext cx="779780" cy="144780"/>
          </a:xfrm>
          <a:custGeom>
            <a:avLst/>
            <a:gdLst/>
            <a:ahLst/>
            <a:cxnLst/>
            <a:rect l="l" t="t" r="r" b="b"/>
            <a:pathLst>
              <a:path w="389889" h="72390">
                <a:moveTo>
                  <a:pt x="0" y="71767"/>
                </a:moveTo>
                <a:lnTo>
                  <a:pt x="24304" y="43056"/>
                </a:lnTo>
                <a:lnTo>
                  <a:pt x="55927" y="21523"/>
                </a:lnTo>
                <a:lnTo>
                  <a:pt x="93768" y="7171"/>
                </a:lnTo>
                <a:lnTo>
                  <a:pt x="136727" y="0"/>
                </a:lnTo>
                <a:lnTo>
                  <a:pt x="183703" y="10"/>
                </a:lnTo>
                <a:lnTo>
                  <a:pt x="233595" y="7204"/>
                </a:lnTo>
                <a:lnTo>
                  <a:pt x="285303" y="21582"/>
                </a:lnTo>
                <a:lnTo>
                  <a:pt x="337725" y="43145"/>
                </a:lnTo>
                <a:lnTo>
                  <a:pt x="389763" y="71894"/>
                </a:lnTo>
              </a:path>
            </a:pathLst>
          </a:custGeom>
          <a:ln w="28575">
            <a:solidFill>
              <a:srgbClr val="5F5F5F"/>
            </a:solidFill>
          </a:ln>
        </p:spPr>
        <p:txBody>
          <a:bodyPr wrap="square" lIns="0" tIns="0" rIns="0" bIns="0" rtlCol="0"/>
          <a:lstStyle/>
          <a:p>
            <a:endParaRPr sz="3600"/>
          </a:p>
        </p:txBody>
      </p:sp>
      <p:sp>
        <p:nvSpPr>
          <p:cNvPr id="23" name="object 23"/>
          <p:cNvSpPr/>
          <p:nvPr/>
        </p:nvSpPr>
        <p:spPr>
          <a:xfrm>
            <a:off x="7707882" y="2975572"/>
            <a:ext cx="891540" cy="182880"/>
          </a:xfrm>
          <a:custGeom>
            <a:avLst/>
            <a:gdLst/>
            <a:ahLst/>
            <a:cxnLst/>
            <a:rect l="l" t="t" r="r" b="b"/>
            <a:pathLst>
              <a:path w="445770" h="91440">
                <a:moveTo>
                  <a:pt x="0" y="91204"/>
                </a:moveTo>
                <a:lnTo>
                  <a:pt x="51388" y="38756"/>
                </a:lnTo>
                <a:lnTo>
                  <a:pt x="122357" y="8296"/>
                </a:lnTo>
                <a:lnTo>
                  <a:pt x="163462" y="1367"/>
                </a:lnTo>
                <a:lnTo>
                  <a:pt x="207395" y="0"/>
                </a:lnTo>
                <a:lnTo>
                  <a:pt x="253469" y="4216"/>
                </a:lnTo>
                <a:lnTo>
                  <a:pt x="300994" y="14039"/>
                </a:lnTo>
                <a:lnTo>
                  <a:pt x="349281" y="29490"/>
                </a:lnTo>
                <a:lnTo>
                  <a:pt x="397642" y="50590"/>
                </a:lnTo>
                <a:lnTo>
                  <a:pt x="445388" y="77361"/>
                </a:lnTo>
              </a:path>
            </a:pathLst>
          </a:custGeom>
          <a:ln w="28575">
            <a:solidFill>
              <a:srgbClr val="5F5F5F"/>
            </a:solidFill>
          </a:ln>
        </p:spPr>
        <p:txBody>
          <a:bodyPr wrap="square" lIns="0" tIns="0" rIns="0" bIns="0" rtlCol="0"/>
          <a:lstStyle/>
          <a:p>
            <a:endParaRPr sz="3600"/>
          </a:p>
        </p:txBody>
      </p:sp>
      <p:sp>
        <p:nvSpPr>
          <p:cNvPr id="24" name="object 24"/>
          <p:cNvSpPr/>
          <p:nvPr/>
        </p:nvSpPr>
        <p:spPr>
          <a:xfrm>
            <a:off x="7614919" y="2876772"/>
            <a:ext cx="935990" cy="193040"/>
          </a:xfrm>
          <a:custGeom>
            <a:avLst/>
            <a:gdLst/>
            <a:ahLst/>
            <a:cxnLst/>
            <a:rect l="l" t="t" r="r" b="b"/>
            <a:pathLst>
              <a:path w="467995" h="96519">
                <a:moveTo>
                  <a:pt x="0" y="95900"/>
                </a:moveTo>
                <a:lnTo>
                  <a:pt x="24087" y="65477"/>
                </a:lnTo>
                <a:lnTo>
                  <a:pt x="54026" y="40798"/>
                </a:lnTo>
                <a:lnTo>
                  <a:pt x="89095" y="21886"/>
                </a:lnTo>
                <a:lnTo>
                  <a:pt x="128571" y="8765"/>
                </a:lnTo>
                <a:lnTo>
                  <a:pt x="171732" y="1462"/>
                </a:lnTo>
                <a:lnTo>
                  <a:pt x="217855" y="0"/>
                </a:lnTo>
                <a:lnTo>
                  <a:pt x="266217" y="4403"/>
                </a:lnTo>
                <a:lnTo>
                  <a:pt x="316097" y="14697"/>
                </a:lnTo>
                <a:lnTo>
                  <a:pt x="366771" y="30906"/>
                </a:lnTo>
                <a:lnTo>
                  <a:pt x="417517" y="53055"/>
                </a:lnTo>
                <a:lnTo>
                  <a:pt x="467613" y="81168"/>
                </a:lnTo>
              </a:path>
            </a:pathLst>
          </a:custGeom>
          <a:ln w="28575">
            <a:solidFill>
              <a:srgbClr val="5F5F5F"/>
            </a:solidFill>
          </a:ln>
        </p:spPr>
        <p:txBody>
          <a:bodyPr wrap="square" lIns="0" tIns="0" rIns="0" bIns="0" rtlCol="0"/>
          <a:lstStyle/>
          <a:p>
            <a:endParaRPr sz="3600"/>
          </a:p>
        </p:txBody>
      </p:sp>
      <p:sp>
        <p:nvSpPr>
          <p:cNvPr id="25" name="object 25"/>
          <p:cNvSpPr/>
          <p:nvPr/>
        </p:nvSpPr>
        <p:spPr>
          <a:xfrm>
            <a:off x="14025370" y="2772154"/>
            <a:ext cx="0" cy="1737360"/>
          </a:xfrm>
          <a:custGeom>
            <a:avLst/>
            <a:gdLst/>
            <a:ahLst/>
            <a:cxnLst/>
            <a:rect l="l" t="t" r="r" b="b"/>
            <a:pathLst>
              <a:path h="868680">
                <a:moveTo>
                  <a:pt x="0" y="0"/>
                </a:moveTo>
                <a:lnTo>
                  <a:pt x="0" y="868299"/>
                </a:lnTo>
              </a:path>
            </a:pathLst>
          </a:custGeom>
          <a:ln w="38100">
            <a:solidFill>
              <a:srgbClr val="5F5F5F"/>
            </a:solidFill>
          </a:ln>
        </p:spPr>
        <p:txBody>
          <a:bodyPr wrap="square" lIns="0" tIns="0" rIns="0" bIns="0" rtlCol="0"/>
          <a:lstStyle/>
          <a:p>
            <a:endParaRPr sz="3600"/>
          </a:p>
        </p:txBody>
      </p:sp>
      <p:sp>
        <p:nvSpPr>
          <p:cNvPr id="26" name="object 26"/>
          <p:cNvSpPr/>
          <p:nvPr/>
        </p:nvSpPr>
        <p:spPr>
          <a:xfrm>
            <a:off x="13238986" y="3677410"/>
            <a:ext cx="1559560" cy="0"/>
          </a:xfrm>
          <a:custGeom>
            <a:avLst/>
            <a:gdLst/>
            <a:ahLst/>
            <a:cxnLst/>
            <a:rect l="l" t="t" r="r" b="b"/>
            <a:pathLst>
              <a:path w="779779">
                <a:moveTo>
                  <a:pt x="0" y="0"/>
                </a:moveTo>
                <a:lnTo>
                  <a:pt x="779399" y="0"/>
                </a:lnTo>
              </a:path>
            </a:pathLst>
          </a:custGeom>
          <a:ln w="38100">
            <a:solidFill>
              <a:srgbClr val="5F5F5F"/>
            </a:solidFill>
          </a:ln>
        </p:spPr>
        <p:txBody>
          <a:bodyPr wrap="square" lIns="0" tIns="0" rIns="0" bIns="0" rtlCol="0"/>
          <a:lstStyle/>
          <a:p>
            <a:endParaRPr sz="3600"/>
          </a:p>
        </p:txBody>
      </p:sp>
      <p:sp>
        <p:nvSpPr>
          <p:cNvPr id="27" name="object 27"/>
          <p:cNvSpPr/>
          <p:nvPr/>
        </p:nvSpPr>
        <p:spPr>
          <a:xfrm>
            <a:off x="13661136" y="3297934"/>
            <a:ext cx="722376" cy="722376"/>
          </a:xfrm>
          <a:prstGeom prst="rect">
            <a:avLst/>
          </a:prstGeom>
          <a:blipFill>
            <a:blip r:embed="rId4" cstate="print"/>
            <a:stretch>
              <a:fillRect/>
            </a:stretch>
          </a:blipFill>
        </p:spPr>
        <p:txBody>
          <a:bodyPr wrap="square" lIns="0" tIns="0" rIns="0" bIns="0" rtlCol="0"/>
          <a:lstStyle/>
          <a:p>
            <a:endParaRPr sz="3600"/>
          </a:p>
        </p:txBody>
      </p:sp>
      <p:sp>
        <p:nvSpPr>
          <p:cNvPr id="28" name="object 28"/>
          <p:cNvSpPr/>
          <p:nvPr/>
        </p:nvSpPr>
        <p:spPr>
          <a:xfrm>
            <a:off x="14798038" y="3346702"/>
            <a:ext cx="719328" cy="716280"/>
          </a:xfrm>
          <a:prstGeom prst="rect">
            <a:avLst/>
          </a:prstGeom>
          <a:blipFill>
            <a:blip r:embed="rId5" cstate="print"/>
            <a:stretch>
              <a:fillRect/>
            </a:stretch>
          </a:blipFill>
        </p:spPr>
        <p:txBody>
          <a:bodyPr wrap="square" lIns="0" tIns="0" rIns="0" bIns="0" rtlCol="0"/>
          <a:lstStyle/>
          <a:p>
            <a:endParaRPr sz="3600"/>
          </a:p>
        </p:txBody>
      </p:sp>
      <p:sp>
        <p:nvSpPr>
          <p:cNvPr id="29" name="object 29"/>
          <p:cNvSpPr/>
          <p:nvPr/>
        </p:nvSpPr>
        <p:spPr>
          <a:xfrm>
            <a:off x="12527281" y="3346702"/>
            <a:ext cx="716278" cy="716280"/>
          </a:xfrm>
          <a:prstGeom prst="rect">
            <a:avLst/>
          </a:prstGeom>
          <a:blipFill>
            <a:blip r:embed="rId5" cstate="print"/>
            <a:stretch>
              <a:fillRect/>
            </a:stretch>
          </a:blipFill>
        </p:spPr>
        <p:txBody>
          <a:bodyPr wrap="square" lIns="0" tIns="0" rIns="0" bIns="0" rtlCol="0"/>
          <a:lstStyle/>
          <a:p>
            <a:endParaRPr sz="3600"/>
          </a:p>
        </p:txBody>
      </p:sp>
      <p:sp>
        <p:nvSpPr>
          <p:cNvPr id="30" name="object 30"/>
          <p:cNvSpPr/>
          <p:nvPr/>
        </p:nvSpPr>
        <p:spPr>
          <a:xfrm>
            <a:off x="13667232" y="2057401"/>
            <a:ext cx="716280" cy="713230"/>
          </a:xfrm>
          <a:prstGeom prst="rect">
            <a:avLst/>
          </a:prstGeom>
          <a:blipFill>
            <a:blip r:embed="rId5" cstate="print"/>
            <a:stretch>
              <a:fillRect/>
            </a:stretch>
          </a:blipFill>
        </p:spPr>
        <p:txBody>
          <a:bodyPr wrap="square" lIns="0" tIns="0" rIns="0" bIns="0" rtlCol="0"/>
          <a:lstStyle/>
          <a:p>
            <a:endParaRPr sz="3600"/>
          </a:p>
        </p:txBody>
      </p:sp>
      <p:sp>
        <p:nvSpPr>
          <p:cNvPr id="31" name="object 31"/>
          <p:cNvSpPr/>
          <p:nvPr/>
        </p:nvSpPr>
        <p:spPr>
          <a:xfrm>
            <a:off x="13667232" y="4507991"/>
            <a:ext cx="716280" cy="719326"/>
          </a:xfrm>
          <a:prstGeom prst="rect">
            <a:avLst/>
          </a:prstGeom>
          <a:blipFill>
            <a:blip r:embed="rId5" cstate="print"/>
            <a:stretch>
              <a:fillRect/>
            </a:stretch>
          </a:blipFill>
        </p:spPr>
        <p:txBody>
          <a:bodyPr wrap="square" lIns="0" tIns="0" rIns="0" bIns="0" rtlCol="0"/>
          <a:lstStyle/>
          <a:p>
            <a:endParaRPr sz="3600"/>
          </a:p>
        </p:txBody>
      </p:sp>
      <p:sp>
        <p:nvSpPr>
          <p:cNvPr id="32" name="object 32"/>
          <p:cNvSpPr/>
          <p:nvPr/>
        </p:nvSpPr>
        <p:spPr>
          <a:xfrm>
            <a:off x="13338122" y="6905496"/>
            <a:ext cx="1422576" cy="1422576"/>
          </a:xfrm>
          <a:prstGeom prst="rect">
            <a:avLst/>
          </a:prstGeom>
          <a:blipFill>
            <a:blip r:embed="rId6" cstate="print"/>
            <a:stretch>
              <a:fillRect/>
            </a:stretch>
          </a:blipFill>
        </p:spPr>
        <p:txBody>
          <a:bodyPr wrap="square" lIns="0" tIns="0" rIns="0" bIns="0" rtlCol="0"/>
          <a:lstStyle/>
          <a:p>
            <a:endParaRPr sz="3600"/>
          </a:p>
        </p:txBody>
      </p:sp>
      <p:sp>
        <p:nvSpPr>
          <p:cNvPr id="33" name="object 33"/>
          <p:cNvSpPr/>
          <p:nvPr/>
        </p:nvSpPr>
        <p:spPr>
          <a:xfrm>
            <a:off x="6198393" y="7339582"/>
            <a:ext cx="3883186" cy="722376"/>
          </a:xfrm>
          <a:prstGeom prst="rect">
            <a:avLst/>
          </a:prstGeom>
          <a:blipFill>
            <a:blip r:embed="rId7" cstate="print"/>
            <a:stretch>
              <a:fillRect/>
            </a:stretch>
          </a:blipFill>
        </p:spPr>
        <p:txBody>
          <a:bodyPr wrap="square" lIns="0" tIns="0" rIns="0" bIns="0" rtlCol="0"/>
          <a:lstStyle/>
          <a:p>
            <a:endParaRPr sz="3600"/>
          </a:p>
        </p:txBody>
      </p:sp>
      <p:sp>
        <p:nvSpPr>
          <p:cNvPr id="34" name="object 34"/>
          <p:cNvSpPr/>
          <p:nvPr/>
        </p:nvSpPr>
        <p:spPr>
          <a:xfrm>
            <a:off x="3502153" y="7562088"/>
            <a:ext cx="2404110" cy="228600"/>
          </a:xfrm>
          <a:custGeom>
            <a:avLst/>
            <a:gdLst/>
            <a:ahLst/>
            <a:cxnLst/>
            <a:rect l="l" t="t" r="r" b="b"/>
            <a:pathLst>
              <a:path w="1202055" h="114300">
                <a:moveTo>
                  <a:pt x="57150" y="0"/>
                </a:moveTo>
                <a:lnTo>
                  <a:pt x="34879" y="4482"/>
                </a:lnTo>
                <a:lnTo>
                  <a:pt x="16716" y="16716"/>
                </a:lnTo>
                <a:lnTo>
                  <a:pt x="4482" y="34879"/>
                </a:lnTo>
                <a:lnTo>
                  <a:pt x="0" y="57149"/>
                </a:lnTo>
                <a:lnTo>
                  <a:pt x="4482" y="79420"/>
                </a:lnTo>
                <a:lnTo>
                  <a:pt x="16716" y="97583"/>
                </a:lnTo>
                <a:lnTo>
                  <a:pt x="34879" y="109817"/>
                </a:lnTo>
                <a:lnTo>
                  <a:pt x="57150" y="114299"/>
                </a:lnTo>
                <a:lnTo>
                  <a:pt x="79420" y="109817"/>
                </a:lnTo>
                <a:lnTo>
                  <a:pt x="97583" y="97583"/>
                </a:lnTo>
                <a:lnTo>
                  <a:pt x="109817" y="79420"/>
                </a:lnTo>
                <a:lnTo>
                  <a:pt x="110465" y="76199"/>
                </a:lnTo>
                <a:lnTo>
                  <a:pt x="57150" y="76199"/>
                </a:lnTo>
                <a:lnTo>
                  <a:pt x="57150" y="38099"/>
                </a:lnTo>
                <a:lnTo>
                  <a:pt x="110465" y="38099"/>
                </a:lnTo>
                <a:lnTo>
                  <a:pt x="109817" y="34879"/>
                </a:lnTo>
                <a:lnTo>
                  <a:pt x="97583" y="16716"/>
                </a:lnTo>
                <a:lnTo>
                  <a:pt x="79420" y="4482"/>
                </a:lnTo>
                <a:lnTo>
                  <a:pt x="57150" y="0"/>
                </a:lnTo>
                <a:close/>
              </a:path>
              <a:path w="1202055" h="114300">
                <a:moveTo>
                  <a:pt x="110465" y="38099"/>
                </a:moveTo>
                <a:lnTo>
                  <a:pt x="57150" y="38099"/>
                </a:lnTo>
                <a:lnTo>
                  <a:pt x="57150" y="76199"/>
                </a:lnTo>
                <a:lnTo>
                  <a:pt x="110465" y="76199"/>
                </a:lnTo>
                <a:lnTo>
                  <a:pt x="114300" y="57149"/>
                </a:lnTo>
                <a:lnTo>
                  <a:pt x="110465" y="38099"/>
                </a:lnTo>
                <a:close/>
              </a:path>
              <a:path w="1202055" h="114300">
                <a:moveTo>
                  <a:pt x="209550" y="38099"/>
                </a:moveTo>
                <a:lnTo>
                  <a:pt x="110465" y="38099"/>
                </a:lnTo>
                <a:lnTo>
                  <a:pt x="114300" y="57149"/>
                </a:lnTo>
                <a:lnTo>
                  <a:pt x="110465" y="76199"/>
                </a:lnTo>
                <a:lnTo>
                  <a:pt x="209550" y="76199"/>
                </a:lnTo>
                <a:lnTo>
                  <a:pt x="209550" y="38099"/>
                </a:lnTo>
                <a:close/>
              </a:path>
              <a:path w="1202055" h="114300">
                <a:moveTo>
                  <a:pt x="476250" y="38099"/>
                </a:moveTo>
                <a:lnTo>
                  <a:pt x="323850" y="38099"/>
                </a:lnTo>
                <a:lnTo>
                  <a:pt x="323850" y="76199"/>
                </a:lnTo>
                <a:lnTo>
                  <a:pt x="476250" y="76199"/>
                </a:lnTo>
                <a:lnTo>
                  <a:pt x="476250" y="38099"/>
                </a:lnTo>
                <a:close/>
              </a:path>
              <a:path w="1202055" h="114300">
                <a:moveTo>
                  <a:pt x="742950" y="38099"/>
                </a:moveTo>
                <a:lnTo>
                  <a:pt x="590550" y="38099"/>
                </a:lnTo>
                <a:lnTo>
                  <a:pt x="590550" y="76199"/>
                </a:lnTo>
                <a:lnTo>
                  <a:pt x="742950" y="76199"/>
                </a:lnTo>
                <a:lnTo>
                  <a:pt x="742950" y="38099"/>
                </a:lnTo>
                <a:close/>
              </a:path>
              <a:path w="1202055" h="114300">
                <a:moveTo>
                  <a:pt x="1009650" y="38099"/>
                </a:moveTo>
                <a:lnTo>
                  <a:pt x="857250" y="38099"/>
                </a:lnTo>
                <a:lnTo>
                  <a:pt x="857250" y="76199"/>
                </a:lnTo>
                <a:lnTo>
                  <a:pt x="1009650" y="76199"/>
                </a:lnTo>
                <a:lnTo>
                  <a:pt x="1009650" y="38099"/>
                </a:lnTo>
                <a:close/>
              </a:path>
              <a:path w="1202055" h="114300">
                <a:moveTo>
                  <a:pt x="1144524" y="0"/>
                </a:moveTo>
                <a:lnTo>
                  <a:pt x="1122306" y="4482"/>
                </a:lnTo>
                <a:lnTo>
                  <a:pt x="1104138" y="16716"/>
                </a:lnTo>
                <a:lnTo>
                  <a:pt x="1091874" y="34879"/>
                </a:lnTo>
                <a:lnTo>
                  <a:pt x="1087374" y="57149"/>
                </a:lnTo>
                <a:lnTo>
                  <a:pt x="1091874" y="79420"/>
                </a:lnTo>
                <a:lnTo>
                  <a:pt x="1104138" y="97583"/>
                </a:lnTo>
                <a:lnTo>
                  <a:pt x="1122306" y="109817"/>
                </a:lnTo>
                <a:lnTo>
                  <a:pt x="1144524" y="114299"/>
                </a:lnTo>
                <a:lnTo>
                  <a:pt x="1166794" y="109817"/>
                </a:lnTo>
                <a:lnTo>
                  <a:pt x="1184957" y="97583"/>
                </a:lnTo>
                <a:lnTo>
                  <a:pt x="1197191" y="79420"/>
                </a:lnTo>
                <a:lnTo>
                  <a:pt x="1197839" y="76199"/>
                </a:lnTo>
                <a:lnTo>
                  <a:pt x="1123950" y="76199"/>
                </a:lnTo>
                <a:lnTo>
                  <a:pt x="1123950" y="38099"/>
                </a:lnTo>
                <a:lnTo>
                  <a:pt x="1197839" y="38099"/>
                </a:lnTo>
                <a:lnTo>
                  <a:pt x="1197191" y="34879"/>
                </a:lnTo>
                <a:lnTo>
                  <a:pt x="1184957" y="16716"/>
                </a:lnTo>
                <a:lnTo>
                  <a:pt x="1166794" y="4482"/>
                </a:lnTo>
                <a:lnTo>
                  <a:pt x="1144524" y="0"/>
                </a:lnTo>
                <a:close/>
              </a:path>
              <a:path w="1202055" h="114300">
                <a:moveTo>
                  <a:pt x="1144524" y="38099"/>
                </a:moveTo>
                <a:lnTo>
                  <a:pt x="1123950" y="38099"/>
                </a:lnTo>
                <a:lnTo>
                  <a:pt x="1123950" y="76199"/>
                </a:lnTo>
                <a:lnTo>
                  <a:pt x="1144524" y="76199"/>
                </a:lnTo>
                <a:lnTo>
                  <a:pt x="1144524" y="38099"/>
                </a:lnTo>
                <a:close/>
              </a:path>
              <a:path w="1202055" h="114300">
                <a:moveTo>
                  <a:pt x="1197839" y="38099"/>
                </a:moveTo>
                <a:lnTo>
                  <a:pt x="1144524" y="38099"/>
                </a:lnTo>
                <a:lnTo>
                  <a:pt x="1144524" y="76199"/>
                </a:lnTo>
                <a:lnTo>
                  <a:pt x="1197839" y="76199"/>
                </a:lnTo>
                <a:lnTo>
                  <a:pt x="1201674" y="57149"/>
                </a:lnTo>
                <a:lnTo>
                  <a:pt x="1197839" y="38099"/>
                </a:lnTo>
                <a:close/>
              </a:path>
            </a:pathLst>
          </a:custGeom>
          <a:solidFill>
            <a:srgbClr val="006FC0"/>
          </a:solidFill>
        </p:spPr>
        <p:txBody>
          <a:bodyPr wrap="square" lIns="0" tIns="0" rIns="0" bIns="0" rtlCol="0"/>
          <a:lstStyle/>
          <a:p>
            <a:endParaRPr sz="3600"/>
          </a:p>
        </p:txBody>
      </p:sp>
      <p:sp>
        <p:nvSpPr>
          <p:cNvPr id="35" name="object 35"/>
          <p:cNvSpPr/>
          <p:nvPr/>
        </p:nvSpPr>
        <p:spPr>
          <a:xfrm>
            <a:off x="10082783" y="3520440"/>
            <a:ext cx="2330450" cy="228600"/>
          </a:xfrm>
          <a:custGeom>
            <a:avLst/>
            <a:gdLst/>
            <a:ahLst/>
            <a:cxnLst/>
            <a:rect l="l" t="t" r="r" b="b"/>
            <a:pathLst>
              <a:path w="1165225" h="114300">
                <a:moveTo>
                  <a:pt x="57150" y="0"/>
                </a:moveTo>
                <a:lnTo>
                  <a:pt x="34879" y="4482"/>
                </a:lnTo>
                <a:lnTo>
                  <a:pt x="16716" y="16716"/>
                </a:lnTo>
                <a:lnTo>
                  <a:pt x="4482" y="34879"/>
                </a:lnTo>
                <a:lnTo>
                  <a:pt x="0" y="57150"/>
                </a:lnTo>
                <a:lnTo>
                  <a:pt x="4482" y="79420"/>
                </a:lnTo>
                <a:lnTo>
                  <a:pt x="16716" y="97583"/>
                </a:lnTo>
                <a:lnTo>
                  <a:pt x="34879" y="109817"/>
                </a:lnTo>
                <a:lnTo>
                  <a:pt x="57150" y="114300"/>
                </a:lnTo>
                <a:lnTo>
                  <a:pt x="79420" y="109817"/>
                </a:lnTo>
                <a:lnTo>
                  <a:pt x="97583" y="97583"/>
                </a:lnTo>
                <a:lnTo>
                  <a:pt x="109817" y="79420"/>
                </a:lnTo>
                <a:lnTo>
                  <a:pt x="110465" y="76200"/>
                </a:lnTo>
                <a:lnTo>
                  <a:pt x="57150" y="76200"/>
                </a:lnTo>
                <a:lnTo>
                  <a:pt x="57150" y="38100"/>
                </a:lnTo>
                <a:lnTo>
                  <a:pt x="110465" y="38100"/>
                </a:lnTo>
                <a:lnTo>
                  <a:pt x="109817" y="34879"/>
                </a:lnTo>
                <a:lnTo>
                  <a:pt x="97583" y="16716"/>
                </a:lnTo>
                <a:lnTo>
                  <a:pt x="79420" y="4482"/>
                </a:lnTo>
                <a:lnTo>
                  <a:pt x="57150" y="0"/>
                </a:lnTo>
                <a:close/>
              </a:path>
              <a:path w="1165225" h="114300">
                <a:moveTo>
                  <a:pt x="110465" y="38100"/>
                </a:moveTo>
                <a:lnTo>
                  <a:pt x="57150" y="38100"/>
                </a:lnTo>
                <a:lnTo>
                  <a:pt x="57150" y="76200"/>
                </a:lnTo>
                <a:lnTo>
                  <a:pt x="110465" y="76200"/>
                </a:lnTo>
                <a:lnTo>
                  <a:pt x="114300" y="57150"/>
                </a:lnTo>
                <a:lnTo>
                  <a:pt x="110465" y="38100"/>
                </a:lnTo>
                <a:close/>
              </a:path>
              <a:path w="1165225" h="114300">
                <a:moveTo>
                  <a:pt x="209550" y="38100"/>
                </a:moveTo>
                <a:lnTo>
                  <a:pt x="110465" y="38100"/>
                </a:lnTo>
                <a:lnTo>
                  <a:pt x="114300" y="57150"/>
                </a:lnTo>
                <a:lnTo>
                  <a:pt x="110465" y="76200"/>
                </a:lnTo>
                <a:lnTo>
                  <a:pt x="209550" y="76200"/>
                </a:lnTo>
                <a:lnTo>
                  <a:pt x="209550" y="38100"/>
                </a:lnTo>
                <a:close/>
              </a:path>
              <a:path w="1165225" h="114300">
                <a:moveTo>
                  <a:pt x="476250" y="38100"/>
                </a:moveTo>
                <a:lnTo>
                  <a:pt x="323850" y="38100"/>
                </a:lnTo>
                <a:lnTo>
                  <a:pt x="323850" y="76200"/>
                </a:lnTo>
                <a:lnTo>
                  <a:pt x="476250" y="76200"/>
                </a:lnTo>
                <a:lnTo>
                  <a:pt x="476250" y="38100"/>
                </a:lnTo>
                <a:close/>
              </a:path>
              <a:path w="1165225" h="114300">
                <a:moveTo>
                  <a:pt x="742950" y="38100"/>
                </a:moveTo>
                <a:lnTo>
                  <a:pt x="590550" y="38100"/>
                </a:lnTo>
                <a:lnTo>
                  <a:pt x="590550" y="76200"/>
                </a:lnTo>
                <a:lnTo>
                  <a:pt x="742950" y="76200"/>
                </a:lnTo>
                <a:lnTo>
                  <a:pt x="742950" y="38100"/>
                </a:lnTo>
                <a:close/>
              </a:path>
              <a:path w="1165225" h="114300">
                <a:moveTo>
                  <a:pt x="1009650" y="38100"/>
                </a:moveTo>
                <a:lnTo>
                  <a:pt x="857250" y="38100"/>
                </a:lnTo>
                <a:lnTo>
                  <a:pt x="857250" y="76200"/>
                </a:lnTo>
                <a:lnTo>
                  <a:pt x="1009650" y="76200"/>
                </a:lnTo>
                <a:lnTo>
                  <a:pt x="1009650" y="38100"/>
                </a:lnTo>
                <a:close/>
              </a:path>
              <a:path w="1165225" h="114300">
                <a:moveTo>
                  <a:pt x="1108075" y="0"/>
                </a:moveTo>
                <a:lnTo>
                  <a:pt x="1085804" y="4482"/>
                </a:lnTo>
                <a:lnTo>
                  <a:pt x="1067641" y="16716"/>
                </a:lnTo>
                <a:lnTo>
                  <a:pt x="1055407" y="34879"/>
                </a:lnTo>
                <a:lnTo>
                  <a:pt x="1050925" y="57150"/>
                </a:lnTo>
                <a:lnTo>
                  <a:pt x="1055407" y="79420"/>
                </a:lnTo>
                <a:lnTo>
                  <a:pt x="1067641" y="97583"/>
                </a:lnTo>
                <a:lnTo>
                  <a:pt x="1085804" y="109817"/>
                </a:lnTo>
                <a:lnTo>
                  <a:pt x="1108075" y="114300"/>
                </a:lnTo>
                <a:lnTo>
                  <a:pt x="1130345" y="109817"/>
                </a:lnTo>
                <a:lnTo>
                  <a:pt x="1148508" y="97583"/>
                </a:lnTo>
                <a:lnTo>
                  <a:pt x="1160742" y="79420"/>
                </a:lnTo>
                <a:lnTo>
                  <a:pt x="1165225" y="57150"/>
                </a:lnTo>
                <a:lnTo>
                  <a:pt x="1160742" y="34879"/>
                </a:lnTo>
                <a:lnTo>
                  <a:pt x="1148508" y="16716"/>
                </a:lnTo>
                <a:lnTo>
                  <a:pt x="1130345" y="4482"/>
                </a:lnTo>
                <a:lnTo>
                  <a:pt x="1108075" y="0"/>
                </a:lnTo>
                <a:close/>
              </a:path>
            </a:pathLst>
          </a:custGeom>
          <a:solidFill>
            <a:srgbClr val="006FC0"/>
          </a:solidFill>
        </p:spPr>
        <p:txBody>
          <a:bodyPr wrap="square" lIns="0" tIns="0" rIns="0" bIns="0" rtlCol="0"/>
          <a:lstStyle/>
          <a:p>
            <a:endParaRPr sz="3600"/>
          </a:p>
        </p:txBody>
      </p:sp>
      <p:sp>
        <p:nvSpPr>
          <p:cNvPr id="36" name="object 36"/>
          <p:cNvSpPr/>
          <p:nvPr/>
        </p:nvSpPr>
        <p:spPr>
          <a:xfrm>
            <a:off x="13935456" y="5285232"/>
            <a:ext cx="228600" cy="1737360"/>
          </a:xfrm>
          <a:custGeom>
            <a:avLst/>
            <a:gdLst/>
            <a:ahLst/>
            <a:cxnLst/>
            <a:rect l="l" t="t" r="r" b="b"/>
            <a:pathLst>
              <a:path w="114300" h="868679">
                <a:moveTo>
                  <a:pt x="38100" y="110465"/>
                </a:moveTo>
                <a:lnTo>
                  <a:pt x="38100" y="209550"/>
                </a:lnTo>
                <a:lnTo>
                  <a:pt x="76200" y="209550"/>
                </a:lnTo>
                <a:lnTo>
                  <a:pt x="76200" y="114300"/>
                </a:lnTo>
                <a:lnTo>
                  <a:pt x="57150" y="114300"/>
                </a:lnTo>
                <a:lnTo>
                  <a:pt x="38100" y="110465"/>
                </a:lnTo>
                <a:close/>
              </a:path>
              <a:path w="114300" h="868679">
                <a:moveTo>
                  <a:pt x="76200" y="57150"/>
                </a:moveTo>
                <a:lnTo>
                  <a:pt x="38100" y="57150"/>
                </a:lnTo>
                <a:lnTo>
                  <a:pt x="38100" y="110465"/>
                </a:lnTo>
                <a:lnTo>
                  <a:pt x="57150" y="114300"/>
                </a:lnTo>
                <a:lnTo>
                  <a:pt x="76200" y="110465"/>
                </a:lnTo>
                <a:lnTo>
                  <a:pt x="76200" y="57150"/>
                </a:lnTo>
                <a:close/>
              </a:path>
              <a:path w="114300" h="868679">
                <a:moveTo>
                  <a:pt x="76200" y="110465"/>
                </a:moveTo>
                <a:lnTo>
                  <a:pt x="57150" y="114300"/>
                </a:lnTo>
                <a:lnTo>
                  <a:pt x="76200" y="114300"/>
                </a:lnTo>
                <a:lnTo>
                  <a:pt x="76200" y="110465"/>
                </a:lnTo>
                <a:close/>
              </a:path>
              <a:path w="114300" h="868679">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868679">
                <a:moveTo>
                  <a:pt x="114300" y="57150"/>
                </a:moveTo>
                <a:lnTo>
                  <a:pt x="76200" y="57150"/>
                </a:lnTo>
                <a:lnTo>
                  <a:pt x="76200" y="110465"/>
                </a:lnTo>
                <a:lnTo>
                  <a:pt x="79420" y="109817"/>
                </a:lnTo>
                <a:lnTo>
                  <a:pt x="97583" y="97583"/>
                </a:lnTo>
                <a:lnTo>
                  <a:pt x="109817" y="79420"/>
                </a:lnTo>
                <a:lnTo>
                  <a:pt x="114300" y="57150"/>
                </a:lnTo>
                <a:close/>
              </a:path>
              <a:path w="114300" h="868679">
                <a:moveTo>
                  <a:pt x="76200" y="323850"/>
                </a:moveTo>
                <a:lnTo>
                  <a:pt x="38100" y="323850"/>
                </a:lnTo>
                <a:lnTo>
                  <a:pt x="38100" y="476250"/>
                </a:lnTo>
                <a:lnTo>
                  <a:pt x="76200" y="476250"/>
                </a:lnTo>
                <a:lnTo>
                  <a:pt x="76200" y="323850"/>
                </a:lnTo>
                <a:close/>
              </a:path>
              <a:path w="114300" h="868679">
                <a:moveTo>
                  <a:pt x="76200" y="590550"/>
                </a:moveTo>
                <a:lnTo>
                  <a:pt x="38100" y="590550"/>
                </a:lnTo>
                <a:lnTo>
                  <a:pt x="38100" y="742950"/>
                </a:lnTo>
                <a:lnTo>
                  <a:pt x="76200" y="742950"/>
                </a:lnTo>
                <a:lnTo>
                  <a:pt x="76200" y="590550"/>
                </a:lnTo>
                <a:close/>
              </a:path>
              <a:path w="114300" h="868679">
                <a:moveTo>
                  <a:pt x="57150" y="753998"/>
                </a:moveTo>
                <a:lnTo>
                  <a:pt x="34879" y="758499"/>
                </a:lnTo>
                <a:lnTo>
                  <a:pt x="16716" y="770763"/>
                </a:lnTo>
                <a:lnTo>
                  <a:pt x="4482" y="788931"/>
                </a:lnTo>
                <a:lnTo>
                  <a:pt x="0" y="811148"/>
                </a:lnTo>
                <a:lnTo>
                  <a:pt x="4482" y="833419"/>
                </a:lnTo>
                <a:lnTo>
                  <a:pt x="16716" y="851582"/>
                </a:lnTo>
                <a:lnTo>
                  <a:pt x="34879" y="863816"/>
                </a:lnTo>
                <a:lnTo>
                  <a:pt x="57150" y="868298"/>
                </a:lnTo>
                <a:lnTo>
                  <a:pt x="79420" y="863816"/>
                </a:lnTo>
                <a:lnTo>
                  <a:pt x="97583" y="851582"/>
                </a:lnTo>
                <a:lnTo>
                  <a:pt x="109817" y="833419"/>
                </a:lnTo>
                <a:lnTo>
                  <a:pt x="114300" y="811148"/>
                </a:lnTo>
                <a:lnTo>
                  <a:pt x="109817" y="788931"/>
                </a:lnTo>
                <a:lnTo>
                  <a:pt x="97583" y="770763"/>
                </a:lnTo>
                <a:lnTo>
                  <a:pt x="79420" y="758499"/>
                </a:lnTo>
                <a:lnTo>
                  <a:pt x="57150" y="753998"/>
                </a:lnTo>
                <a:close/>
              </a:path>
            </a:pathLst>
          </a:custGeom>
          <a:solidFill>
            <a:srgbClr val="006FC0"/>
          </a:solidFill>
        </p:spPr>
        <p:txBody>
          <a:bodyPr wrap="square" lIns="0" tIns="0" rIns="0" bIns="0" rtlCol="0"/>
          <a:lstStyle/>
          <a:p>
            <a:endParaRPr sz="3600"/>
          </a:p>
        </p:txBody>
      </p:sp>
      <p:sp>
        <p:nvSpPr>
          <p:cNvPr id="37" name="object 37"/>
          <p:cNvSpPr/>
          <p:nvPr/>
        </p:nvSpPr>
        <p:spPr>
          <a:xfrm>
            <a:off x="10369294" y="7504176"/>
            <a:ext cx="2984500" cy="228600"/>
          </a:xfrm>
          <a:custGeom>
            <a:avLst/>
            <a:gdLst/>
            <a:ahLst/>
            <a:cxnLst/>
            <a:rect l="l" t="t" r="r" b="b"/>
            <a:pathLst>
              <a:path w="1492250" h="114300">
                <a:moveTo>
                  <a:pt x="57150" y="0"/>
                </a:moveTo>
                <a:lnTo>
                  <a:pt x="34879" y="4482"/>
                </a:lnTo>
                <a:lnTo>
                  <a:pt x="16716" y="16716"/>
                </a:lnTo>
                <a:lnTo>
                  <a:pt x="4482" y="34879"/>
                </a:lnTo>
                <a:lnTo>
                  <a:pt x="0" y="57150"/>
                </a:lnTo>
                <a:lnTo>
                  <a:pt x="4482" y="79420"/>
                </a:lnTo>
                <a:lnTo>
                  <a:pt x="16716" y="97583"/>
                </a:lnTo>
                <a:lnTo>
                  <a:pt x="34879" y="109817"/>
                </a:lnTo>
                <a:lnTo>
                  <a:pt x="57150" y="114300"/>
                </a:lnTo>
                <a:lnTo>
                  <a:pt x="79420" y="109817"/>
                </a:lnTo>
                <a:lnTo>
                  <a:pt x="97583" y="97583"/>
                </a:lnTo>
                <a:lnTo>
                  <a:pt x="109817" y="79420"/>
                </a:lnTo>
                <a:lnTo>
                  <a:pt x="110465" y="76200"/>
                </a:lnTo>
                <a:lnTo>
                  <a:pt x="57150" y="76200"/>
                </a:lnTo>
                <a:lnTo>
                  <a:pt x="57150" y="38100"/>
                </a:lnTo>
                <a:lnTo>
                  <a:pt x="110465" y="38100"/>
                </a:lnTo>
                <a:lnTo>
                  <a:pt x="109817" y="34879"/>
                </a:lnTo>
                <a:lnTo>
                  <a:pt x="97583" y="16716"/>
                </a:lnTo>
                <a:lnTo>
                  <a:pt x="79420" y="4482"/>
                </a:lnTo>
                <a:lnTo>
                  <a:pt x="57150" y="0"/>
                </a:lnTo>
                <a:close/>
              </a:path>
              <a:path w="1492250" h="114300">
                <a:moveTo>
                  <a:pt x="110465" y="38100"/>
                </a:moveTo>
                <a:lnTo>
                  <a:pt x="57150" y="38100"/>
                </a:lnTo>
                <a:lnTo>
                  <a:pt x="57150" y="76200"/>
                </a:lnTo>
                <a:lnTo>
                  <a:pt x="110465" y="76200"/>
                </a:lnTo>
                <a:lnTo>
                  <a:pt x="114300" y="57150"/>
                </a:lnTo>
                <a:lnTo>
                  <a:pt x="110465" y="38100"/>
                </a:lnTo>
                <a:close/>
              </a:path>
              <a:path w="1492250" h="114300">
                <a:moveTo>
                  <a:pt x="209550" y="38100"/>
                </a:moveTo>
                <a:lnTo>
                  <a:pt x="110465" y="38100"/>
                </a:lnTo>
                <a:lnTo>
                  <a:pt x="114300" y="57150"/>
                </a:lnTo>
                <a:lnTo>
                  <a:pt x="110465" y="76200"/>
                </a:lnTo>
                <a:lnTo>
                  <a:pt x="209550" y="76200"/>
                </a:lnTo>
                <a:lnTo>
                  <a:pt x="209550" y="38100"/>
                </a:lnTo>
                <a:close/>
              </a:path>
              <a:path w="1492250" h="114300">
                <a:moveTo>
                  <a:pt x="476250" y="38100"/>
                </a:moveTo>
                <a:lnTo>
                  <a:pt x="323850" y="38100"/>
                </a:lnTo>
                <a:lnTo>
                  <a:pt x="323850" y="76200"/>
                </a:lnTo>
                <a:lnTo>
                  <a:pt x="476250" y="76200"/>
                </a:lnTo>
                <a:lnTo>
                  <a:pt x="476250" y="38100"/>
                </a:lnTo>
                <a:close/>
              </a:path>
              <a:path w="1492250" h="114300">
                <a:moveTo>
                  <a:pt x="742950" y="38100"/>
                </a:moveTo>
                <a:lnTo>
                  <a:pt x="590550" y="38100"/>
                </a:lnTo>
                <a:lnTo>
                  <a:pt x="590550" y="76200"/>
                </a:lnTo>
                <a:lnTo>
                  <a:pt x="742950" y="76200"/>
                </a:lnTo>
                <a:lnTo>
                  <a:pt x="742950" y="38100"/>
                </a:lnTo>
                <a:close/>
              </a:path>
              <a:path w="1492250" h="114300">
                <a:moveTo>
                  <a:pt x="1009650" y="38100"/>
                </a:moveTo>
                <a:lnTo>
                  <a:pt x="857250" y="38100"/>
                </a:lnTo>
                <a:lnTo>
                  <a:pt x="857250" y="76200"/>
                </a:lnTo>
                <a:lnTo>
                  <a:pt x="1009650" y="76200"/>
                </a:lnTo>
                <a:lnTo>
                  <a:pt x="1009650" y="38100"/>
                </a:lnTo>
                <a:close/>
              </a:path>
              <a:path w="1492250" h="114300">
                <a:moveTo>
                  <a:pt x="1276350" y="38100"/>
                </a:moveTo>
                <a:lnTo>
                  <a:pt x="1123950" y="38100"/>
                </a:lnTo>
                <a:lnTo>
                  <a:pt x="1123950" y="76200"/>
                </a:lnTo>
                <a:lnTo>
                  <a:pt x="1276350" y="76200"/>
                </a:lnTo>
                <a:lnTo>
                  <a:pt x="1276350" y="38100"/>
                </a:lnTo>
                <a:close/>
              </a:path>
              <a:path w="1492250" h="114300">
                <a:moveTo>
                  <a:pt x="1435100" y="0"/>
                </a:moveTo>
                <a:lnTo>
                  <a:pt x="1412829" y="4482"/>
                </a:lnTo>
                <a:lnTo>
                  <a:pt x="1394666" y="16716"/>
                </a:lnTo>
                <a:lnTo>
                  <a:pt x="1382432" y="34879"/>
                </a:lnTo>
                <a:lnTo>
                  <a:pt x="1377950" y="57150"/>
                </a:lnTo>
                <a:lnTo>
                  <a:pt x="1382432" y="79420"/>
                </a:lnTo>
                <a:lnTo>
                  <a:pt x="1394666" y="97583"/>
                </a:lnTo>
                <a:lnTo>
                  <a:pt x="1412829" y="109817"/>
                </a:lnTo>
                <a:lnTo>
                  <a:pt x="1435100" y="114300"/>
                </a:lnTo>
                <a:lnTo>
                  <a:pt x="1457370" y="109817"/>
                </a:lnTo>
                <a:lnTo>
                  <a:pt x="1475533" y="97583"/>
                </a:lnTo>
                <a:lnTo>
                  <a:pt x="1487767" y="79420"/>
                </a:lnTo>
                <a:lnTo>
                  <a:pt x="1488415" y="76200"/>
                </a:lnTo>
                <a:lnTo>
                  <a:pt x="1390650" y="76200"/>
                </a:lnTo>
                <a:lnTo>
                  <a:pt x="1390650" y="38100"/>
                </a:lnTo>
                <a:lnTo>
                  <a:pt x="1488415" y="38100"/>
                </a:lnTo>
                <a:lnTo>
                  <a:pt x="1487767" y="34879"/>
                </a:lnTo>
                <a:lnTo>
                  <a:pt x="1475533" y="16716"/>
                </a:lnTo>
                <a:lnTo>
                  <a:pt x="1457370" y="4482"/>
                </a:lnTo>
                <a:lnTo>
                  <a:pt x="1435100" y="0"/>
                </a:lnTo>
                <a:close/>
              </a:path>
              <a:path w="1492250" h="114300">
                <a:moveTo>
                  <a:pt x="1435100" y="38100"/>
                </a:moveTo>
                <a:lnTo>
                  <a:pt x="1390650" y="38100"/>
                </a:lnTo>
                <a:lnTo>
                  <a:pt x="1390650" y="76200"/>
                </a:lnTo>
                <a:lnTo>
                  <a:pt x="1435100" y="76200"/>
                </a:lnTo>
                <a:lnTo>
                  <a:pt x="1435100" y="38100"/>
                </a:lnTo>
                <a:close/>
              </a:path>
              <a:path w="1492250" h="114300">
                <a:moveTo>
                  <a:pt x="1488415" y="38100"/>
                </a:moveTo>
                <a:lnTo>
                  <a:pt x="1435100" y="38100"/>
                </a:lnTo>
                <a:lnTo>
                  <a:pt x="1435100" y="76200"/>
                </a:lnTo>
                <a:lnTo>
                  <a:pt x="1488415" y="76200"/>
                </a:lnTo>
                <a:lnTo>
                  <a:pt x="1492250" y="57150"/>
                </a:lnTo>
                <a:lnTo>
                  <a:pt x="1488415" y="38100"/>
                </a:lnTo>
                <a:close/>
              </a:path>
            </a:pathLst>
          </a:custGeom>
          <a:solidFill>
            <a:srgbClr val="006FC0"/>
          </a:solidFill>
        </p:spPr>
        <p:txBody>
          <a:bodyPr wrap="square" lIns="0" tIns="0" rIns="0" bIns="0" rtlCol="0"/>
          <a:lstStyle/>
          <a:p>
            <a:endParaRPr sz="3600"/>
          </a:p>
        </p:txBody>
      </p:sp>
      <p:sp>
        <p:nvSpPr>
          <p:cNvPr id="38" name="object 38"/>
          <p:cNvSpPr txBox="1"/>
          <p:nvPr/>
        </p:nvSpPr>
        <p:spPr>
          <a:xfrm>
            <a:off x="3759708" y="3788309"/>
            <a:ext cx="1960880" cy="996427"/>
          </a:xfrm>
          <a:prstGeom prst="rect">
            <a:avLst/>
          </a:prstGeom>
        </p:spPr>
        <p:txBody>
          <a:bodyPr vert="horz" wrap="square" lIns="0" tIns="26670" rIns="0" bIns="0" rtlCol="0">
            <a:spAutoFit/>
          </a:bodyPr>
          <a:lstStyle/>
          <a:p>
            <a:pPr marL="25400" marR="10160" algn="ctr">
              <a:spcBef>
                <a:spcPts val="210"/>
              </a:spcBef>
            </a:pPr>
            <a:r>
              <a:rPr sz="2100" i="1" dirty="0">
                <a:solidFill>
                  <a:srgbClr val="5F5F5F"/>
                </a:solidFill>
                <a:latin typeface="Calibri"/>
                <a:cs typeface="Calibri"/>
              </a:rPr>
              <a:t>The </a:t>
            </a:r>
            <a:r>
              <a:rPr sz="2100" i="1" spc="-10" dirty="0">
                <a:solidFill>
                  <a:srgbClr val="5F5F5F"/>
                </a:solidFill>
                <a:latin typeface="Calibri"/>
                <a:cs typeface="Calibri"/>
              </a:rPr>
              <a:t>transaction</a:t>
            </a:r>
            <a:r>
              <a:rPr sz="2100" i="1" spc="-180" dirty="0">
                <a:solidFill>
                  <a:srgbClr val="5F5F5F"/>
                </a:solidFill>
                <a:latin typeface="Calibri"/>
                <a:cs typeface="Calibri"/>
              </a:rPr>
              <a:t> </a:t>
            </a:r>
            <a:r>
              <a:rPr sz="2100" i="1" dirty="0">
                <a:solidFill>
                  <a:srgbClr val="5F5F5F"/>
                </a:solidFill>
                <a:latin typeface="Calibri"/>
                <a:cs typeface="Calibri"/>
              </a:rPr>
              <a:t>is  </a:t>
            </a:r>
            <a:r>
              <a:rPr sz="2100" i="1" spc="-10" dirty="0">
                <a:solidFill>
                  <a:srgbClr val="5F5F5F"/>
                </a:solidFill>
                <a:latin typeface="Calibri"/>
                <a:cs typeface="Calibri"/>
              </a:rPr>
              <a:t>broadcast to the  P2P</a:t>
            </a:r>
            <a:r>
              <a:rPr sz="2100" i="1" spc="-70" dirty="0">
                <a:solidFill>
                  <a:srgbClr val="5F5F5F"/>
                </a:solidFill>
                <a:latin typeface="Calibri"/>
                <a:cs typeface="Calibri"/>
              </a:rPr>
              <a:t> </a:t>
            </a:r>
            <a:r>
              <a:rPr sz="2100" i="1" dirty="0">
                <a:solidFill>
                  <a:srgbClr val="5F5F5F"/>
                </a:solidFill>
                <a:latin typeface="Calibri"/>
                <a:cs typeface="Calibri"/>
              </a:rPr>
              <a:t>network</a:t>
            </a:r>
            <a:endParaRPr sz="2100">
              <a:latin typeface="Calibri"/>
              <a:cs typeface="Calibri"/>
            </a:endParaRPr>
          </a:p>
        </p:txBody>
      </p:sp>
      <p:sp>
        <p:nvSpPr>
          <p:cNvPr id="39" name="object 39"/>
          <p:cNvSpPr/>
          <p:nvPr/>
        </p:nvSpPr>
        <p:spPr>
          <a:xfrm>
            <a:off x="3575303" y="3520440"/>
            <a:ext cx="2330450" cy="228600"/>
          </a:xfrm>
          <a:custGeom>
            <a:avLst/>
            <a:gdLst/>
            <a:ahLst/>
            <a:cxnLst/>
            <a:rect l="l" t="t" r="r" b="b"/>
            <a:pathLst>
              <a:path w="1165225" h="114300">
                <a:moveTo>
                  <a:pt x="57150" y="0"/>
                </a:moveTo>
                <a:lnTo>
                  <a:pt x="34879" y="4482"/>
                </a:lnTo>
                <a:lnTo>
                  <a:pt x="16716" y="16716"/>
                </a:lnTo>
                <a:lnTo>
                  <a:pt x="4482" y="34879"/>
                </a:lnTo>
                <a:lnTo>
                  <a:pt x="0" y="57150"/>
                </a:lnTo>
                <a:lnTo>
                  <a:pt x="4482" y="79420"/>
                </a:lnTo>
                <a:lnTo>
                  <a:pt x="16716" y="97583"/>
                </a:lnTo>
                <a:lnTo>
                  <a:pt x="34879" y="109817"/>
                </a:lnTo>
                <a:lnTo>
                  <a:pt x="57150" y="114300"/>
                </a:lnTo>
                <a:lnTo>
                  <a:pt x="79420" y="109817"/>
                </a:lnTo>
                <a:lnTo>
                  <a:pt x="97583" y="97583"/>
                </a:lnTo>
                <a:lnTo>
                  <a:pt x="109817" y="79420"/>
                </a:lnTo>
                <a:lnTo>
                  <a:pt x="110465" y="76200"/>
                </a:lnTo>
                <a:lnTo>
                  <a:pt x="57150" y="76200"/>
                </a:lnTo>
                <a:lnTo>
                  <a:pt x="57150" y="38100"/>
                </a:lnTo>
                <a:lnTo>
                  <a:pt x="110465" y="38100"/>
                </a:lnTo>
                <a:lnTo>
                  <a:pt x="109817" y="34879"/>
                </a:lnTo>
                <a:lnTo>
                  <a:pt x="97583" y="16716"/>
                </a:lnTo>
                <a:lnTo>
                  <a:pt x="79420" y="4482"/>
                </a:lnTo>
                <a:lnTo>
                  <a:pt x="57150" y="0"/>
                </a:lnTo>
                <a:close/>
              </a:path>
              <a:path w="1165225" h="114300">
                <a:moveTo>
                  <a:pt x="110465" y="38100"/>
                </a:moveTo>
                <a:lnTo>
                  <a:pt x="57150" y="38100"/>
                </a:lnTo>
                <a:lnTo>
                  <a:pt x="57150" y="76200"/>
                </a:lnTo>
                <a:lnTo>
                  <a:pt x="110465" y="76200"/>
                </a:lnTo>
                <a:lnTo>
                  <a:pt x="114300" y="57150"/>
                </a:lnTo>
                <a:lnTo>
                  <a:pt x="110465" y="38100"/>
                </a:lnTo>
                <a:close/>
              </a:path>
              <a:path w="1165225" h="114300">
                <a:moveTo>
                  <a:pt x="209550" y="38100"/>
                </a:moveTo>
                <a:lnTo>
                  <a:pt x="110465" y="38100"/>
                </a:lnTo>
                <a:lnTo>
                  <a:pt x="114300" y="57150"/>
                </a:lnTo>
                <a:lnTo>
                  <a:pt x="110465" y="76200"/>
                </a:lnTo>
                <a:lnTo>
                  <a:pt x="209550" y="76200"/>
                </a:lnTo>
                <a:lnTo>
                  <a:pt x="209550" y="38100"/>
                </a:lnTo>
                <a:close/>
              </a:path>
              <a:path w="1165225" h="114300">
                <a:moveTo>
                  <a:pt x="476250" y="38100"/>
                </a:moveTo>
                <a:lnTo>
                  <a:pt x="323850" y="38100"/>
                </a:lnTo>
                <a:lnTo>
                  <a:pt x="323850" y="76200"/>
                </a:lnTo>
                <a:lnTo>
                  <a:pt x="476250" y="76200"/>
                </a:lnTo>
                <a:lnTo>
                  <a:pt x="476250" y="38100"/>
                </a:lnTo>
                <a:close/>
              </a:path>
              <a:path w="1165225" h="114300">
                <a:moveTo>
                  <a:pt x="742950" y="38100"/>
                </a:moveTo>
                <a:lnTo>
                  <a:pt x="590550" y="38100"/>
                </a:lnTo>
                <a:lnTo>
                  <a:pt x="590550" y="76200"/>
                </a:lnTo>
                <a:lnTo>
                  <a:pt x="742950" y="76200"/>
                </a:lnTo>
                <a:lnTo>
                  <a:pt x="742950" y="38100"/>
                </a:lnTo>
                <a:close/>
              </a:path>
              <a:path w="1165225" h="114300">
                <a:moveTo>
                  <a:pt x="1009650" y="38100"/>
                </a:moveTo>
                <a:lnTo>
                  <a:pt x="857250" y="38100"/>
                </a:lnTo>
                <a:lnTo>
                  <a:pt x="857250" y="76200"/>
                </a:lnTo>
                <a:lnTo>
                  <a:pt x="1009650" y="76200"/>
                </a:lnTo>
                <a:lnTo>
                  <a:pt x="1009650" y="38100"/>
                </a:lnTo>
                <a:close/>
              </a:path>
              <a:path w="1165225" h="114300">
                <a:moveTo>
                  <a:pt x="1108075" y="0"/>
                </a:moveTo>
                <a:lnTo>
                  <a:pt x="1085804" y="4482"/>
                </a:lnTo>
                <a:lnTo>
                  <a:pt x="1067641" y="16716"/>
                </a:lnTo>
                <a:lnTo>
                  <a:pt x="1055407" y="34879"/>
                </a:lnTo>
                <a:lnTo>
                  <a:pt x="1050925" y="57150"/>
                </a:lnTo>
                <a:lnTo>
                  <a:pt x="1055407" y="79420"/>
                </a:lnTo>
                <a:lnTo>
                  <a:pt x="1067641" y="97583"/>
                </a:lnTo>
                <a:lnTo>
                  <a:pt x="1085804" y="109817"/>
                </a:lnTo>
                <a:lnTo>
                  <a:pt x="1108075" y="114300"/>
                </a:lnTo>
                <a:lnTo>
                  <a:pt x="1130345" y="109817"/>
                </a:lnTo>
                <a:lnTo>
                  <a:pt x="1148508" y="97583"/>
                </a:lnTo>
                <a:lnTo>
                  <a:pt x="1160742" y="79420"/>
                </a:lnTo>
                <a:lnTo>
                  <a:pt x="1165225" y="57150"/>
                </a:lnTo>
                <a:lnTo>
                  <a:pt x="1160742" y="34879"/>
                </a:lnTo>
                <a:lnTo>
                  <a:pt x="1148508" y="16716"/>
                </a:lnTo>
                <a:lnTo>
                  <a:pt x="1130345" y="4482"/>
                </a:lnTo>
                <a:lnTo>
                  <a:pt x="1108075" y="0"/>
                </a:lnTo>
                <a:close/>
              </a:path>
            </a:pathLst>
          </a:custGeom>
          <a:solidFill>
            <a:srgbClr val="006FC0"/>
          </a:solidFill>
        </p:spPr>
        <p:txBody>
          <a:bodyPr wrap="square" lIns="0" tIns="0" rIns="0" bIns="0" rtlCol="0"/>
          <a:lstStyle/>
          <a:p>
            <a:endParaRPr sz="3600"/>
          </a:p>
        </p:txBody>
      </p:sp>
      <p:sp>
        <p:nvSpPr>
          <p:cNvPr id="40" name="object 40"/>
          <p:cNvSpPr txBox="1"/>
          <p:nvPr/>
        </p:nvSpPr>
        <p:spPr>
          <a:xfrm>
            <a:off x="10712194" y="3220721"/>
            <a:ext cx="1097280" cy="332142"/>
          </a:xfrm>
          <a:prstGeom prst="rect">
            <a:avLst/>
          </a:prstGeom>
        </p:spPr>
        <p:txBody>
          <a:bodyPr vert="horz" wrap="square" lIns="0" tIns="24130" rIns="0" bIns="0" rtlCol="0">
            <a:spAutoFit/>
          </a:bodyPr>
          <a:lstStyle/>
          <a:p>
            <a:pPr marL="25400">
              <a:spcBef>
                <a:spcPts val="190"/>
              </a:spcBef>
            </a:pPr>
            <a:r>
              <a:rPr sz="2000" spc="-20" dirty="0">
                <a:solidFill>
                  <a:srgbClr val="095A82"/>
                </a:solidFill>
                <a:latin typeface="Calibri"/>
                <a:cs typeface="Calibri"/>
              </a:rPr>
              <a:t>Vali</a:t>
            </a:r>
            <a:r>
              <a:rPr sz="2000" spc="-10" dirty="0">
                <a:solidFill>
                  <a:srgbClr val="095A82"/>
                </a:solidFill>
                <a:latin typeface="Calibri"/>
                <a:cs typeface="Calibri"/>
              </a:rPr>
              <a:t>dation</a:t>
            </a:r>
            <a:endParaRPr sz="2000">
              <a:latin typeface="Calibri"/>
              <a:cs typeface="Calibri"/>
            </a:endParaRPr>
          </a:p>
        </p:txBody>
      </p:sp>
      <p:sp>
        <p:nvSpPr>
          <p:cNvPr id="41" name="object 41"/>
          <p:cNvSpPr txBox="1"/>
          <p:nvPr/>
        </p:nvSpPr>
        <p:spPr>
          <a:xfrm>
            <a:off x="10371835" y="3788308"/>
            <a:ext cx="1695450" cy="996427"/>
          </a:xfrm>
          <a:prstGeom prst="rect">
            <a:avLst/>
          </a:prstGeom>
        </p:spPr>
        <p:txBody>
          <a:bodyPr vert="horz" wrap="square" lIns="0" tIns="26670" rIns="0" bIns="0" rtlCol="0">
            <a:spAutoFit/>
          </a:bodyPr>
          <a:lstStyle/>
          <a:p>
            <a:pPr marL="25400" marR="10160" indent="8890" algn="just">
              <a:spcBef>
                <a:spcPts val="210"/>
              </a:spcBef>
            </a:pPr>
            <a:r>
              <a:rPr sz="2100" i="1" dirty="0">
                <a:solidFill>
                  <a:srgbClr val="5F5F5F"/>
                </a:solidFill>
                <a:latin typeface="Calibri"/>
                <a:cs typeface="Calibri"/>
              </a:rPr>
              <a:t>The network</a:t>
            </a:r>
            <a:r>
              <a:rPr sz="2100" i="1" spc="-228" dirty="0">
                <a:solidFill>
                  <a:srgbClr val="5F5F5F"/>
                </a:solidFill>
                <a:latin typeface="Calibri"/>
                <a:cs typeface="Calibri"/>
              </a:rPr>
              <a:t> </a:t>
            </a:r>
            <a:r>
              <a:rPr sz="2100" i="1" spc="-10" dirty="0">
                <a:solidFill>
                  <a:srgbClr val="5F5F5F"/>
                </a:solidFill>
                <a:latin typeface="Calibri"/>
                <a:cs typeface="Calibri"/>
              </a:rPr>
              <a:t>of  nodes validate  the</a:t>
            </a:r>
            <a:r>
              <a:rPr sz="2100" i="1" spc="-130" dirty="0">
                <a:solidFill>
                  <a:srgbClr val="5F5F5F"/>
                </a:solidFill>
                <a:latin typeface="Calibri"/>
                <a:cs typeface="Calibri"/>
              </a:rPr>
              <a:t> </a:t>
            </a:r>
            <a:r>
              <a:rPr sz="2100" i="1" spc="-10" dirty="0">
                <a:solidFill>
                  <a:srgbClr val="5F5F5F"/>
                </a:solidFill>
                <a:latin typeface="Calibri"/>
                <a:cs typeface="Calibri"/>
              </a:rPr>
              <a:t>transaction</a:t>
            </a:r>
            <a:endParaRPr sz="2100">
              <a:latin typeface="Calibri"/>
              <a:cs typeface="Calibri"/>
            </a:endParaRPr>
          </a:p>
        </p:txBody>
      </p:sp>
      <p:sp>
        <p:nvSpPr>
          <p:cNvPr id="42" name="object 42"/>
          <p:cNvSpPr txBox="1"/>
          <p:nvPr/>
        </p:nvSpPr>
        <p:spPr>
          <a:xfrm>
            <a:off x="11023093" y="5669535"/>
            <a:ext cx="2708910" cy="1319592"/>
          </a:xfrm>
          <a:prstGeom prst="rect">
            <a:avLst/>
          </a:prstGeom>
        </p:spPr>
        <p:txBody>
          <a:bodyPr vert="horz" wrap="square" lIns="0" tIns="26670" rIns="0" bIns="0" rtlCol="0">
            <a:spAutoFit/>
          </a:bodyPr>
          <a:lstStyle/>
          <a:p>
            <a:pPr marL="25400" marR="10160" indent="6350" algn="ctr">
              <a:spcBef>
                <a:spcPts val="210"/>
              </a:spcBef>
            </a:pPr>
            <a:r>
              <a:rPr sz="2100" i="1" dirty="0">
                <a:solidFill>
                  <a:srgbClr val="5F5F5F"/>
                </a:solidFill>
                <a:latin typeface="Calibri"/>
                <a:cs typeface="Calibri"/>
              </a:rPr>
              <a:t>Once </a:t>
            </a:r>
            <a:r>
              <a:rPr sz="2100" i="1" spc="-10" dirty="0">
                <a:solidFill>
                  <a:srgbClr val="5F5F5F"/>
                </a:solidFill>
                <a:latin typeface="Calibri"/>
                <a:cs typeface="Calibri"/>
              </a:rPr>
              <a:t>verified, the  transaction becomes </a:t>
            </a:r>
            <a:r>
              <a:rPr sz="2100" i="1" dirty="0">
                <a:solidFill>
                  <a:srgbClr val="5F5F5F"/>
                </a:solidFill>
                <a:latin typeface="Calibri"/>
                <a:cs typeface="Calibri"/>
              </a:rPr>
              <a:t>a  </a:t>
            </a:r>
            <a:r>
              <a:rPr sz="2100" i="1" spc="-10" dirty="0">
                <a:solidFill>
                  <a:srgbClr val="5F5F5F"/>
                </a:solidFill>
                <a:latin typeface="Calibri"/>
                <a:cs typeface="Calibri"/>
              </a:rPr>
              <a:t>part </a:t>
            </a:r>
            <a:r>
              <a:rPr sz="2100" i="1" dirty="0">
                <a:solidFill>
                  <a:srgbClr val="5F5F5F"/>
                </a:solidFill>
                <a:latin typeface="Calibri"/>
                <a:cs typeface="Calibri"/>
              </a:rPr>
              <a:t>of new </a:t>
            </a:r>
            <a:r>
              <a:rPr sz="2100" i="1" spc="-10" dirty="0">
                <a:solidFill>
                  <a:srgbClr val="5F5F5F"/>
                </a:solidFill>
                <a:latin typeface="Calibri"/>
                <a:cs typeface="Calibri"/>
              </a:rPr>
              <a:t>block for</a:t>
            </a:r>
            <a:r>
              <a:rPr sz="2100" i="1" spc="-190" dirty="0">
                <a:solidFill>
                  <a:srgbClr val="5F5F5F"/>
                </a:solidFill>
                <a:latin typeface="Calibri"/>
                <a:cs typeface="Calibri"/>
              </a:rPr>
              <a:t> </a:t>
            </a:r>
            <a:r>
              <a:rPr sz="2100" i="1" spc="-10" dirty="0">
                <a:solidFill>
                  <a:srgbClr val="5F5F5F"/>
                </a:solidFill>
                <a:latin typeface="Calibri"/>
                <a:cs typeface="Calibri"/>
              </a:rPr>
              <a:t>the  ledger</a:t>
            </a:r>
            <a:endParaRPr sz="2100">
              <a:latin typeface="Calibri"/>
              <a:cs typeface="Calibri"/>
            </a:endParaRPr>
          </a:p>
        </p:txBody>
      </p:sp>
      <p:sp>
        <p:nvSpPr>
          <p:cNvPr id="43" name="object 43"/>
          <p:cNvSpPr txBox="1"/>
          <p:nvPr/>
        </p:nvSpPr>
        <p:spPr>
          <a:xfrm>
            <a:off x="6585710" y="8152992"/>
            <a:ext cx="3096260" cy="673261"/>
          </a:xfrm>
          <a:prstGeom prst="rect">
            <a:avLst/>
          </a:prstGeom>
        </p:spPr>
        <p:txBody>
          <a:bodyPr vert="horz" wrap="square" lIns="0" tIns="26670" rIns="0" bIns="0" rtlCol="0">
            <a:spAutoFit/>
          </a:bodyPr>
          <a:lstStyle/>
          <a:p>
            <a:pPr marL="177800" marR="10160" indent="-152400">
              <a:spcBef>
                <a:spcPts val="210"/>
              </a:spcBef>
            </a:pPr>
            <a:r>
              <a:rPr sz="2100" i="1" spc="-10" dirty="0">
                <a:solidFill>
                  <a:srgbClr val="5F5F5F"/>
                </a:solidFill>
                <a:latin typeface="Calibri"/>
                <a:cs typeface="Calibri"/>
              </a:rPr>
              <a:t>The </a:t>
            </a:r>
            <a:r>
              <a:rPr sz="2100" i="1" dirty="0">
                <a:solidFill>
                  <a:srgbClr val="5F5F5F"/>
                </a:solidFill>
                <a:latin typeface="Calibri"/>
                <a:cs typeface="Calibri"/>
              </a:rPr>
              <a:t>new </a:t>
            </a:r>
            <a:r>
              <a:rPr sz="2100" i="1" spc="-10" dirty="0">
                <a:solidFill>
                  <a:srgbClr val="5F5F5F"/>
                </a:solidFill>
                <a:latin typeface="Calibri"/>
                <a:cs typeface="Calibri"/>
              </a:rPr>
              <a:t>block </a:t>
            </a:r>
            <a:r>
              <a:rPr sz="2100" i="1" dirty="0">
                <a:solidFill>
                  <a:srgbClr val="5F5F5F"/>
                </a:solidFill>
                <a:latin typeface="Calibri"/>
                <a:cs typeface="Calibri"/>
              </a:rPr>
              <a:t>is </a:t>
            </a:r>
            <a:r>
              <a:rPr sz="2100" i="1" spc="-10" dirty="0">
                <a:solidFill>
                  <a:srgbClr val="5F5F5F"/>
                </a:solidFill>
                <a:latin typeface="Calibri"/>
                <a:cs typeface="Calibri"/>
              </a:rPr>
              <a:t>then</a:t>
            </a:r>
            <a:r>
              <a:rPr sz="2100" i="1" spc="-190" dirty="0">
                <a:solidFill>
                  <a:srgbClr val="5F5F5F"/>
                </a:solidFill>
                <a:latin typeface="Calibri"/>
                <a:cs typeface="Calibri"/>
              </a:rPr>
              <a:t> </a:t>
            </a:r>
            <a:r>
              <a:rPr sz="2100" i="1" spc="-10" dirty="0">
                <a:solidFill>
                  <a:srgbClr val="5F5F5F"/>
                </a:solidFill>
                <a:latin typeface="Calibri"/>
                <a:cs typeface="Calibri"/>
              </a:rPr>
              <a:t>added  to the </a:t>
            </a:r>
            <a:r>
              <a:rPr sz="2100" i="1" dirty="0">
                <a:solidFill>
                  <a:srgbClr val="5F5F5F"/>
                </a:solidFill>
                <a:latin typeface="Calibri"/>
                <a:cs typeface="Calibri"/>
              </a:rPr>
              <a:t>existing</a:t>
            </a:r>
            <a:r>
              <a:rPr sz="2100" i="1" spc="-110" dirty="0">
                <a:solidFill>
                  <a:srgbClr val="5F5F5F"/>
                </a:solidFill>
                <a:latin typeface="Calibri"/>
                <a:cs typeface="Calibri"/>
              </a:rPr>
              <a:t> </a:t>
            </a:r>
            <a:r>
              <a:rPr sz="2100" i="1" dirty="0">
                <a:solidFill>
                  <a:srgbClr val="5F5F5F"/>
                </a:solidFill>
                <a:latin typeface="Calibri"/>
                <a:cs typeface="Calibri"/>
              </a:rPr>
              <a:t>blockchain</a:t>
            </a:r>
            <a:endParaRPr sz="2100">
              <a:latin typeface="Calibri"/>
              <a:cs typeface="Calibri"/>
            </a:endParaRPr>
          </a:p>
        </p:txBody>
      </p:sp>
      <p:sp>
        <p:nvSpPr>
          <p:cNvPr id="44" name="object 44"/>
          <p:cNvSpPr txBox="1"/>
          <p:nvPr/>
        </p:nvSpPr>
        <p:spPr>
          <a:xfrm>
            <a:off x="1220012" y="8470594"/>
            <a:ext cx="1960880" cy="673261"/>
          </a:xfrm>
          <a:prstGeom prst="rect">
            <a:avLst/>
          </a:prstGeom>
        </p:spPr>
        <p:txBody>
          <a:bodyPr vert="horz" wrap="square" lIns="0" tIns="26670" rIns="0" bIns="0" rtlCol="0">
            <a:spAutoFit/>
          </a:bodyPr>
          <a:lstStyle/>
          <a:p>
            <a:pPr marL="476250" marR="10160" indent="-452120">
              <a:spcBef>
                <a:spcPts val="210"/>
              </a:spcBef>
            </a:pPr>
            <a:r>
              <a:rPr sz="2100" i="1" spc="-10" dirty="0">
                <a:solidFill>
                  <a:srgbClr val="5F5F5F"/>
                </a:solidFill>
                <a:latin typeface="Calibri"/>
                <a:cs typeface="Calibri"/>
              </a:rPr>
              <a:t>The transaction</a:t>
            </a:r>
            <a:r>
              <a:rPr sz="2100" i="1" spc="-140" dirty="0">
                <a:solidFill>
                  <a:srgbClr val="5F5F5F"/>
                </a:solidFill>
                <a:latin typeface="Calibri"/>
                <a:cs typeface="Calibri"/>
              </a:rPr>
              <a:t> </a:t>
            </a:r>
            <a:r>
              <a:rPr sz="2100" i="1" dirty="0">
                <a:solidFill>
                  <a:srgbClr val="5F5F5F"/>
                </a:solidFill>
                <a:latin typeface="Calibri"/>
                <a:cs typeface="Calibri"/>
              </a:rPr>
              <a:t>is  </a:t>
            </a:r>
            <a:r>
              <a:rPr sz="2100" i="1" spc="-10" dirty="0">
                <a:solidFill>
                  <a:srgbClr val="5F5F5F"/>
                </a:solidFill>
                <a:latin typeface="Calibri"/>
                <a:cs typeface="Calibri"/>
              </a:rPr>
              <a:t>complete</a:t>
            </a:r>
            <a:endParaRPr sz="2100">
              <a:latin typeface="Calibri"/>
              <a:cs typeface="Calibri"/>
            </a:endParaRPr>
          </a:p>
        </p:txBody>
      </p:sp>
      <p:sp>
        <p:nvSpPr>
          <p:cNvPr id="45" name="object 45"/>
          <p:cNvSpPr txBox="1"/>
          <p:nvPr/>
        </p:nvSpPr>
        <p:spPr>
          <a:xfrm>
            <a:off x="14419071" y="2010664"/>
            <a:ext cx="2807970" cy="1319592"/>
          </a:xfrm>
          <a:prstGeom prst="rect">
            <a:avLst/>
          </a:prstGeom>
        </p:spPr>
        <p:txBody>
          <a:bodyPr vert="horz" wrap="square" lIns="0" tIns="26670" rIns="0" bIns="0" rtlCol="0">
            <a:spAutoFit/>
          </a:bodyPr>
          <a:lstStyle/>
          <a:p>
            <a:pPr marL="25400" marR="10160" algn="ctr">
              <a:spcBef>
                <a:spcPts val="210"/>
              </a:spcBef>
            </a:pPr>
            <a:r>
              <a:rPr sz="2100" i="1" dirty="0">
                <a:solidFill>
                  <a:srgbClr val="5F5F5F"/>
                </a:solidFill>
                <a:latin typeface="Calibri"/>
                <a:cs typeface="Calibri"/>
              </a:rPr>
              <a:t>A verified </a:t>
            </a:r>
            <a:r>
              <a:rPr sz="2100" i="1" spc="-10" dirty="0">
                <a:solidFill>
                  <a:srgbClr val="5F5F5F"/>
                </a:solidFill>
                <a:latin typeface="Calibri"/>
                <a:cs typeface="Calibri"/>
              </a:rPr>
              <a:t>transaction</a:t>
            </a:r>
            <a:r>
              <a:rPr sz="2100" i="1" spc="-170" dirty="0">
                <a:solidFill>
                  <a:srgbClr val="5F5F5F"/>
                </a:solidFill>
                <a:latin typeface="Calibri"/>
                <a:cs typeface="Calibri"/>
              </a:rPr>
              <a:t> </a:t>
            </a:r>
            <a:r>
              <a:rPr sz="2100" i="1" spc="-10" dirty="0">
                <a:solidFill>
                  <a:srgbClr val="5F5F5F"/>
                </a:solidFill>
                <a:latin typeface="Calibri"/>
                <a:cs typeface="Calibri"/>
              </a:rPr>
              <a:t>can  involve cryptocurrency,  contracts, </a:t>
            </a:r>
            <a:r>
              <a:rPr sz="2100" i="1" dirty="0">
                <a:solidFill>
                  <a:srgbClr val="5F5F5F"/>
                </a:solidFill>
                <a:latin typeface="Calibri"/>
                <a:cs typeface="Calibri"/>
              </a:rPr>
              <a:t>records </a:t>
            </a:r>
            <a:r>
              <a:rPr sz="2100" i="1" spc="-10" dirty="0">
                <a:solidFill>
                  <a:srgbClr val="5F5F5F"/>
                </a:solidFill>
                <a:latin typeface="Calibri"/>
                <a:cs typeface="Calibri"/>
              </a:rPr>
              <a:t>or  anything </a:t>
            </a:r>
            <a:r>
              <a:rPr sz="2100" i="1" dirty="0">
                <a:solidFill>
                  <a:srgbClr val="5F5F5F"/>
                </a:solidFill>
                <a:latin typeface="Calibri"/>
                <a:cs typeface="Calibri"/>
              </a:rPr>
              <a:t>of a</a:t>
            </a:r>
            <a:r>
              <a:rPr sz="2100" i="1" spc="-70" dirty="0">
                <a:solidFill>
                  <a:srgbClr val="5F5F5F"/>
                </a:solidFill>
                <a:latin typeface="Calibri"/>
                <a:cs typeface="Calibri"/>
              </a:rPr>
              <a:t> </a:t>
            </a:r>
            <a:r>
              <a:rPr sz="2100" i="1" spc="-10" dirty="0">
                <a:solidFill>
                  <a:srgbClr val="5F5F5F"/>
                </a:solidFill>
                <a:latin typeface="Calibri"/>
                <a:cs typeface="Calibri"/>
              </a:rPr>
              <a:t>value</a:t>
            </a:r>
            <a:endParaRPr sz="2100">
              <a:latin typeface="Calibri"/>
              <a:cs typeface="Calibri"/>
            </a:endParaRPr>
          </a:p>
        </p:txBody>
      </p:sp>
      <p:sp>
        <p:nvSpPr>
          <p:cNvPr id="46" name="object 46"/>
          <p:cNvSpPr/>
          <p:nvPr/>
        </p:nvSpPr>
        <p:spPr>
          <a:xfrm>
            <a:off x="1136902" y="6480046"/>
            <a:ext cx="2231136" cy="1944624"/>
          </a:xfrm>
          <a:prstGeom prst="rect">
            <a:avLst/>
          </a:prstGeom>
          <a:blipFill>
            <a:blip r:embed="rId2" cstate="print"/>
            <a:stretch>
              <a:fillRect/>
            </a:stretch>
          </a:blipFill>
        </p:spPr>
        <p:txBody>
          <a:bodyPr wrap="square" lIns="0" tIns="0" rIns="0" bIns="0" rtlCol="0"/>
          <a:lstStyle/>
          <a:p>
            <a:endParaRPr sz="3600"/>
          </a:p>
        </p:txBody>
      </p:sp>
      <p:sp>
        <p:nvSpPr>
          <p:cNvPr id="47" name="object 47"/>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3158517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p>
        </p:txBody>
      </p:sp>
      <p:sp>
        <p:nvSpPr>
          <p:cNvPr id="6" name="object 6"/>
          <p:cNvSpPr txBox="1">
            <a:spLocks noGrp="1"/>
          </p:cNvSpPr>
          <p:nvPr>
            <p:ph type="title"/>
          </p:nvPr>
        </p:nvSpPr>
        <p:spPr>
          <a:xfrm>
            <a:off x="937666" y="644093"/>
            <a:ext cx="730440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Properties </a:t>
            </a:r>
            <a:r>
              <a:rPr sz="5600" dirty="0">
                <a:solidFill>
                  <a:srgbClr val="095A82"/>
                </a:solidFill>
              </a:rPr>
              <a:t>Of</a:t>
            </a:r>
            <a:r>
              <a:rPr sz="5600" spc="-85" dirty="0">
                <a:solidFill>
                  <a:srgbClr val="095A82"/>
                </a:solidFill>
              </a:rPr>
              <a:t> </a:t>
            </a:r>
            <a:r>
              <a:rPr sz="5600" dirty="0">
                <a:solidFill>
                  <a:srgbClr val="095A82"/>
                </a:solidFill>
              </a:rPr>
              <a:t>Blockchain</a:t>
            </a:r>
            <a:endParaRPr sz="5600"/>
          </a:p>
        </p:txBody>
      </p:sp>
      <p:sp>
        <p:nvSpPr>
          <p:cNvPr id="7" name="object 7"/>
          <p:cNvSpPr txBox="1"/>
          <p:nvPr/>
        </p:nvSpPr>
        <p:spPr>
          <a:xfrm>
            <a:off x="13337793" y="7329296"/>
            <a:ext cx="3357879" cy="695960"/>
          </a:xfrm>
          <a:prstGeom prst="rect">
            <a:avLst/>
          </a:prstGeom>
        </p:spPr>
        <p:txBody>
          <a:bodyPr vert="horz" wrap="square" lIns="0" tIns="12065" rIns="0" bIns="0" rtlCol="0">
            <a:spAutoFit/>
          </a:bodyPr>
          <a:lstStyle/>
          <a:p>
            <a:pPr marL="375285" marR="5080" indent="-363220">
              <a:lnSpc>
                <a:spcPct val="100000"/>
              </a:lnSpc>
              <a:spcBef>
                <a:spcPts val="95"/>
              </a:spcBef>
            </a:pPr>
            <a:r>
              <a:rPr sz="2200" b="1" spc="-5" dirty="0">
                <a:solidFill>
                  <a:srgbClr val="C5512C"/>
                </a:solidFill>
                <a:latin typeface="Calibri"/>
                <a:cs typeface="Calibri"/>
              </a:rPr>
              <a:t>All </a:t>
            </a:r>
            <a:r>
              <a:rPr sz="2200" b="1" spc="-10" dirty="0">
                <a:solidFill>
                  <a:srgbClr val="C5512C"/>
                </a:solidFill>
                <a:latin typeface="Calibri"/>
                <a:cs typeface="Calibri"/>
              </a:rPr>
              <a:t>these concepts </a:t>
            </a:r>
            <a:r>
              <a:rPr sz="2200" b="1" spc="-15" dirty="0">
                <a:solidFill>
                  <a:srgbClr val="C5512C"/>
                </a:solidFill>
                <a:latin typeface="Calibri"/>
                <a:cs typeface="Calibri"/>
              </a:rPr>
              <a:t>constitute  </a:t>
            </a:r>
            <a:r>
              <a:rPr sz="2200" b="1" spc="-10" dirty="0">
                <a:solidFill>
                  <a:srgbClr val="C5512C"/>
                </a:solidFill>
                <a:latin typeface="Calibri"/>
                <a:cs typeface="Calibri"/>
              </a:rPr>
              <a:t>Blockchain</a:t>
            </a:r>
            <a:r>
              <a:rPr sz="2200" b="1" spc="-20" dirty="0">
                <a:solidFill>
                  <a:srgbClr val="C5512C"/>
                </a:solidFill>
                <a:latin typeface="Calibri"/>
                <a:cs typeface="Calibri"/>
              </a:rPr>
              <a:t> </a:t>
            </a:r>
            <a:r>
              <a:rPr sz="2200" b="1" spc="-25" dirty="0">
                <a:solidFill>
                  <a:srgbClr val="C5512C"/>
                </a:solidFill>
                <a:latin typeface="Calibri"/>
                <a:cs typeface="Calibri"/>
              </a:rPr>
              <a:t>Technology</a:t>
            </a:r>
            <a:endParaRPr sz="2200">
              <a:latin typeface="Calibri"/>
              <a:cs typeface="Calibri"/>
            </a:endParaRPr>
          </a:p>
        </p:txBody>
      </p:sp>
      <p:sp>
        <p:nvSpPr>
          <p:cNvPr id="8" name="object 8"/>
          <p:cNvSpPr/>
          <p:nvPr/>
        </p:nvSpPr>
        <p:spPr>
          <a:xfrm>
            <a:off x="6122923" y="5131242"/>
            <a:ext cx="2427605" cy="1155065"/>
          </a:xfrm>
          <a:custGeom>
            <a:avLst/>
            <a:gdLst/>
            <a:ahLst/>
            <a:cxnLst/>
            <a:rect l="l" t="t" r="r" b="b"/>
            <a:pathLst>
              <a:path w="2427604" h="1155064">
                <a:moveTo>
                  <a:pt x="2276939" y="474744"/>
                </a:moveTo>
                <a:lnTo>
                  <a:pt x="190518" y="474744"/>
                </a:lnTo>
                <a:lnTo>
                  <a:pt x="241217" y="481395"/>
                </a:lnTo>
                <a:lnTo>
                  <a:pt x="292100" y="494984"/>
                </a:lnTo>
                <a:lnTo>
                  <a:pt x="1788414" y="1001206"/>
                </a:lnTo>
                <a:lnTo>
                  <a:pt x="1748281" y="1119570"/>
                </a:lnTo>
                <a:lnTo>
                  <a:pt x="1747589" y="1135533"/>
                </a:lnTo>
                <a:lnTo>
                  <a:pt x="1755124" y="1148114"/>
                </a:lnTo>
                <a:lnTo>
                  <a:pt x="1768159" y="1154932"/>
                </a:lnTo>
                <a:lnTo>
                  <a:pt x="1783969" y="1153606"/>
                </a:lnTo>
                <a:lnTo>
                  <a:pt x="2392933" y="850838"/>
                </a:lnTo>
                <a:lnTo>
                  <a:pt x="2412114" y="836017"/>
                </a:lnTo>
                <a:lnTo>
                  <a:pt x="2423795" y="815421"/>
                </a:lnTo>
                <a:lnTo>
                  <a:pt x="2427188" y="791420"/>
                </a:lnTo>
                <a:lnTo>
                  <a:pt x="2421508" y="766383"/>
                </a:lnTo>
                <a:lnTo>
                  <a:pt x="2276939" y="474744"/>
                </a:lnTo>
                <a:close/>
              </a:path>
              <a:path w="2427604" h="1155064">
                <a:moveTo>
                  <a:pt x="1154053" y="0"/>
                </a:moveTo>
                <a:lnTo>
                  <a:pt x="1104487" y="145"/>
                </a:lnTo>
                <a:lnTo>
                  <a:pt x="1055915" y="6651"/>
                </a:lnTo>
                <a:lnTo>
                  <a:pt x="1008628" y="19182"/>
                </a:lnTo>
                <a:lnTo>
                  <a:pt x="962914" y="37403"/>
                </a:lnTo>
                <a:lnTo>
                  <a:pt x="0" y="512383"/>
                </a:lnTo>
                <a:lnTo>
                  <a:pt x="44743" y="493853"/>
                </a:lnTo>
                <a:lnTo>
                  <a:pt x="91759" y="481231"/>
                </a:lnTo>
                <a:lnTo>
                  <a:pt x="140525" y="474775"/>
                </a:lnTo>
                <a:lnTo>
                  <a:pt x="2276939" y="474744"/>
                </a:lnTo>
                <a:lnTo>
                  <a:pt x="2181773" y="282767"/>
                </a:lnTo>
                <a:lnTo>
                  <a:pt x="2031365" y="282767"/>
                </a:lnTo>
                <a:lnTo>
                  <a:pt x="1255014" y="20131"/>
                </a:lnTo>
                <a:lnTo>
                  <a:pt x="1204325" y="6550"/>
                </a:lnTo>
                <a:lnTo>
                  <a:pt x="1154053" y="0"/>
                </a:lnTo>
                <a:close/>
              </a:path>
              <a:path w="2427604" h="1155064">
                <a:moveTo>
                  <a:pt x="2094722" y="144369"/>
                </a:moveTo>
                <a:lnTo>
                  <a:pt x="2081404" y="148870"/>
                </a:lnTo>
                <a:lnTo>
                  <a:pt x="2072385" y="161609"/>
                </a:lnTo>
                <a:lnTo>
                  <a:pt x="2031365" y="282767"/>
                </a:lnTo>
                <a:lnTo>
                  <a:pt x="2181773" y="282767"/>
                </a:lnTo>
                <a:lnTo>
                  <a:pt x="2120392" y="158942"/>
                </a:lnTo>
                <a:lnTo>
                  <a:pt x="2108872" y="147822"/>
                </a:lnTo>
                <a:lnTo>
                  <a:pt x="2094722" y="144369"/>
                </a:lnTo>
                <a:close/>
              </a:path>
            </a:pathLst>
          </a:custGeom>
          <a:solidFill>
            <a:srgbClr val="F19C13"/>
          </a:solidFill>
        </p:spPr>
        <p:txBody>
          <a:bodyPr wrap="square" lIns="0" tIns="0" rIns="0" bIns="0" rtlCol="0"/>
          <a:lstStyle/>
          <a:p>
            <a:endParaRPr/>
          </a:p>
        </p:txBody>
      </p:sp>
      <p:sp>
        <p:nvSpPr>
          <p:cNvPr id="9" name="object 9"/>
          <p:cNvSpPr/>
          <p:nvPr/>
        </p:nvSpPr>
        <p:spPr>
          <a:xfrm>
            <a:off x="7905368" y="5288915"/>
            <a:ext cx="650240" cy="996315"/>
          </a:xfrm>
          <a:custGeom>
            <a:avLst/>
            <a:gdLst/>
            <a:ahLst/>
            <a:cxnLst/>
            <a:rect l="l" t="t" r="r" b="b"/>
            <a:pathLst>
              <a:path w="650240" h="996314">
                <a:moveTo>
                  <a:pt x="337057" y="0"/>
                </a:moveTo>
                <a:lnTo>
                  <a:pt x="343384" y="13499"/>
                </a:lnTo>
                <a:lnTo>
                  <a:pt x="361664" y="51990"/>
                </a:lnTo>
                <a:lnTo>
                  <a:pt x="390850" y="112460"/>
                </a:lnTo>
                <a:lnTo>
                  <a:pt x="429895" y="191897"/>
                </a:lnTo>
                <a:lnTo>
                  <a:pt x="447160" y="229004"/>
                </a:lnTo>
                <a:lnTo>
                  <a:pt x="466097" y="268812"/>
                </a:lnTo>
                <a:lnTo>
                  <a:pt x="507493" y="355383"/>
                </a:lnTo>
                <a:lnTo>
                  <a:pt x="529208" y="401574"/>
                </a:lnTo>
                <a:lnTo>
                  <a:pt x="561022" y="461486"/>
                </a:lnTo>
                <a:lnTo>
                  <a:pt x="592074" y="523494"/>
                </a:lnTo>
                <a:lnTo>
                  <a:pt x="623061" y="590550"/>
                </a:lnTo>
                <a:lnTo>
                  <a:pt x="631694" y="605948"/>
                </a:lnTo>
                <a:lnTo>
                  <a:pt x="638016" y="622014"/>
                </a:lnTo>
                <a:lnTo>
                  <a:pt x="640099" y="638413"/>
                </a:lnTo>
                <a:lnTo>
                  <a:pt x="636015" y="654812"/>
                </a:lnTo>
                <a:lnTo>
                  <a:pt x="628945" y="671494"/>
                </a:lnTo>
                <a:lnTo>
                  <a:pt x="617267" y="683402"/>
                </a:lnTo>
                <a:lnTo>
                  <a:pt x="602422" y="692477"/>
                </a:lnTo>
                <a:lnTo>
                  <a:pt x="521461" y="732409"/>
                </a:lnTo>
                <a:lnTo>
                  <a:pt x="489719" y="749335"/>
                </a:lnTo>
                <a:lnTo>
                  <a:pt x="458311" y="765238"/>
                </a:lnTo>
                <a:lnTo>
                  <a:pt x="427235" y="780093"/>
                </a:lnTo>
                <a:lnTo>
                  <a:pt x="396494" y="793876"/>
                </a:lnTo>
                <a:lnTo>
                  <a:pt x="307510" y="839601"/>
                </a:lnTo>
                <a:lnTo>
                  <a:pt x="191134" y="897382"/>
                </a:lnTo>
                <a:lnTo>
                  <a:pt x="0" y="996314"/>
                </a:lnTo>
                <a:lnTo>
                  <a:pt x="432137" y="788130"/>
                </a:lnTo>
                <a:lnTo>
                  <a:pt x="588645" y="711073"/>
                </a:lnTo>
                <a:lnTo>
                  <a:pt x="622887" y="691229"/>
                </a:lnTo>
                <a:lnTo>
                  <a:pt x="647319" y="658622"/>
                </a:lnTo>
                <a:lnTo>
                  <a:pt x="650216" y="639044"/>
                </a:lnTo>
                <a:lnTo>
                  <a:pt x="647255" y="619251"/>
                </a:lnTo>
                <a:lnTo>
                  <a:pt x="640389" y="600507"/>
                </a:lnTo>
                <a:lnTo>
                  <a:pt x="631571" y="584073"/>
                </a:lnTo>
                <a:lnTo>
                  <a:pt x="539623" y="398780"/>
                </a:lnTo>
                <a:lnTo>
                  <a:pt x="516366" y="352389"/>
                </a:lnTo>
                <a:lnTo>
                  <a:pt x="493963" y="308406"/>
                </a:lnTo>
                <a:lnTo>
                  <a:pt x="452450" y="227299"/>
                </a:lnTo>
                <a:lnTo>
                  <a:pt x="433704" y="189992"/>
                </a:lnTo>
                <a:lnTo>
                  <a:pt x="392886" y="110478"/>
                </a:lnTo>
                <a:lnTo>
                  <a:pt x="362521" y="50704"/>
                </a:lnTo>
                <a:lnTo>
                  <a:pt x="343586" y="13077"/>
                </a:lnTo>
                <a:lnTo>
                  <a:pt x="337057" y="0"/>
                </a:lnTo>
                <a:close/>
              </a:path>
            </a:pathLst>
          </a:custGeom>
          <a:solidFill>
            <a:srgbClr val="7B4F07"/>
          </a:solidFill>
        </p:spPr>
        <p:txBody>
          <a:bodyPr wrap="square" lIns="0" tIns="0" rIns="0" bIns="0" rtlCol="0"/>
          <a:lstStyle/>
          <a:p>
            <a:endParaRPr/>
          </a:p>
        </p:txBody>
      </p:sp>
      <p:sp>
        <p:nvSpPr>
          <p:cNvPr id="10" name="object 10"/>
          <p:cNvSpPr/>
          <p:nvPr/>
        </p:nvSpPr>
        <p:spPr>
          <a:xfrm>
            <a:off x="5754865" y="3817239"/>
            <a:ext cx="1317625" cy="2222500"/>
          </a:xfrm>
          <a:custGeom>
            <a:avLst/>
            <a:gdLst/>
            <a:ahLst/>
            <a:cxnLst/>
            <a:rect l="l" t="t" r="r" b="b"/>
            <a:pathLst>
              <a:path w="1317625" h="2222500">
                <a:moveTo>
                  <a:pt x="1147838" y="0"/>
                </a:moveTo>
                <a:lnTo>
                  <a:pt x="475881" y="99695"/>
                </a:lnTo>
                <a:lnTo>
                  <a:pt x="462025" y="105523"/>
                </a:lnTo>
                <a:lnTo>
                  <a:pt x="454847" y="117744"/>
                </a:lnTo>
                <a:lnTo>
                  <a:pt x="455075" y="132466"/>
                </a:lnTo>
                <a:lnTo>
                  <a:pt x="463435" y="145796"/>
                </a:lnTo>
                <a:lnTo>
                  <a:pt x="563892" y="220725"/>
                </a:lnTo>
                <a:lnTo>
                  <a:pt x="74053" y="878713"/>
                </a:lnTo>
                <a:lnTo>
                  <a:pt x="47121" y="921890"/>
                </a:lnTo>
                <a:lnTo>
                  <a:pt x="26109" y="967420"/>
                </a:lnTo>
                <a:lnTo>
                  <a:pt x="11157" y="1014650"/>
                </a:lnTo>
                <a:lnTo>
                  <a:pt x="2407" y="1062928"/>
                </a:lnTo>
                <a:lnTo>
                  <a:pt x="0" y="1111602"/>
                </a:lnTo>
                <a:lnTo>
                  <a:pt x="4076" y="1160018"/>
                </a:lnTo>
                <a:lnTo>
                  <a:pt x="160286" y="2222119"/>
                </a:lnTo>
                <a:lnTo>
                  <a:pt x="155998" y="2173835"/>
                </a:lnTo>
                <a:lnTo>
                  <a:pt x="157859" y="2125453"/>
                </a:lnTo>
                <a:lnTo>
                  <a:pt x="166049" y="2077466"/>
                </a:lnTo>
                <a:lnTo>
                  <a:pt x="180748" y="2030367"/>
                </a:lnTo>
                <a:lnTo>
                  <a:pt x="202135" y="1984652"/>
                </a:lnTo>
                <a:lnTo>
                  <a:pt x="230390" y="1940814"/>
                </a:lnTo>
                <a:lnTo>
                  <a:pt x="1174000" y="675513"/>
                </a:lnTo>
                <a:lnTo>
                  <a:pt x="1309684" y="675513"/>
                </a:lnTo>
                <a:lnTo>
                  <a:pt x="1221117" y="53086"/>
                </a:lnTo>
                <a:lnTo>
                  <a:pt x="1211203" y="29860"/>
                </a:lnTo>
                <a:lnTo>
                  <a:pt x="1194098" y="12160"/>
                </a:lnTo>
                <a:lnTo>
                  <a:pt x="1172183" y="1650"/>
                </a:lnTo>
                <a:lnTo>
                  <a:pt x="1147838" y="0"/>
                </a:lnTo>
                <a:close/>
              </a:path>
              <a:path w="1317625" h="2222500">
                <a:moveTo>
                  <a:pt x="1309684" y="675513"/>
                </a:moveTo>
                <a:lnTo>
                  <a:pt x="1174000" y="675513"/>
                </a:lnTo>
                <a:lnTo>
                  <a:pt x="1277251" y="751332"/>
                </a:lnTo>
                <a:lnTo>
                  <a:pt x="1291660" y="756040"/>
                </a:lnTo>
                <a:lnTo>
                  <a:pt x="1305557" y="752617"/>
                </a:lnTo>
                <a:lnTo>
                  <a:pt x="1315238" y="742455"/>
                </a:lnTo>
                <a:lnTo>
                  <a:pt x="1317002" y="726948"/>
                </a:lnTo>
                <a:lnTo>
                  <a:pt x="1309684" y="675513"/>
                </a:lnTo>
                <a:close/>
              </a:path>
            </a:pathLst>
          </a:custGeom>
          <a:solidFill>
            <a:srgbClr val="0D80B8"/>
          </a:solidFill>
        </p:spPr>
        <p:txBody>
          <a:bodyPr wrap="square" lIns="0" tIns="0" rIns="0" bIns="0" rtlCol="0"/>
          <a:lstStyle/>
          <a:p>
            <a:endParaRPr/>
          </a:p>
        </p:txBody>
      </p:sp>
      <p:sp>
        <p:nvSpPr>
          <p:cNvPr id="11" name="object 11"/>
          <p:cNvSpPr/>
          <p:nvPr/>
        </p:nvSpPr>
        <p:spPr>
          <a:xfrm>
            <a:off x="6230365" y="3812333"/>
            <a:ext cx="842010" cy="732155"/>
          </a:xfrm>
          <a:custGeom>
            <a:avLst/>
            <a:gdLst/>
            <a:ahLst/>
            <a:cxnLst/>
            <a:rect l="l" t="t" r="r" b="b"/>
            <a:pathLst>
              <a:path w="842009" h="732154">
                <a:moveTo>
                  <a:pt x="717587" y="10588"/>
                </a:moveTo>
                <a:lnTo>
                  <a:pt x="684704" y="10588"/>
                </a:lnTo>
                <a:lnTo>
                  <a:pt x="701527" y="13541"/>
                </a:lnTo>
                <a:lnTo>
                  <a:pt x="717423" y="20907"/>
                </a:lnTo>
                <a:lnTo>
                  <a:pt x="739461" y="66752"/>
                </a:lnTo>
                <a:lnTo>
                  <a:pt x="744384" y="103040"/>
                </a:lnTo>
                <a:lnTo>
                  <a:pt x="746998" y="120411"/>
                </a:lnTo>
                <a:lnTo>
                  <a:pt x="750159" y="137973"/>
                </a:lnTo>
                <a:lnTo>
                  <a:pt x="753617" y="155654"/>
                </a:lnTo>
                <a:lnTo>
                  <a:pt x="758416" y="190188"/>
                </a:lnTo>
                <a:lnTo>
                  <a:pt x="763335" y="224472"/>
                </a:lnTo>
                <a:lnTo>
                  <a:pt x="768450" y="258256"/>
                </a:lnTo>
                <a:lnTo>
                  <a:pt x="773828" y="291290"/>
                </a:lnTo>
                <a:lnTo>
                  <a:pt x="780912" y="341457"/>
                </a:lnTo>
                <a:lnTo>
                  <a:pt x="788045" y="389477"/>
                </a:lnTo>
                <a:lnTo>
                  <a:pt x="795207" y="435236"/>
                </a:lnTo>
                <a:lnTo>
                  <a:pt x="802401" y="478745"/>
                </a:lnTo>
                <a:lnTo>
                  <a:pt x="809625" y="520017"/>
                </a:lnTo>
                <a:lnTo>
                  <a:pt x="822789" y="607552"/>
                </a:lnTo>
                <a:lnTo>
                  <a:pt x="832944" y="674417"/>
                </a:lnTo>
                <a:lnTo>
                  <a:pt x="841756" y="731853"/>
                </a:lnTo>
                <a:lnTo>
                  <a:pt x="839902" y="716994"/>
                </a:lnTo>
                <a:lnTo>
                  <a:pt x="834440" y="674322"/>
                </a:lnTo>
                <a:lnTo>
                  <a:pt x="825575" y="607123"/>
                </a:lnTo>
                <a:lnTo>
                  <a:pt x="807877" y="477429"/>
                </a:lnTo>
                <a:lnTo>
                  <a:pt x="802228" y="434448"/>
                </a:lnTo>
                <a:lnTo>
                  <a:pt x="796335" y="389127"/>
                </a:lnTo>
                <a:lnTo>
                  <a:pt x="790046" y="341421"/>
                </a:lnTo>
                <a:lnTo>
                  <a:pt x="783188" y="291163"/>
                </a:lnTo>
                <a:lnTo>
                  <a:pt x="777831" y="258202"/>
                </a:lnTo>
                <a:lnTo>
                  <a:pt x="772729" y="224456"/>
                </a:lnTo>
                <a:lnTo>
                  <a:pt x="767813" y="190186"/>
                </a:lnTo>
                <a:lnTo>
                  <a:pt x="763015" y="155654"/>
                </a:lnTo>
                <a:lnTo>
                  <a:pt x="760162" y="137662"/>
                </a:lnTo>
                <a:lnTo>
                  <a:pt x="755836" y="101058"/>
                </a:lnTo>
                <a:lnTo>
                  <a:pt x="752983" y="83137"/>
                </a:lnTo>
                <a:lnTo>
                  <a:pt x="750675" y="65099"/>
                </a:lnTo>
                <a:lnTo>
                  <a:pt x="745759" y="46180"/>
                </a:lnTo>
                <a:lnTo>
                  <a:pt x="736963" y="28309"/>
                </a:lnTo>
                <a:lnTo>
                  <a:pt x="723011" y="13414"/>
                </a:lnTo>
                <a:lnTo>
                  <a:pt x="717587" y="10588"/>
                </a:lnTo>
                <a:close/>
              </a:path>
              <a:path w="842009" h="732154">
                <a:moveTo>
                  <a:pt x="684736" y="0"/>
                </a:moveTo>
                <a:lnTo>
                  <a:pt x="665093" y="394"/>
                </a:lnTo>
                <a:lnTo>
                  <a:pt x="647700" y="3635"/>
                </a:lnTo>
                <a:lnTo>
                  <a:pt x="610012" y="9255"/>
                </a:lnTo>
                <a:lnTo>
                  <a:pt x="592335" y="11743"/>
                </a:lnTo>
                <a:lnTo>
                  <a:pt x="575183" y="13541"/>
                </a:lnTo>
                <a:lnTo>
                  <a:pt x="540003" y="19909"/>
                </a:lnTo>
                <a:lnTo>
                  <a:pt x="505491" y="25336"/>
                </a:lnTo>
                <a:lnTo>
                  <a:pt x="471884" y="29882"/>
                </a:lnTo>
                <a:lnTo>
                  <a:pt x="439419" y="33607"/>
                </a:lnTo>
                <a:lnTo>
                  <a:pt x="340284" y="49800"/>
                </a:lnTo>
                <a:lnTo>
                  <a:pt x="210312" y="69167"/>
                </a:lnTo>
                <a:lnTo>
                  <a:pt x="0" y="104854"/>
                </a:lnTo>
                <a:lnTo>
                  <a:pt x="390488" y="50590"/>
                </a:lnTo>
                <a:lnTo>
                  <a:pt x="474285" y="40118"/>
                </a:lnTo>
                <a:lnTo>
                  <a:pt x="507238" y="35369"/>
                </a:lnTo>
                <a:lnTo>
                  <a:pt x="577977" y="23955"/>
                </a:lnTo>
                <a:lnTo>
                  <a:pt x="595086" y="22141"/>
                </a:lnTo>
                <a:lnTo>
                  <a:pt x="612457" y="19542"/>
                </a:lnTo>
                <a:lnTo>
                  <a:pt x="630019" y="16418"/>
                </a:lnTo>
                <a:lnTo>
                  <a:pt x="647700" y="13033"/>
                </a:lnTo>
                <a:lnTo>
                  <a:pt x="666827" y="10834"/>
                </a:lnTo>
                <a:lnTo>
                  <a:pt x="684704" y="10588"/>
                </a:lnTo>
                <a:lnTo>
                  <a:pt x="717587" y="10588"/>
                </a:lnTo>
                <a:lnTo>
                  <a:pt x="704689" y="3867"/>
                </a:lnTo>
                <a:lnTo>
                  <a:pt x="684736" y="0"/>
                </a:lnTo>
                <a:close/>
              </a:path>
            </a:pathLst>
          </a:custGeom>
          <a:solidFill>
            <a:srgbClr val="05405D"/>
          </a:solidFill>
        </p:spPr>
        <p:txBody>
          <a:bodyPr wrap="square" lIns="0" tIns="0" rIns="0" bIns="0" rtlCol="0"/>
          <a:lstStyle/>
          <a:p>
            <a:endParaRPr/>
          </a:p>
        </p:txBody>
      </p:sp>
      <p:sp>
        <p:nvSpPr>
          <p:cNvPr id="12" name="object 12"/>
          <p:cNvSpPr/>
          <p:nvPr/>
        </p:nvSpPr>
        <p:spPr>
          <a:xfrm>
            <a:off x="4301997" y="4680584"/>
            <a:ext cx="1922780" cy="1678939"/>
          </a:xfrm>
          <a:custGeom>
            <a:avLst/>
            <a:gdLst/>
            <a:ahLst/>
            <a:cxnLst/>
            <a:rect l="l" t="t" r="r" b="b"/>
            <a:pathLst>
              <a:path w="1922779" h="1678939">
                <a:moveTo>
                  <a:pt x="1075573" y="674624"/>
                </a:moveTo>
                <a:lnTo>
                  <a:pt x="145287" y="674624"/>
                </a:lnTo>
                <a:lnTo>
                  <a:pt x="617219" y="1344040"/>
                </a:lnTo>
                <a:lnTo>
                  <a:pt x="650330" y="1384633"/>
                </a:lnTo>
                <a:lnTo>
                  <a:pt x="687413" y="1419399"/>
                </a:lnTo>
                <a:lnTo>
                  <a:pt x="727868" y="1448307"/>
                </a:lnTo>
                <a:lnTo>
                  <a:pt x="771096" y="1471332"/>
                </a:lnTo>
                <a:lnTo>
                  <a:pt x="816498" y="1488444"/>
                </a:lnTo>
                <a:lnTo>
                  <a:pt x="863473" y="1499615"/>
                </a:lnTo>
                <a:lnTo>
                  <a:pt x="1922779" y="1678686"/>
                </a:lnTo>
                <a:lnTo>
                  <a:pt x="1875461" y="1668493"/>
                </a:lnTo>
                <a:lnTo>
                  <a:pt x="1830022" y="1651752"/>
                </a:lnTo>
                <a:lnTo>
                  <a:pt x="1787032" y="1628838"/>
                </a:lnTo>
                <a:lnTo>
                  <a:pt x="1747059" y="1600124"/>
                </a:lnTo>
                <a:lnTo>
                  <a:pt x="1710669" y="1565985"/>
                </a:lnTo>
                <a:lnTo>
                  <a:pt x="1678431" y="1526793"/>
                </a:lnTo>
                <a:lnTo>
                  <a:pt x="1075573" y="674624"/>
                </a:lnTo>
                <a:close/>
              </a:path>
              <a:path w="1922779" h="1678939">
                <a:moveTo>
                  <a:pt x="187960" y="0"/>
                </a:moveTo>
                <a:lnTo>
                  <a:pt x="139382" y="11096"/>
                </a:lnTo>
                <a:lnTo>
                  <a:pt x="113284" y="53339"/>
                </a:lnTo>
                <a:lnTo>
                  <a:pt x="0" y="723011"/>
                </a:lnTo>
                <a:lnTo>
                  <a:pt x="1629" y="738784"/>
                </a:lnTo>
                <a:lnTo>
                  <a:pt x="11414" y="749665"/>
                </a:lnTo>
                <a:lnTo>
                  <a:pt x="25842" y="753854"/>
                </a:lnTo>
                <a:lnTo>
                  <a:pt x="41401" y="749553"/>
                </a:lnTo>
                <a:lnTo>
                  <a:pt x="145287" y="674624"/>
                </a:lnTo>
                <a:lnTo>
                  <a:pt x="1075573" y="674624"/>
                </a:lnTo>
                <a:lnTo>
                  <a:pt x="765428" y="236219"/>
                </a:lnTo>
                <a:lnTo>
                  <a:pt x="868552" y="164084"/>
                </a:lnTo>
                <a:lnTo>
                  <a:pt x="877526" y="150564"/>
                </a:lnTo>
                <a:lnTo>
                  <a:pt x="878046" y="135937"/>
                </a:lnTo>
                <a:lnTo>
                  <a:pt x="870803" y="123382"/>
                </a:lnTo>
                <a:lnTo>
                  <a:pt x="856488" y="116077"/>
                </a:lnTo>
                <a:lnTo>
                  <a:pt x="187960" y="0"/>
                </a:lnTo>
                <a:close/>
              </a:path>
            </a:pathLst>
          </a:custGeom>
          <a:solidFill>
            <a:srgbClr val="095A82"/>
          </a:solidFill>
        </p:spPr>
        <p:txBody>
          <a:bodyPr wrap="square" lIns="0" tIns="0" rIns="0" bIns="0" rtlCol="0"/>
          <a:lstStyle/>
          <a:p>
            <a:endParaRPr/>
          </a:p>
        </p:txBody>
      </p:sp>
      <p:sp>
        <p:nvSpPr>
          <p:cNvPr id="13" name="object 13"/>
          <p:cNvSpPr/>
          <p:nvPr/>
        </p:nvSpPr>
        <p:spPr>
          <a:xfrm>
            <a:off x="4302886" y="4675362"/>
            <a:ext cx="856615" cy="728345"/>
          </a:xfrm>
          <a:custGeom>
            <a:avLst/>
            <a:gdLst/>
            <a:ahLst/>
            <a:cxnLst/>
            <a:rect l="l" t="t" r="r" b="b"/>
            <a:pathLst>
              <a:path w="856614" h="728345">
                <a:moveTo>
                  <a:pt x="174974" y="0"/>
                </a:moveTo>
                <a:lnTo>
                  <a:pt x="137922" y="13096"/>
                </a:lnTo>
                <a:lnTo>
                  <a:pt x="112966" y="45085"/>
                </a:lnTo>
                <a:lnTo>
                  <a:pt x="105537" y="80787"/>
                </a:lnTo>
                <a:lnTo>
                  <a:pt x="102034" y="98425"/>
                </a:lnTo>
                <a:lnTo>
                  <a:pt x="98758" y="116157"/>
                </a:lnTo>
                <a:lnTo>
                  <a:pt x="95982" y="134080"/>
                </a:lnTo>
                <a:lnTo>
                  <a:pt x="93979" y="152288"/>
                </a:lnTo>
                <a:lnTo>
                  <a:pt x="87352" y="187283"/>
                </a:lnTo>
                <a:lnTo>
                  <a:pt x="81534" y="221646"/>
                </a:lnTo>
                <a:lnTo>
                  <a:pt x="75906" y="255462"/>
                </a:lnTo>
                <a:lnTo>
                  <a:pt x="69829" y="288940"/>
                </a:lnTo>
                <a:lnTo>
                  <a:pt x="61735" y="339677"/>
                </a:lnTo>
                <a:lnTo>
                  <a:pt x="46432" y="433645"/>
                </a:lnTo>
                <a:lnTo>
                  <a:pt x="39702" y="476331"/>
                </a:lnTo>
                <a:lnTo>
                  <a:pt x="33909" y="515762"/>
                </a:lnTo>
                <a:lnTo>
                  <a:pt x="19234" y="604121"/>
                </a:lnTo>
                <a:lnTo>
                  <a:pt x="8542" y="671353"/>
                </a:lnTo>
                <a:lnTo>
                  <a:pt x="2149" y="713178"/>
                </a:lnTo>
                <a:lnTo>
                  <a:pt x="0" y="727725"/>
                </a:lnTo>
                <a:lnTo>
                  <a:pt x="2637" y="713019"/>
                </a:lnTo>
                <a:lnTo>
                  <a:pt x="10105" y="670845"/>
                </a:lnTo>
                <a:lnTo>
                  <a:pt x="21591" y="604978"/>
                </a:lnTo>
                <a:lnTo>
                  <a:pt x="36702" y="516778"/>
                </a:lnTo>
                <a:lnTo>
                  <a:pt x="44389" y="476298"/>
                </a:lnTo>
                <a:lnTo>
                  <a:pt x="52392" y="433141"/>
                </a:lnTo>
                <a:lnTo>
                  <a:pt x="60815" y="387391"/>
                </a:lnTo>
                <a:lnTo>
                  <a:pt x="69739" y="339263"/>
                </a:lnTo>
                <a:lnTo>
                  <a:pt x="79270" y="288813"/>
                </a:lnTo>
                <a:lnTo>
                  <a:pt x="84790" y="257204"/>
                </a:lnTo>
                <a:lnTo>
                  <a:pt x="90154" y="224218"/>
                </a:lnTo>
                <a:lnTo>
                  <a:pt x="95875" y="190160"/>
                </a:lnTo>
                <a:lnTo>
                  <a:pt x="102488" y="155209"/>
                </a:lnTo>
                <a:lnTo>
                  <a:pt x="105598" y="137427"/>
                </a:lnTo>
                <a:lnTo>
                  <a:pt x="110865" y="101435"/>
                </a:lnTo>
                <a:lnTo>
                  <a:pt x="114046" y="83581"/>
                </a:lnTo>
                <a:lnTo>
                  <a:pt x="129297" y="33450"/>
                </a:lnTo>
                <a:lnTo>
                  <a:pt x="174593" y="10493"/>
                </a:lnTo>
                <a:lnTo>
                  <a:pt x="245259" y="10493"/>
                </a:lnTo>
                <a:lnTo>
                  <a:pt x="213360" y="3952"/>
                </a:lnTo>
                <a:lnTo>
                  <a:pt x="194714" y="827"/>
                </a:lnTo>
                <a:lnTo>
                  <a:pt x="174974" y="0"/>
                </a:lnTo>
                <a:close/>
              </a:path>
              <a:path w="856614" h="728345">
                <a:moveTo>
                  <a:pt x="245259" y="10493"/>
                </a:moveTo>
                <a:lnTo>
                  <a:pt x="174593" y="10493"/>
                </a:lnTo>
                <a:lnTo>
                  <a:pt x="191952" y="11945"/>
                </a:lnTo>
                <a:lnTo>
                  <a:pt x="227330" y="18436"/>
                </a:lnTo>
                <a:lnTo>
                  <a:pt x="263270" y="23703"/>
                </a:lnTo>
                <a:lnTo>
                  <a:pt x="281050" y="26812"/>
                </a:lnTo>
                <a:lnTo>
                  <a:pt x="316420" y="32263"/>
                </a:lnTo>
                <a:lnTo>
                  <a:pt x="350742" y="38227"/>
                </a:lnTo>
                <a:lnTo>
                  <a:pt x="417575" y="51069"/>
                </a:lnTo>
                <a:lnTo>
                  <a:pt x="733238" y="100379"/>
                </a:lnTo>
                <a:lnTo>
                  <a:pt x="856361" y="120792"/>
                </a:lnTo>
                <a:lnTo>
                  <a:pt x="562827" y="65793"/>
                </a:lnTo>
                <a:lnTo>
                  <a:pt x="468520" y="49755"/>
                </a:lnTo>
                <a:lnTo>
                  <a:pt x="417702" y="41671"/>
                </a:lnTo>
                <a:lnTo>
                  <a:pt x="353266" y="29670"/>
                </a:lnTo>
                <a:lnTo>
                  <a:pt x="319279" y="23812"/>
                </a:lnTo>
                <a:lnTo>
                  <a:pt x="283972" y="18430"/>
                </a:lnTo>
                <a:lnTo>
                  <a:pt x="245259" y="10493"/>
                </a:lnTo>
                <a:close/>
              </a:path>
            </a:pathLst>
          </a:custGeom>
          <a:solidFill>
            <a:srgbClr val="042C41"/>
          </a:solidFill>
        </p:spPr>
        <p:txBody>
          <a:bodyPr wrap="square" lIns="0" tIns="0" rIns="0" bIns="0" rtlCol="0"/>
          <a:lstStyle/>
          <a:p>
            <a:endParaRPr/>
          </a:p>
        </p:txBody>
      </p:sp>
      <p:sp>
        <p:nvSpPr>
          <p:cNvPr id="14" name="object 14"/>
          <p:cNvSpPr/>
          <p:nvPr/>
        </p:nvSpPr>
        <p:spPr>
          <a:xfrm>
            <a:off x="4487019" y="6163309"/>
            <a:ext cx="2143125" cy="1536065"/>
          </a:xfrm>
          <a:custGeom>
            <a:avLst/>
            <a:gdLst/>
            <a:ahLst/>
            <a:cxnLst/>
            <a:rect l="l" t="t" r="r" b="b"/>
            <a:pathLst>
              <a:path w="2143125" h="1536065">
                <a:moveTo>
                  <a:pt x="349077" y="517604"/>
                </a:moveTo>
                <a:lnTo>
                  <a:pt x="334722" y="520328"/>
                </a:lnTo>
                <a:lnTo>
                  <a:pt x="323867" y="531876"/>
                </a:lnTo>
                <a:lnTo>
                  <a:pt x="7510" y="1132077"/>
                </a:lnTo>
                <a:lnTo>
                  <a:pt x="0" y="1156781"/>
                </a:lnTo>
                <a:lnTo>
                  <a:pt x="2668" y="1181115"/>
                </a:lnTo>
                <a:lnTo>
                  <a:pt x="14743" y="1202140"/>
                </a:lnTo>
                <a:lnTo>
                  <a:pt x="35450" y="1216914"/>
                </a:lnTo>
                <a:lnTo>
                  <a:pt x="636287" y="1533397"/>
                </a:lnTo>
                <a:lnTo>
                  <a:pt x="652190" y="1535864"/>
                </a:lnTo>
                <a:lnTo>
                  <a:pt x="665497" y="1529508"/>
                </a:lnTo>
                <a:lnTo>
                  <a:pt x="673185" y="1517128"/>
                </a:lnTo>
                <a:lnTo>
                  <a:pt x="672228" y="1501520"/>
                </a:lnTo>
                <a:lnTo>
                  <a:pt x="634128" y="1381759"/>
                </a:lnTo>
                <a:lnTo>
                  <a:pt x="1418226" y="1137792"/>
                </a:lnTo>
                <a:lnTo>
                  <a:pt x="1467070" y="1119066"/>
                </a:lnTo>
                <a:lnTo>
                  <a:pt x="1511501" y="1094749"/>
                </a:lnTo>
                <a:lnTo>
                  <a:pt x="1551338" y="1065387"/>
                </a:lnTo>
                <a:lnTo>
                  <a:pt x="1586403" y="1031526"/>
                </a:lnTo>
                <a:lnTo>
                  <a:pt x="1616514" y="993715"/>
                </a:lnTo>
                <a:lnTo>
                  <a:pt x="1641492" y="952500"/>
                </a:lnTo>
                <a:lnTo>
                  <a:pt x="1797834" y="655574"/>
                </a:lnTo>
                <a:lnTo>
                  <a:pt x="410989" y="655574"/>
                </a:lnTo>
                <a:lnTo>
                  <a:pt x="372762" y="535813"/>
                </a:lnTo>
                <a:lnTo>
                  <a:pt x="363051" y="522999"/>
                </a:lnTo>
                <a:lnTo>
                  <a:pt x="349077" y="517604"/>
                </a:lnTo>
                <a:close/>
              </a:path>
              <a:path w="2143125" h="1536065">
                <a:moveTo>
                  <a:pt x="2143015" y="0"/>
                </a:moveTo>
                <a:lnTo>
                  <a:pt x="2116432" y="42018"/>
                </a:lnTo>
                <a:lnTo>
                  <a:pt x="2085249" y="80367"/>
                </a:lnTo>
                <a:lnTo>
                  <a:pt x="2049543" y="114553"/>
                </a:lnTo>
                <a:lnTo>
                  <a:pt x="2009393" y="144083"/>
                </a:lnTo>
                <a:lnTo>
                  <a:pt x="1964874" y="168463"/>
                </a:lnTo>
                <a:lnTo>
                  <a:pt x="1916066" y="187198"/>
                </a:lnTo>
                <a:lnTo>
                  <a:pt x="410989" y="655574"/>
                </a:lnTo>
                <a:lnTo>
                  <a:pt x="1797834" y="655574"/>
                </a:lnTo>
                <a:lnTo>
                  <a:pt x="2143015" y="0"/>
                </a:lnTo>
                <a:close/>
              </a:path>
            </a:pathLst>
          </a:custGeom>
          <a:solidFill>
            <a:srgbClr val="16A995"/>
          </a:solidFill>
        </p:spPr>
        <p:txBody>
          <a:bodyPr wrap="square" lIns="0" tIns="0" rIns="0" bIns="0" rtlCol="0"/>
          <a:lstStyle/>
          <a:p>
            <a:endParaRPr/>
          </a:p>
        </p:txBody>
      </p:sp>
      <p:sp>
        <p:nvSpPr>
          <p:cNvPr id="15" name="object 15"/>
          <p:cNvSpPr/>
          <p:nvPr/>
        </p:nvSpPr>
        <p:spPr>
          <a:xfrm>
            <a:off x="4480002" y="6694678"/>
            <a:ext cx="641350" cy="1002030"/>
          </a:xfrm>
          <a:custGeom>
            <a:avLst/>
            <a:gdLst/>
            <a:ahLst/>
            <a:cxnLst/>
            <a:rect l="l" t="t" r="r" b="b"/>
            <a:pathLst>
              <a:path w="641350" h="1002029">
                <a:moveTo>
                  <a:pt x="329741" y="0"/>
                </a:moveTo>
                <a:lnTo>
                  <a:pt x="322458" y="13148"/>
                </a:lnTo>
                <a:lnTo>
                  <a:pt x="302198" y="50085"/>
                </a:lnTo>
                <a:lnTo>
                  <a:pt x="270430" y="108710"/>
                </a:lnTo>
                <a:lnTo>
                  <a:pt x="229030" y="186182"/>
                </a:lnTo>
                <a:lnTo>
                  <a:pt x="209203" y="222483"/>
                </a:lnTo>
                <a:lnTo>
                  <a:pt x="188370" y="261315"/>
                </a:lnTo>
                <a:lnTo>
                  <a:pt x="143320" y="345836"/>
                </a:lnTo>
                <a:lnTo>
                  <a:pt x="118921" y="391160"/>
                </a:lnTo>
                <a:lnTo>
                  <a:pt x="102219" y="420965"/>
                </a:lnTo>
                <a:lnTo>
                  <a:pt x="85980" y="451199"/>
                </a:lnTo>
                <a:lnTo>
                  <a:pt x="69576" y="481957"/>
                </a:lnTo>
                <a:lnTo>
                  <a:pt x="52373" y="513334"/>
                </a:lnTo>
                <a:lnTo>
                  <a:pt x="45077" y="527931"/>
                </a:lnTo>
                <a:lnTo>
                  <a:pt x="37530" y="543337"/>
                </a:lnTo>
                <a:lnTo>
                  <a:pt x="22020" y="575437"/>
                </a:lnTo>
                <a:lnTo>
                  <a:pt x="12076" y="591954"/>
                </a:lnTo>
                <a:lnTo>
                  <a:pt x="3907" y="610235"/>
                </a:lnTo>
                <a:lnTo>
                  <a:pt x="0" y="629943"/>
                </a:lnTo>
                <a:lnTo>
                  <a:pt x="2843" y="650748"/>
                </a:lnTo>
                <a:lnTo>
                  <a:pt x="12662" y="669601"/>
                </a:lnTo>
                <a:lnTo>
                  <a:pt x="26910" y="684037"/>
                </a:lnTo>
                <a:lnTo>
                  <a:pt x="43634" y="694592"/>
                </a:lnTo>
                <a:lnTo>
                  <a:pt x="60882" y="701802"/>
                </a:lnTo>
                <a:lnTo>
                  <a:pt x="76561" y="711301"/>
                </a:lnTo>
                <a:lnTo>
                  <a:pt x="92489" y="719978"/>
                </a:lnTo>
                <a:lnTo>
                  <a:pt x="108585" y="728108"/>
                </a:lnTo>
                <a:lnTo>
                  <a:pt x="124763" y="735965"/>
                </a:lnTo>
                <a:lnTo>
                  <a:pt x="154932" y="752732"/>
                </a:lnTo>
                <a:lnTo>
                  <a:pt x="185612" y="768762"/>
                </a:lnTo>
                <a:lnTo>
                  <a:pt x="245032" y="798703"/>
                </a:lnTo>
                <a:lnTo>
                  <a:pt x="290385" y="822811"/>
                </a:lnTo>
                <a:lnTo>
                  <a:pt x="414314" y="886481"/>
                </a:lnTo>
                <a:lnTo>
                  <a:pt x="450645" y="906018"/>
                </a:lnTo>
                <a:lnTo>
                  <a:pt x="641272" y="1002030"/>
                </a:lnTo>
                <a:lnTo>
                  <a:pt x="531544" y="942343"/>
                </a:lnTo>
                <a:lnTo>
                  <a:pt x="452550" y="900430"/>
                </a:lnTo>
                <a:lnTo>
                  <a:pt x="250620" y="791210"/>
                </a:lnTo>
                <a:lnTo>
                  <a:pt x="220446" y="775785"/>
                </a:lnTo>
                <a:lnTo>
                  <a:pt x="159430" y="743507"/>
                </a:lnTo>
                <a:lnTo>
                  <a:pt x="127684" y="727583"/>
                </a:lnTo>
                <a:lnTo>
                  <a:pt x="112006" y="718083"/>
                </a:lnTo>
                <a:lnTo>
                  <a:pt x="96077" y="709406"/>
                </a:lnTo>
                <a:lnTo>
                  <a:pt x="79982" y="701276"/>
                </a:lnTo>
                <a:lnTo>
                  <a:pt x="63803" y="693420"/>
                </a:lnTo>
                <a:lnTo>
                  <a:pt x="47831" y="685315"/>
                </a:lnTo>
                <a:lnTo>
                  <a:pt x="33180" y="675925"/>
                </a:lnTo>
                <a:lnTo>
                  <a:pt x="21173" y="663916"/>
                </a:lnTo>
                <a:lnTo>
                  <a:pt x="13130" y="647954"/>
                </a:lnTo>
                <a:lnTo>
                  <a:pt x="10707" y="630068"/>
                </a:lnTo>
                <a:lnTo>
                  <a:pt x="13559" y="613076"/>
                </a:lnTo>
                <a:lnTo>
                  <a:pt x="20292" y="596822"/>
                </a:lnTo>
                <a:lnTo>
                  <a:pt x="29513" y="581152"/>
                </a:lnTo>
                <a:lnTo>
                  <a:pt x="37780" y="565024"/>
                </a:lnTo>
                <a:lnTo>
                  <a:pt x="55409" y="533199"/>
                </a:lnTo>
                <a:lnTo>
                  <a:pt x="63676" y="517144"/>
                </a:lnTo>
                <a:lnTo>
                  <a:pt x="79640" y="485419"/>
                </a:lnTo>
                <a:lnTo>
                  <a:pt x="95759" y="454898"/>
                </a:lnTo>
                <a:lnTo>
                  <a:pt x="111521" y="425400"/>
                </a:lnTo>
                <a:lnTo>
                  <a:pt x="126414" y="396748"/>
                </a:lnTo>
                <a:lnTo>
                  <a:pt x="149428" y="350983"/>
                </a:lnTo>
                <a:lnTo>
                  <a:pt x="212494" y="226734"/>
                </a:lnTo>
                <a:lnTo>
                  <a:pt x="230935" y="189992"/>
                </a:lnTo>
                <a:lnTo>
                  <a:pt x="272413" y="110692"/>
                </a:lnTo>
                <a:lnTo>
                  <a:pt x="303484" y="50895"/>
                </a:lnTo>
                <a:lnTo>
                  <a:pt x="323077" y="12963"/>
                </a:lnTo>
                <a:lnTo>
                  <a:pt x="329741" y="0"/>
                </a:lnTo>
                <a:close/>
              </a:path>
            </a:pathLst>
          </a:custGeom>
          <a:solidFill>
            <a:srgbClr val="0A544A"/>
          </a:solidFill>
        </p:spPr>
        <p:txBody>
          <a:bodyPr wrap="square" lIns="0" tIns="0" rIns="0" bIns="0" rtlCol="0"/>
          <a:lstStyle/>
          <a:p>
            <a:endParaRPr/>
          </a:p>
        </p:txBody>
      </p:sp>
      <p:sp>
        <p:nvSpPr>
          <p:cNvPr id="16" name="object 16"/>
          <p:cNvSpPr/>
          <p:nvPr/>
        </p:nvSpPr>
        <p:spPr>
          <a:xfrm>
            <a:off x="6499494" y="5720079"/>
            <a:ext cx="1066165" cy="2398395"/>
          </a:xfrm>
          <a:custGeom>
            <a:avLst/>
            <a:gdLst/>
            <a:ahLst/>
            <a:cxnLst/>
            <a:rect l="l" t="t" r="r" b="b"/>
            <a:pathLst>
              <a:path w="1066165" h="2398395">
                <a:moveTo>
                  <a:pt x="61833" y="0"/>
                </a:moveTo>
                <a:lnTo>
                  <a:pt x="94499" y="37453"/>
                </a:lnTo>
                <a:lnTo>
                  <a:pt x="121824" y="78523"/>
                </a:lnTo>
                <a:lnTo>
                  <a:pt x="143525" y="122761"/>
                </a:lnTo>
                <a:lnTo>
                  <a:pt x="159322" y="169719"/>
                </a:lnTo>
                <a:lnTo>
                  <a:pt x="168930" y="218948"/>
                </a:lnTo>
                <a:lnTo>
                  <a:pt x="172069" y="270002"/>
                </a:lnTo>
                <a:lnTo>
                  <a:pt x="154289" y="1848993"/>
                </a:lnTo>
                <a:lnTo>
                  <a:pt x="25003" y="1849374"/>
                </a:lnTo>
                <a:lnTo>
                  <a:pt x="10826" y="1853314"/>
                </a:lnTo>
                <a:lnTo>
                  <a:pt x="1889" y="1864328"/>
                </a:lnTo>
                <a:lnTo>
                  <a:pt x="0" y="1878913"/>
                </a:lnTo>
                <a:lnTo>
                  <a:pt x="6969" y="1893570"/>
                </a:lnTo>
                <a:lnTo>
                  <a:pt x="482203" y="2378329"/>
                </a:lnTo>
                <a:lnTo>
                  <a:pt x="503334" y="2393420"/>
                </a:lnTo>
                <a:lnTo>
                  <a:pt x="527050" y="2398188"/>
                </a:lnTo>
                <a:lnTo>
                  <a:pt x="550979" y="2393598"/>
                </a:lnTo>
                <a:lnTo>
                  <a:pt x="572754" y="2380615"/>
                </a:lnTo>
                <a:lnTo>
                  <a:pt x="1057513" y="1906143"/>
                </a:lnTo>
                <a:lnTo>
                  <a:pt x="1065696" y="1892365"/>
                </a:lnTo>
                <a:lnTo>
                  <a:pt x="1064498" y="1877456"/>
                </a:lnTo>
                <a:lnTo>
                  <a:pt x="1055870" y="1865334"/>
                </a:lnTo>
                <a:lnTo>
                  <a:pt x="1042756" y="1860296"/>
                </a:lnTo>
                <a:lnTo>
                  <a:pt x="912479" y="1860296"/>
                </a:lnTo>
                <a:lnTo>
                  <a:pt x="922512" y="1039622"/>
                </a:lnTo>
                <a:lnTo>
                  <a:pt x="919801" y="987408"/>
                </a:lnTo>
                <a:lnTo>
                  <a:pt x="910517" y="937509"/>
                </a:lnTo>
                <a:lnTo>
                  <a:pt x="895032" y="890397"/>
                </a:lnTo>
                <a:lnTo>
                  <a:pt x="873715" y="846544"/>
                </a:lnTo>
                <a:lnTo>
                  <a:pt x="846938" y="806424"/>
                </a:lnTo>
                <a:lnTo>
                  <a:pt x="815070" y="770509"/>
                </a:lnTo>
                <a:lnTo>
                  <a:pt x="61833" y="0"/>
                </a:lnTo>
                <a:close/>
              </a:path>
              <a:path w="1066165" h="2398395">
                <a:moveTo>
                  <a:pt x="1041765" y="1859915"/>
                </a:moveTo>
                <a:lnTo>
                  <a:pt x="912479" y="1860296"/>
                </a:lnTo>
                <a:lnTo>
                  <a:pt x="1042756" y="1860296"/>
                </a:lnTo>
                <a:lnTo>
                  <a:pt x="1041765" y="1859915"/>
                </a:lnTo>
                <a:close/>
              </a:path>
            </a:pathLst>
          </a:custGeom>
          <a:solidFill>
            <a:srgbClr val="9CB955"/>
          </a:solidFill>
        </p:spPr>
        <p:txBody>
          <a:bodyPr wrap="square" lIns="0" tIns="0" rIns="0" bIns="0" rtlCol="0"/>
          <a:lstStyle/>
          <a:p>
            <a:endParaRPr/>
          </a:p>
        </p:txBody>
      </p:sp>
      <p:sp>
        <p:nvSpPr>
          <p:cNvPr id="17" name="object 17"/>
          <p:cNvSpPr/>
          <p:nvPr/>
        </p:nvSpPr>
        <p:spPr>
          <a:xfrm>
            <a:off x="6505575" y="7613142"/>
            <a:ext cx="1049655" cy="509270"/>
          </a:xfrm>
          <a:custGeom>
            <a:avLst/>
            <a:gdLst/>
            <a:ahLst/>
            <a:cxnLst/>
            <a:rect l="l" t="t" r="r" b="b"/>
            <a:pathLst>
              <a:path w="1049654" h="509270">
                <a:moveTo>
                  <a:pt x="0" y="0"/>
                </a:moveTo>
                <a:lnTo>
                  <a:pt x="39052" y="41481"/>
                </a:lnTo>
                <a:lnTo>
                  <a:pt x="85082" y="89743"/>
                </a:lnTo>
                <a:lnTo>
                  <a:pt x="146303" y="153161"/>
                </a:lnTo>
                <a:lnTo>
                  <a:pt x="175276" y="182530"/>
                </a:lnTo>
                <a:lnTo>
                  <a:pt x="205809" y="213947"/>
                </a:lnTo>
                <a:lnTo>
                  <a:pt x="237908" y="247418"/>
                </a:lnTo>
                <a:lnTo>
                  <a:pt x="271580" y="282949"/>
                </a:lnTo>
                <a:lnTo>
                  <a:pt x="306831" y="320547"/>
                </a:lnTo>
                <a:lnTo>
                  <a:pt x="329811" y="344801"/>
                </a:lnTo>
                <a:lnTo>
                  <a:pt x="353599" y="369315"/>
                </a:lnTo>
                <a:lnTo>
                  <a:pt x="402463" y="418845"/>
                </a:lnTo>
                <a:lnTo>
                  <a:pt x="415039" y="431998"/>
                </a:lnTo>
                <a:lnTo>
                  <a:pt x="441575" y="457636"/>
                </a:lnTo>
                <a:lnTo>
                  <a:pt x="454151" y="470788"/>
                </a:lnTo>
                <a:lnTo>
                  <a:pt x="467020" y="484705"/>
                </a:lnTo>
                <a:lnTo>
                  <a:pt x="482044" y="497538"/>
                </a:lnTo>
                <a:lnTo>
                  <a:pt x="499568" y="506489"/>
                </a:lnTo>
                <a:lnTo>
                  <a:pt x="519938" y="508761"/>
                </a:lnTo>
                <a:lnTo>
                  <a:pt x="539650" y="506591"/>
                </a:lnTo>
                <a:lnTo>
                  <a:pt x="553999" y="499363"/>
                </a:lnTo>
                <a:lnTo>
                  <a:pt x="519938" y="499363"/>
                </a:lnTo>
                <a:lnTo>
                  <a:pt x="502505" y="496780"/>
                </a:lnTo>
                <a:lnTo>
                  <a:pt x="487727" y="488886"/>
                </a:lnTo>
                <a:lnTo>
                  <a:pt x="474735" y="477468"/>
                </a:lnTo>
                <a:lnTo>
                  <a:pt x="462660" y="464311"/>
                </a:lnTo>
                <a:lnTo>
                  <a:pt x="448905" y="450728"/>
                </a:lnTo>
                <a:lnTo>
                  <a:pt x="435768" y="437943"/>
                </a:lnTo>
                <a:lnTo>
                  <a:pt x="423156" y="425324"/>
                </a:lnTo>
                <a:lnTo>
                  <a:pt x="410972" y="412241"/>
                </a:lnTo>
                <a:lnTo>
                  <a:pt x="362108" y="362759"/>
                </a:lnTo>
                <a:lnTo>
                  <a:pt x="338320" y="338214"/>
                </a:lnTo>
                <a:lnTo>
                  <a:pt x="315341" y="313943"/>
                </a:lnTo>
                <a:lnTo>
                  <a:pt x="151002" y="148462"/>
                </a:lnTo>
                <a:lnTo>
                  <a:pt x="0" y="0"/>
                </a:lnTo>
                <a:close/>
              </a:path>
              <a:path w="1049654" h="509270">
                <a:moveTo>
                  <a:pt x="1049527" y="12699"/>
                </a:moveTo>
                <a:lnTo>
                  <a:pt x="1008030" y="51673"/>
                </a:lnTo>
                <a:lnTo>
                  <a:pt x="959731" y="97621"/>
                </a:lnTo>
                <a:lnTo>
                  <a:pt x="896239" y="158749"/>
                </a:lnTo>
                <a:lnTo>
                  <a:pt x="866858" y="187645"/>
                </a:lnTo>
                <a:lnTo>
                  <a:pt x="835417" y="218094"/>
                </a:lnTo>
                <a:lnTo>
                  <a:pt x="801927" y="250098"/>
                </a:lnTo>
                <a:lnTo>
                  <a:pt x="728852" y="318769"/>
                </a:lnTo>
                <a:lnTo>
                  <a:pt x="704582" y="341729"/>
                </a:lnTo>
                <a:lnTo>
                  <a:pt x="680037" y="365474"/>
                </a:lnTo>
                <a:lnTo>
                  <a:pt x="630554" y="414273"/>
                </a:lnTo>
                <a:lnTo>
                  <a:pt x="617472" y="426438"/>
                </a:lnTo>
                <a:lnTo>
                  <a:pt x="604853" y="439007"/>
                </a:lnTo>
                <a:lnTo>
                  <a:pt x="592068" y="452100"/>
                </a:lnTo>
                <a:lnTo>
                  <a:pt x="578484" y="465835"/>
                </a:lnTo>
                <a:lnTo>
                  <a:pt x="565354" y="477664"/>
                </a:lnTo>
                <a:lnTo>
                  <a:pt x="552021" y="488267"/>
                </a:lnTo>
                <a:lnTo>
                  <a:pt x="537283" y="496036"/>
                </a:lnTo>
                <a:lnTo>
                  <a:pt x="519938" y="499363"/>
                </a:lnTo>
                <a:lnTo>
                  <a:pt x="553999" y="499363"/>
                </a:lnTo>
                <a:lnTo>
                  <a:pt x="557529" y="497585"/>
                </a:lnTo>
                <a:lnTo>
                  <a:pt x="573123" y="484866"/>
                </a:lnTo>
                <a:lnTo>
                  <a:pt x="585977" y="471550"/>
                </a:lnTo>
                <a:lnTo>
                  <a:pt x="599438" y="459555"/>
                </a:lnTo>
                <a:lnTo>
                  <a:pt x="612600" y="447500"/>
                </a:lnTo>
                <a:lnTo>
                  <a:pt x="625215" y="435278"/>
                </a:lnTo>
                <a:lnTo>
                  <a:pt x="637031" y="422782"/>
                </a:lnTo>
                <a:lnTo>
                  <a:pt x="662251" y="397073"/>
                </a:lnTo>
                <a:lnTo>
                  <a:pt x="686958" y="372935"/>
                </a:lnTo>
                <a:lnTo>
                  <a:pt x="711309" y="349845"/>
                </a:lnTo>
                <a:lnTo>
                  <a:pt x="735456" y="327278"/>
                </a:lnTo>
                <a:lnTo>
                  <a:pt x="772076" y="290306"/>
                </a:lnTo>
                <a:lnTo>
                  <a:pt x="807038" y="255620"/>
                </a:lnTo>
                <a:lnTo>
                  <a:pt x="900938" y="163448"/>
                </a:lnTo>
                <a:lnTo>
                  <a:pt x="962892" y="99978"/>
                </a:lnTo>
                <a:lnTo>
                  <a:pt x="1009665" y="52593"/>
                </a:lnTo>
                <a:lnTo>
                  <a:pt x="1049527" y="12699"/>
                </a:lnTo>
                <a:close/>
              </a:path>
            </a:pathLst>
          </a:custGeom>
          <a:solidFill>
            <a:srgbClr val="4F6027"/>
          </a:solidFill>
        </p:spPr>
        <p:txBody>
          <a:bodyPr wrap="square" lIns="0" tIns="0" rIns="0" bIns="0" rtlCol="0"/>
          <a:lstStyle/>
          <a:p>
            <a:endParaRPr/>
          </a:p>
        </p:txBody>
      </p:sp>
      <p:sp>
        <p:nvSpPr>
          <p:cNvPr id="18" name="object 18"/>
          <p:cNvSpPr/>
          <p:nvPr/>
        </p:nvSpPr>
        <p:spPr>
          <a:xfrm>
            <a:off x="5910603" y="5605734"/>
            <a:ext cx="760730" cy="760730"/>
          </a:xfrm>
          <a:custGeom>
            <a:avLst/>
            <a:gdLst/>
            <a:ahLst/>
            <a:cxnLst/>
            <a:rect l="l" t="t" r="r" b="b"/>
            <a:pathLst>
              <a:path w="760729" h="760729">
                <a:moveTo>
                  <a:pt x="363692" y="0"/>
                </a:moveTo>
                <a:lnTo>
                  <a:pt x="318453" y="4707"/>
                </a:lnTo>
                <a:lnTo>
                  <a:pt x="274420" y="14705"/>
                </a:lnTo>
                <a:lnTo>
                  <a:pt x="232046" y="29768"/>
                </a:lnTo>
                <a:lnTo>
                  <a:pt x="191781" y="49673"/>
                </a:lnTo>
                <a:lnTo>
                  <a:pt x="154078" y="74196"/>
                </a:lnTo>
                <a:lnTo>
                  <a:pt x="119388" y="103113"/>
                </a:lnTo>
                <a:lnTo>
                  <a:pt x="88162" y="136199"/>
                </a:lnTo>
                <a:lnTo>
                  <a:pt x="60852" y="173231"/>
                </a:lnTo>
                <a:lnTo>
                  <a:pt x="37910" y="213985"/>
                </a:lnTo>
                <a:lnTo>
                  <a:pt x="19788" y="258236"/>
                </a:lnTo>
                <a:lnTo>
                  <a:pt x="7308" y="304413"/>
                </a:lnTo>
                <a:lnTo>
                  <a:pt x="787" y="350733"/>
                </a:lnTo>
                <a:lnTo>
                  <a:pt x="0" y="396746"/>
                </a:lnTo>
                <a:lnTo>
                  <a:pt x="4723" y="441998"/>
                </a:lnTo>
                <a:lnTo>
                  <a:pt x="14733" y="486040"/>
                </a:lnTo>
                <a:lnTo>
                  <a:pt x="29806" y="528419"/>
                </a:lnTo>
                <a:lnTo>
                  <a:pt x="49719" y="568684"/>
                </a:lnTo>
                <a:lnTo>
                  <a:pt x="74247" y="606382"/>
                </a:lnTo>
                <a:lnTo>
                  <a:pt x="103167" y="641064"/>
                </a:lnTo>
                <a:lnTo>
                  <a:pt x="136256" y="672276"/>
                </a:lnTo>
                <a:lnTo>
                  <a:pt x="173289" y="699567"/>
                </a:lnTo>
                <a:lnTo>
                  <a:pt x="214043" y="722487"/>
                </a:lnTo>
                <a:lnTo>
                  <a:pt x="258294" y="740582"/>
                </a:lnTo>
                <a:lnTo>
                  <a:pt x="304446" y="753062"/>
                </a:lnTo>
                <a:lnTo>
                  <a:pt x="350749" y="759583"/>
                </a:lnTo>
                <a:lnTo>
                  <a:pt x="396751" y="760371"/>
                </a:lnTo>
                <a:lnTo>
                  <a:pt x="442000" y="755647"/>
                </a:lnTo>
                <a:lnTo>
                  <a:pt x="486042" y="745637"/>
                </a:lnTo>
                <a:lnTo>
                  <a:pt x="528426" y="730564"/>
                </a:lnTo>
                <a:lnTo>
                  <a:pt x="568698" y="710651"/>
                </a:lnTo>
                <a:lnTo>
                  <a:pt x="606405" y="686123"/>
                </a:lnTo>
                <a:lnTo>
                  <a:pt x="641096" y="657203"/>
                </a:lnTo>
                <a:lnTo>
                  <a:pt x="672318" y="624114"/>
                </a:lnTo>
                <a:lnTo>
                  <a:pt x="699617" y="587081"/>
                </a:lnTo>
                <a:lnTo>
                  <a:pt x="722542" y="546327"/>
                </a:lnTo>
                <a:lnTo>
                  <a:pt x="740640" y="502076"/>
                </a:lnTo>
                <a:lnTo>
                  <a:pt x="753119" y="455926"/>
                </a:lnTo>
                <a:lnTo>
                  <a:pt x="759641" y="409629"/>
                </a:lnTo>
                <a:lnTo>
                  <a:pt x="760428" y="363636"/>
                </a:lnTo>
                <a:lnTo>
                  <a:pt x="755705" y="318399"/>
                </a:lnTo>
                <a:lnTo>
                  <a:pt x="745695" y="274370"/>
                </a:lnTo>
                <a:lnTo>
                  <a:pt x="730622" y="232000"/>
                </a:lnTo>
                <a:lnTo>
                  <a:pt x="710709" y="191743"/>
                </a:lnTo>
                <a:lnTo>
                  <a:pt x="686181" y="154050"/>
                </a:lnTo>
                <a:lnTo>
                  <a:pt x="657261" y="119372"/>
                </a:lnTo>
                <a:lnTo>
                  <a:pt x="624172" y="88162"/>
                </a:lnTo>
                <a:lnTo>
                  <a:pt x="587139" y="60871"/>
                </a:lnTo>
                <a:lnTo>
                  <a:pt x="546385" y="37953"/>
                </a:lnTo>
                <a:lnTo>
                  <a:pt x="502134" y="19857"/>
                </a:lnTo>
                <a:lnTo>
                  <a:pt x="455984" y="7350"/>
                </a:lnTo>
                <a:lnTo>
                  <a:pt x="409686" y="806"/>
                </a:lnTo>
                <a:lnTo>
                  <a:pt x="363692" y="0"/>
                </a:lnTo>
                <a:close/>
              </a:path>
            </a:pathLst>
          </a:custGeom>
          <a:solidFill>
            <a:srgbClr val="BEBEBE"/>
          </a:solidFill>
        </p:spPr>
        <p:txBody>
          <a:bodyPr wrap="square" lIns="0" tIns="0" rIns="0" bIns="0" rtlCol="0"/>
          <a:lstStyle/>
          <a:p>
            <a:endParaRPr/>
          </a:p>
        </p:txBody>
      </p:sp>
      <p:sp>
        <p:nvSpPr>
          <p:cNvPr id="19" name="object 19"/>
          <p:cNvSpPr/>
          <p:nvPr/>
        </p:nvSpPr>
        <p:spPr>
          <a:xfrm>
            <a:off x="6007174" y="5701670"/>
            <a:ext cx="570230" cy="571500"/>
          </a:xfrm>
          <a:custGeom>
            <a:avLst/>
            <a:gdLst/>
            <a:ahLst/>
            <a:cxnLst/>
            <a:rect l="l" t="t" r="r" b="b"/>
            <a:pathLst>
              <a:path w="570229" h="571500">
                <a:moveTo>
                  <a:pt x="289402" y="0"/>
                </a:moveTo>
                <a:lnTo>
                  <a:pt x="245038" y="2902"/>
                </a:lnTo>
                <a:lnTo>
                  <a:pt x="200937" y="13054"/>
                </a:lnTo>
                <a:lnTo>
                  <a:pt x="157913" y="30728"/>
                </a:lnTo>
                <a:lnTo>
                  <a:pt x="118460" y="54405"/>
                </a:lnTo>
                <a:lnTo>
                  <a:pt x="84181" y="83444"/>
                </a:lnTo>
                <a:lnTo>
                  <a:pt x="55351" y="117034"/>
                </a:lnTo>
                <a:lnTo>
                  <a:pt x="32244" y="154363"/>
                </a:lnTo>
                <a:lnTo>
                  <a:pt x="15133" y="194621"/>
                </a:lnTo>
                <a:lnTo>
                  <a:pt x="4293" y="236998"/>
                </a:lnTo>
                <a:lnTo>
                  <a:pt x="0" y="280683"/>
                </a:lnTo>
                <a:lnTo>
                  <a:pt x="2526" y="324864"/>
                </a:lnTo>
                <a:lnTo>
                  <a:pt x="12146" y="368731"/>
                </a:lnTo>
                <a:lnTo>
                  <a:pt x="29135" y="411474"/>
                </a:lnTo>
                <a:lnTo>
                  <a:pt x="52579" y="451681"/>
                </a:lnTo>
                <a:lnTo>
                  <a:pt x="81451" y="486548"/>
                </a:lnTo>
                <a:lnTo>
                  <a:pt x="114938" y="515802"/>
                </a:lnTo>
                <a:lnTo>
                  <a:pt x="152227" y="539171"/>
                </a:lnTo>
                <a:lnTo>
                  <a:pt x="192504" y="556381"/>
                </a:lnTo>
                <a:lnTo>
                  <a:pt x="234957" y="567160"/>
                </a:lnTo>
                <a:lnTo>
                  <a:pt x="278772" y="571234"/>
                </a:lnTo>
                <a:lnTo>
                  <a:pt x="323137" y="568332"/>
                </a:lnTo>
                <a:lnTo>
                  <a:pt x="367237" y="558180"/>
                </a:lnTo>
                <a:lnTo>
                  <a:pt x="410262" y="540506"/>
                </a:lnTo>
                <a:lnTo>
                  <a:pt x="450469" y="517099"/>
                </a:lnTo>
                <a:lnTo>
                  <a:pt x="485334" y="488265"/>
                </a:lnTo>
                <a:lnTo>
                  <a:pt x="514583" y="454816"/>
                </a:lnTo>
                <a:lnTo>
                  <a:pt x="537942" y="417566"/>
                </a:lnTo>
                <a:lnTo>
                  <a:pt x="555137" y="377327"/>
                </a:lnTo>
                <a:lnTo>
                  <a:pt x="565892" y="334912"/>
                </a:lnTo>
                <a:lnTo>
                  <a:pt x="569935" y="291135"/>
                </a:lnTo>
                <a:lnTo>
                  <a:pt x="566990" y="246809"/>
                </a:lnTo>
                <a:lnTo>
                  <a:pt x="556783" y="202746"/>
                </a:lnTo>
                <a:lnTo>
                  <a:pt x="539040" y="159760"/>
                </a:lnTo>
                <a:lnTo>
                  <a:pt x="515595" y="119553"/>
                </a:lnTo>
                <a:lnTo>
                  <a:pt x="486723" y="84686"/>
                </a:lnTo>
                <a:lnTo>
                  <a:pt x="453236" y="55431"/>
                </a:lnTo>
                <a:lnTo>
                  <a:pt x="415947" y="32063"/>
                </a:lnTo>
                <a:lnTo>
                  <a:pt x="375670" y="14853"/>
                </a:lnTo>
                <a:lnTo>
                  <a:pt x="333217" y="4074"/>
                </a:lnTo>
                <a:lnTo>
                  <a:pt x="289402" y="0"/>
                </a:lnTo>
                <a:close/>
              </a:path>
            </a:pathLst>
          </a:custGeom>
          <a:solidFill>
            <a:srgbClr val="FFFFFF"/>
          </a:solidFill>
        </p:spPr>
        <p:txBody>
          <a:bodyPr wrap="square" lIns="0" tIns="0" rIns="0" bIns="0" rtlCol="0"/>
          <a:lstStyle/>
          <a:p>
            <a:endParaRPr/>
          </a:p>
        </p:txBody>
      </p:sp>
      <p:sp>
        <p:nvSpPr>
          <p:cNvPr id="20" name="object 20"/>
          <p:cNvSpPr txBox="1"/>
          <p:nvPr/>
        </p:nvSpPr>
        <p:spPr>
          <a:xfrm>
            <a:off x="8798432" y="5641669"/>
            <a:ext cx="1885314" cy="878840"/>
          </a:xfrm>
          <a:prstGeom prst="rect">
            <a:avLst/>
          </a:prstGeom>
        </p:spPr>
        <p:txBody>
          <a:bodyPr vert="horz" wrap="square" lIns="0" tIns="12065" rIns="0" bIns="0" rtlCol="0">
            <a:spAutoFit/>
          </a:bodyPr>
          <a:lstStyle/>
          <a:p>
            <a:pPr marL="12700">
              <a:lnSpc>
                <a:spcPct val="100000"/>
              </a:lnSpc>
              <a:spcBef>
                <a:spcPts val="95"/>
              </a:spcBef>
            </a:pPr>
            <a:r>
              <a:rPr sz="2800" spc="-20" dirty="0">
                <a:solidFill>
                  <a:srgbClr val="F19C13"/>
                </a:solidFill>
                <a:latin typeface="Calibri"/>
                <a:cs typeface="Calibri"/>
              </a:rPr>
              <a:t>Propagates</a:t>
            </a:r>
            <a:endParaRPr sz="2800">
              <a:latin typeface="Calibri"/>
              <a:cs typeface="Calibri"/>
            </a:endParaRPr>
          </a:p>
          <a:p>
            <a:pPr marL="12700">
              <a:lnSpc>
                <a:spcPct val="100000"/>
              </a:lnSpc>
              <a:spcBef>
                <a:spcPts val="5"/>
              </a:spcBef>
            </a:pPr>
            <a:r>
              <a:rPr sz="2800" b="1" spc="-20" dirty="0">
                <a:solidFill>
                  <a:srgbClr val="F19C13"/>
                </a:solidFill>
                <a:latin typeface="Calibri"/>
                <a:cs typeface="Calibri"/>
              </a:rPr>
              <a:t>Peer-to-Peer</a:t>
            </a:r>
            <a:endParaRPr sz="2800">
              <a:latin typeface="Calibri"/>
              <a:cs typeface="Calibri"/>
            </a:endParaRPr>
          </a:p>
        </p:txBody>
      </p:sp>
      <p:sp>
        <p:nvSpPr>
          <p:cNvPr id="21" name="object 21"/>
          <p:cNvSpPr txBox="1"/>
          <p:nvPr/>
        </p:nvSpPr>
        <p:spPr>
          <a:xfrm>
            <a:off x="5993384" y="8196529"/>
            <a:ext cx="2276475" cy="87884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9CB955"/>
                </a:solidFill>
                <a:latin typeface="Calibri"/>
                <a:cs typeface="Calibri"/>
              </a:rPr>
              <a:t>Is </a:t>
            </a:r>
            <a:r>
              <a:rPr sz="2800" spc="-20" dirty="0">
                <a:solidFill>
                  <a:srgbClr val="9CB955"/>
                </a:solidFill>
                <a:latin typeface="Calibri"/>
                <a:cs typeface="Calibri"/>
              </a:rPr>
              <a:t>stored </a:t>
            </a:r>
            <a:r>
              <a:rPr sz="2800" spc="-5" dirty="0">
                <a:solidFill>
                  <a:srgbClr val="9CB955"/>
                </a:solidFill>
                <a:latin typeface="Calibri"/>
                <a:cs typeface="Calibri"/>
              </a:rPr>
              <a:t>in</a:t>
            </a:r>
            <a:r>
              <a:rPr sz="2800" spc="5" dirty="0">
                <a:solidFill>
                  <a:srgbClr val="9CB955"/>
                </a:solidFill>
                <a:latin typeface="Calibri"/>
                <a:cs typeface="Calibri"/>
              </a:rPr>
              <a:t> </a:t>
            </a:r>
            <a:r>
              <a:rPr sz="2800" spc="-5" dirty="0">
                <a:solidFill>
                  <a:srgbClr val="9CB955"/>
                </a:solidFill>
                <a:latin typeface="Calibri"/>
                <a:cs typeface="Calibri"/>
              </a:rPr>
              <a:t>a</a:t>
            </a:r>
            <a:endParaRPr sz="2800">
              <a:latin typeface="Calibri"/>
              <a:cs typeface="Calibri"/>
            </a:endParaRPr>
          </a:p>
          <a:p>
            <a:pPr marL="12700">
              <a:lnSpc>
                <a:spcPct val="100000"/>
              </a:lnSpc>
              <a:spcBef>
                <a:spcPts val="5"/>
              </a:spcBef>
            </a:pPr>
            <a:r>
              <a:rPr sz="2800" b="1" spc="-10" dirty="0">
                <a:solidFill>
                  <a:srgbClr val="9CB955"/>
                </a:solidFill>
                <a:latin typeface="Calibri"/>
                <a:cs typeface="Calibri"/>
              </a:rPr>
              <a:t>Secured</a:t>
            </a:r>
            <a:r>
              <a:rPr sz="2800" b="1" spc="-30" dirty="0">
                <a:solidFill>
                  <a:srgbClr val="9CB955"/>
                </a:solidFill>
                <a:latin typeface="Calibri"/>
                <a:cs typeface="Calibri"/>
              </a:rPr>
              <a:t> </a:t>
            </a:r>
            <a:r>
              <a:rPr sz="2800" b="1" spc="-10" dirty="0">
                <a:solidFill>
                  <a:srgbClr val="9CB955"/>
                </a:solidFill>
                <a:latin typeface="Calibri"/>
                <a:cs typeface="Calibri"/>
              </a:rPr>
              <a:t>Ledger</a:t>
            </a:r>
            <a:endParaRPr sz="2800">
              <a:latin typeface="Calibri"/>
              <a:cs typeface="Calibri"/>
            </a:endParaRPr>
          </a:p>
        </p:txBody>
      </p:sp>
      <p:sp>
        <p:nvSpPr>
          <p:cNvPr id="22" name="object 22"/>
          <p:cNvSpPr txBox="1"/>
          <p:nvPr/>
        </p:nvSpPr>
        <p:spPr>
          <a:xfrm>
            <a:off x="2091689" y="6986143"/>
            <a:ext cx="2080895" cy="87884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6A995"/>
                </a:solidFill>
                <a:latin typeface="Calibri"/>
                <a:cs typeface="Calibri"/>
              </a:rPr>
              <a:t>Is </a:t>
            </a:r>
            <a:r>
              <a:rPr sz="2800" spc="-15" dirty="0">
                <a:solidFill>
                  <a:srgbClr val="16A995"/>
                </a:solidFill>
                <a:latin typeface="Calibri"/>
                <a:cs typeface="Calibri"/>
              </a:rPr>
              <a:t>validated</a:t>
            </a:r>
            <a:r>
              <a:rPr sz="2800" spc="-75" dirty="0">
                <a:solidFill>
                  <a:srgbClr val="16A995"/>
                </a:solidFill>
                <a:latin typeface="Calibri"/>
                <a:cs typeface="Calibri"/>
              </a:rPr>
              <a:t> </a:t>
            </a:r>
            <a:r>
              <a:rPr sz="2800" spc="-15" dirty="0">
                <a:solidFill>
                  <a:srgbClr val="16A995"/>
                </a:solidFill>
                <a:latin typeface="Calibri"/>
                <a:cs typeface="Calibri"/>
              </a:rPr>
              <a:t>by</a:t>
            </a:r>
            <a:endParaRPr sz="2800">
              <a:latin typeface="Calibri"/>
              <a:cs typeface="Calibri"/>
            </a:endParaRPr>
          </a:p>
          <a:p>
            <a:pPr marL="20320">
              <a:lnSpc>
                <a:spcPct val="100000"/>
              </a:lnSpc>
            </a:pPr>
            <a:r>
              <a:rPr sz="2800" b="1" spc="-15" dirty="0">
                <a:solidFill>
                  <a:srgbClr val="16A995"/>
                </a:solidFill>
                <a:latin typeface="Calibri"/>
                <a:cs typeface="Calibri"/>
              </a:rPr>
              <a:t>Miners</a:t>
            </a:r>
            <a:r>
              <a:rPr sz="2800" b="1" spc="-45" dirty="0">
                <a:solidFill>
                  <a:srgbClr val="16A995"/>
                </a:solidFill>
                <a:latin typeface="Calibri"/>
                <a:cs typeface="Calibri"/>
              </a:rPr>
              <a:t> </a:t>
            </a:r>
            <a:r>
              <a:rPr sz="2800" b="1" spc="-10" dirty="0">
                <a:solidFill>
                  <a:srgbClr val="16A995"/>
                </a:solidFill>
                <a:latin typeface="Calibri"/>
                <a:cs typeface="Calibri"/>
              </a:rPr>
              <a:t>Nodes</a:t>
            </a:r>
            <a:endParaRPr sz="2800">
              <a:latin typeface="Calibri"/>
              <a:cs typeface="Calibri"/>
            </a:endParaRPr>
          </a:p>
        </p:txBody>
      </p:sp>
      <p:sp>
        <p:nvSpPr>
          <p:cNvPr id="23" name="object 23"/>
          <p:cNvSpPr/>
          <p:nvPr/>
        </p:nvSpPr>
        <p:spPr>
          <a:xfrm>
            <a:off x="11180826" y="2382773"/>
            <a:ext cx="1083945" cy="6757670"/>
          </a:xfrm>
          <a:custGeom>
            <a:avLst/>
            <a:gdLst/>
            <a:ahLst/>
            <a:cxnLst/>
            <a:rect l="l" t="t" r="r" b="b"/>
            <a:pathLst>
              <a:path w="1083945" h="6757670">
                <a:moveTo>
                  <a:pt x="0" y="0"/>
                </a:moveTo>
                <a:lnTo>
                  <a:pt x="65483" y="7350"/>
                </a:lnTo>
                <a:lnTo>
                  <a:pt x="128649" y="28835"/>
                </a:lnTo>
                <a:lnTo>
                  <a:pt x="189042" y="63603"/>
                </a:lnTo>
                <a:lnTo>
                  <a:pt x="246211" y="110804"/>
                </a:lnTo>
                <a:lnTo>
                  <a:pt x="273445" y="138801"/>
                </a:lnTo>
                <a:lnTo>
                  <a:pt x="299702" y="169587"/>
                </a:lnTo>
                <a:lnTo>
                  <a:pt x="324926" y="203056"/>
                </a:lnTo>
                <a:lnTo>
                  <a:pt x="349060" y="239101"/>
                </a:lnTo>
                <a:lnTo>
                  <a:pt x="372048" y="277616"/>
                </a:lnTo>
                <a:lnTo>
                  <a:pt x="393834" y="318495"/>
                </a:lnTo>
                <a:lnTo>
                  <a:pt x="414359" y="361632"/>
                </a:lnTo>
                <a:lnTo>
                  <a:pt x="433568" y="406919"/>
                </a:lnTo>
                <a:lnTo>
                  <a:pt x="451405" y="454251"/>
                </a:lnTo>
                <a:lnTo>
                  <a:pt x="467811" y="503522"/>
                </a:lnTo>
                <a:lnTo>
                  <a:pt x="482731" y="554624"/>
                </a:lnTo>
                <a:lnTo>
                  <a:pt x="496108" y="607452"/>
                </a:lnTo>
                <a:lnTo>
                  <a:pt x="507886" y="661900"/>
                </a:lnTo>
                <a:lnTo>
                  <a:pt x="518007" y="717860"/>
                </a:lnTo>
                <a:lnTo>
                  <a:pt x="526414" y="775227"/>
                </a:lnTo>
                <a:lnTo>
                  <a:pt x="533052" y="833894"/>
                </a:lnTo>
                <a:lnTo>
                  <a:pt x="537864" y="893756"/>
                </a:lnTo>
                <a:lnTo>
                  <a:pt x="540793" y="954704"/>
                </a:lnTo>
                <a:lnTo>
                  <a:pt x="541781" y="1016634"/>
                </a:lnTo>
                <a:lnTo>
                  <a:pt x="541781" y="2362073"/>
                </a:lnTo>
                <a:lnTo>
                  <a:pt x="542770" y="2424003"/>
                </a:lnTo>
                <a:lnTo>
                  <a:pt x="545699" y="2484951"/>
                </a:lnTo>
                <a:lnTo>
                  <a:pt x="550511" y="2544813"/>
                </a:lnTo>
                <a:lnTo>
                  <a:pt x="557149" y="2603480"/>
                </a:lnTo>
                <a:lnTo>
                  <a:pt x="565556" y="2660847"/>
                </a:lnTo>
                <a:lnTo>
                  <a:pt x="575677" y="2716807"/>
                </a:lnTo>
                <a:lnTo>
                  <a:pt x="587455" y="2771255"/>
                </a:lnTo>
                <a:lnTo>
                  <a:pt x="600832" y="2824083"/>
                </a:lnTo>
                <a:lnTo>
                  <a:pt x="615752" y="2875185"/>
                </a:lnTo>
                <a:lnTo>
                  <a:pt x="632158" y="2924456"/>
                </a:lnTo>
                <a:lnTo>
                  <a:pt x="649995" y="2971788"/>
                </a:lnTo>
                <a:lnTo>
                  <a:pt x="669204" y="3017075"/>
                </a:lnTo>
                <a:lnTo>
                  <a:pt x="689729" y="3060212"/>
                </a:lnTo>
                <a:lnTo>
                  <a:pt x="711515" y="3101091"/>
                </a:lnTo>
                <a:lnTo>
                  <a:pt x="734503" y="3139606"/>
                </a:lnTo>
                <a:lnTo>
                  <a:pt x="758637" y="3175651"/>
                </a:lnTo>
                <a:lnTo>
                  <a:pt x="783861" y="3209120"/>
                </a:lnTo>
                <a:lnTo>
                  <a:pt x="810118" y="3239906"/>
                </a:lnTo>
                <a:lnTo>
                  <a:pt x="837352" y="3267903"/>
                </a:lnTo>
                <a:lnTo>
                  <a:pt x="894521" y="3315104"/>
                </a:lnTo>
                <a:lnTo>
                  <a:pt x="954914" y="3349872"/>
                </a:lnTo>
                <a:lnTo>
                  <a:pt x="1018080" y="3371357"/>
                </a:lnTo>
                <a:lnTo>
                  <a:pt x="1083564" y="3378708"/>
                </a:lnTo>
                <a:lnTo>
                  <a:pt x="1050560" y="3380563"/>
                </a:lnTo>
                <a:lnTo>
                  <a:pt x="986179" y="3395087"/>
                </a:lnTo>
                <a:lnTo>
                  <a:pt x="924343" y="3423320"/>
                </a:lnTo>
                <a:lnTo>
                  <a:pt x="865505" y="3464411"/>
                </a:lnTo>
                <a:lnTo>
                  <a:pt x="810118" y="3517509"/>
                </a:lnTo>
                <a:lnTo>
                  <a:pt x="783861" y="3548295"/>
                </a:lnTo>
                <a:lnTo>
                  <a:pt x="758637" y="3581764"/>
                </a:lnTo>
                <a:lnTo>
                  <a:pt x="734503" y="3617809"/>
                </a:lnTo>
                <a:lnTo>
                  <a:pt x="711515" y="3656324"/>
                </a:lnTo>
                <a:lnTo>
                  <a:pt x="689729" y="3697203"/>
                </a:lnTo>
                <a:lnTo>
                  <a:pt x="669204" y="3740340"/>
                </a:lnTo>
                <a:lnTo>
                  <a:pt x="649995" y="3785627"/>
                </a:lnTo>
                <a:lnTo>
                  <a:pt x="632158" y="3832959"/>
                </a:lnTo>
                <a:lnTo>
                  <a:pt x="615752" y="3882230"/>
                </a:lnTo>
                <a:lnTo>
                  <a:pt x="600832" y="3933332"/>
                </a:lnTo>
                <a:lnTo>
                  <a:pt x="587455" y="3986160"/>
                </a:lnTo>
                <a:lnTo>
                  <a:pt x="575677" y="4040608"/>
                </a:lnTo>
                <a:lnTo>
                  <a:pt x="565556" y="4096568"/>
                </a:lnTo>
                <a:lnTo>
                  <a:pt x="557149" y="4153935"/>
                </a:lnTo>
                <a:lnTo>
                  <a:pt x="550511" y="4212602"/>
                </a:lnTo>
                <a:lnTo>
                  <a:pt x="545699" y="4272464"/>
                </a:lnTo>
                <a:lnTo>
                  <a:pt x="542770" y="4333412"/>
                </a:lnTo>
                <a:lnTo>
                  <a:pt x="541781" y="4395343"/>
                </a:lnTo>
                <a:lnTo>
                  <a:pt x="541781" y="5740781"/>
                </a:lnTo>
                <a:lnTo>
                  <a:pt x="540793" y="5802711"/>
                </a:lnTo>
                <a:lnTo>
                  <a:pt x="537864" y="5863659"/>
                </a:lnTo>
                <a:lnTo>
                  <a:pt x="533052" y="5923521"/>
                </a:lnTo>
                <a:lnTo>
                  <a:pt x="526414" y="5982188"/>
                </a:lnTo>
                <a:lnTo>
                  <a:pt x="518007" y="6039555"/>
                </a:lnTo>
                <a:lnTo>
                  <a:pt x="507886" y="6095515"/>
                </a:lnTo>
                <a:lnTo>
                  <a:pt x="496108" y="6149963"/>
                </a:lnTo>
                <a:lnTo>
                  <a:pt x="482731" y="6202791"/>
                </a:lnTo>
                <a:lnTo>
                  <a:pt x="467811" y="6253893"/>
                </a:lnTo>
                <a:lnTo>
                  <a:pt x="451405" y="6303164"/>
                </a:lnTo>
                <a:lnTo>
                  <a:pt x="433568" y="6350496"/>
                </a:lnTo>
                <a:lnTo>
                  <a:pt x="414359" y="6395783"/>
                </a:lnTo>
                <a:lnTo>
                  <a:pt x="393834" y="6438920"/>
                </a:lnTo>
                <a:lnTo>
                  <a:pt x="372048" y="6479799"/>
                </a:lnTo>
                <a:lnTo>
                  <a:pt x="349060" y="6518314"/>
                </a:lnTo>
                <a:lnTo>
                  <a:pt x="324926" y="6554359"/>
                </a:lnTo>
                <a:lnTo>
                  <a:pt x="299702" y="6587828"/>
                </a:lnTo>
                <a:lnTo>
                  <a:pt x="273445" y="6618614"/>
                </a:lnTo>
                <a:lnTo>
                  <a:pt x="246211" y="6646611"/>
                </a:lnTo>
                <a:lnTo>
                  <a:pt x="189042" y="6693812"/>
                </a:lnTo>
                <a:lnTo>
                  <a:pt x="128649" y="6728580"/>
                </a:lnTo>
                <a:lnTo>
                  <a:pt x="65483" y="6750065"/>
                </a:lnTo>
                <a:lnTo>
                  <a:pt x="33003" y="6755560"/>
                </a:lnTo>
                <a:lnTo>
                  <a:pt x="0" y="6757416"/>
                </a:lnTo>
              </a:path>
            </a:pathLst>
          </a:custGeom>
          <a:ln w="28956">
            <a:solidFill>
              <a:srgbClr val="C5512C"/>
            </a:solidFill>
          </a:ln>
        </p:spPr>
        <p:txBody>
          <a:bodyPr wrap="square" lIns="0" tIns="0" rIns="0" bIns="0" rtlCol="0"/>
          <a:lstStyle/>
          <a:p>
            <a:endParaRPr/>
          </a:p>
        </p:txBody>
      </p:sp>
      <p:sp>
        <p:nvSpPr>
          <p:cNvPr id="24" name="object 24"/>
          <p:cNvSpPr txBox="1"/>
          <p:nvPr/>
        </p:nvSpPr>
        <p:spPr>
          <a:xfrm>
            <a:off x="937666" y="1902714"/>
            <a:ext cx="8413115" cy="2475865"/>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5F5F5F"/>
                </a:solidFill>
                <a:latin typeface="Calibri"/>
                <a:cs typeface="Calibri"/>
              </a:rPr>
              <a:t>In a Blockchain system, a transaction</a:t>
            </a:r>
            <a:r>
              <a:rPr sz="2800" b="1" spc="80" dirty="0">
                <a:solidFill>
                  <a:srgbClr val="5F5F5F"/>
                </a:solidFill>
                <a:latin typeface="Calibri"/>
                <a:cs typeface="Calibri"/>
              </a:rPr>
              <a:t> </a:t>
            </a:r>
            <a:r>
              <a:rPr sz="2800" b="1" spc="-5" dirty="0">
                <a:solidFill>
                  <a:srgbClr val="5F5F5F"/>
                </a:solidFill>
                <a:latin typeface="Calibri"/>
                <a:cs typeface="Calibri"/>
              </a:rPr>
              <a:t>:</a:t>
            </a:r>
            <a:endParaRPr sz="2800">
              <a:latin typeface="Calibri"/>
              <a:cs typeface="Calibri"/>
            </a:endParaRPr>
          </a:p>
          <a:p>
            <a:pPr marL="4569460">
              <a:lnSpc>
                <a:spcPct val="100000"/>
              </a:lnSpc>
              <a:spcBef>
                <a:spcPts val="2315"/>
              </a:spcBef>
            </a:pPr>
            <a:r>
              <a:rPr sz="2800" spc="-5" dirty="0">
                <a:solidFill>
                  <a:srgbClr val="0D80B8"/>
                </a:solidFill>
                <a:latin typeface="Calibri"/>
                <a:cs typeface="Calibri"/>
              </a:rPr>
              <a:t>Is </a:t>
            </a:r>
            <a:r>
              <a:rPr sz="2800" spc="-10" dirty="0">
                <a:solidFill>
                  <a:srgbClr val="0D80B8"/>
                </a:solidFill>
                <a:latin typeface="Calibri"/>
                <a:cs typeface="Calibri"/>
              </a:rPr>
              <a:t>encrypted</a:t>
            </a:r>
            <a:r>
              <a:rPr sz="2800" spc="15" dirty="0">
                <a:solidFill>
                  <a:srgbClr val="0D80B8"/>
                </a:solidFill>
                <a:latin typeface="Calibri"/>
                <a:cs typeface="Calibri"/>
              </a:rPr>
              <a:t> </a:t>
            </a:r>
            <a:r>
              <a:rPr sz="2800" spc="-15" dirty="0">
                <a:solidFill>
                  <a:srgbClr val="0D80B8"/>
                </a:solidFill>
                <a:latin typeface="Calibri"/>
                <a:cs typeface="Calibri"/>
              </a:rPr>
              <a:t>by</a:t>
            </a:r>
            <a:endParaRPr sz="2800">
              <a:latin typeface="Calibri"/>
              <a:cs typeface="Calibri"/>
            </a:endParaRPr>
          </a:p>
          <a:p>
            <a:pPr marL="4569460">
              <a:lnSpc>
                <a:spcPct val="100000"/>
              </a:lnSpc>
            </a:pPr>
            <a:r>
              <a:rPr sz="2800" b="1" spc="-10" dirty="0">
                <a:solidFill>
                  <a:srgbClr val="0D80B8"/>
                </a:solidFill>
                <a:latin typeface="Calibri"/>
                <a:cs typeface="Calibri"/>
              </a:rPr>
              <a:t>Asymmetric</a:t>
            </a:r>
            <a:r>
              <a:rPr sz="2800" b="1" spc="-15" dirty="0">
                <a:solidFill>
                  <a:srgbClr val="0D80B8"/>
                </a:solidFill>
                <a:latin typeface="Calibri"/>
                <a:cs typeface="Calibri"/>
              </a:rPr>
              <a:t> </a:t>
            </a:r>
            <a:r>
              <a:rPr sz="2800" b="1" spc="-20" dirty="0">
                <a:solidFill>
                  <a:srgbClr val="0D80B8"/>
                </a:solidFill>
                <a:latin typeface="Calibri"/>
                <a:cs typeface="Calibri"/>
              </a:rPr>
              <a:t>Cryptography</a:t>
            </a:r>
            <a:endParaRPr sz="2800">
              <a:latin typeface="Calibri"/>
              <a:cs typeface="Calibri"/>
            </a:endParaRPr>
          </a:p>
          <a:p>
            <a:pPr marL="138430">
              <a:lnSpc>
                <a:spcPct val="100000"/>
              </a:lnSpc>
              <a:spcBef>
                <a:spcPts val="180"/>
              </a:spcBef>
            </a:pPr>
            <a:r>
              <a:rPr sz="2800" spc="-5" dirty="0">
                <a:solidFill>
                  <a:srgbClr val="095A82"/>
                </a:solidFill>
                <a:latin typeface="Calibri"/>
                <a:cs typeface="Calibri"/>
              </a:rPr>
              <a:t>Is </a:t>
            </a:r>
            <a:r>
              <a:rPr sz="2800" spc="-15" dirty="0">
                <a:solidFill>
                  <a:srgbClr val="095A82"/>
                </a:solidFill>
                <a:latin typeface="Calibri"/>
                <a:cs typeface="Calibri"/>
              </a:rPr>
              <a:t>secured</a:t>
            </a:r>
            <a:r>
              <a:rPr sz="2800" spc="15" dirty="0">
                <a:solidFill>
                  <a:srgbClr val="095A82"/>
                </a:solidFill>
                <a:latin typeface="Calibri"/>
                <a:cs typeface="Calibri"/>
              </a:rPr>
              <a:t> </a:t>
            </a:r>
            <a:r>
              <a:rPr sz="2800" spc="-15" dirty="0">
                <a:solidFill>
                  <a:srgbClr val="095A82"/>
                </a:solidFill>
                <a:latin typeface="Calibri"/>
                <a:cs typeface="Calibri"/>
              </a:rPr>
              <a:t>by</a:t>
            </a:r>
            <a:endParaRPr sz="2800">
              <a:latin typeface="Calibri"/>
              <a:cs typeface="Calibri"/>
            </a:endParaRPr>
          </a:p>
          <a:p>
            <a:pPr marL="138430">
              <a:lnSpc>
                <a:spcPct val="100000"/>
              </a:lnSpc>
            </a:pPr>
            <a:r>
              <a:rPr sz="2800" b="1" spc="-5" dirty="0">
                <a:solidFill>
                  <a:srgbClr val="095A82"/>
                </a:solidFill>
                <a:latin typeface="Calibri"/>
                <a:cs typeface="Calibri"/>
              </a:rPr>
              <a:t>Consensus</a:t>
            </a:r>
            <a:r>
              <a:rPr sz="2800" b="1" dirty="0">
                <a:solidFill>
                  <a:srgbClr val="095A82"/>
                </a:solidFill>
                <a:latin typeface="Calibri"/>
                <a:cs typeface="Calibri"/>
              </a:rPr>
              <a:t> </a:t>
            </a:r>
            <a:r>
              <a:rPr sz="2800" b="1" spc="-10" dirty="0">
                <a:solidFill>
                  <a:srgbClr val="095A82"/>
                </a:solidFill>
                <a:latin typeface="Calibri"/>
                <a:cs typeface="Calibri"/>
              </a:rPr>
              <a:t>Algorithm</a:t>
            </a:r>
            <a:endParaRPr sz="2800">
              <a:latin typeface="Calibri"/>
              <a:cs typeface="Calibri"/>
            </a:endParaRPr>
          </a:p>
        </p:txBody>
      </p:sp>
      <p:sp>
        <p:nvSpPr>
          <p:cNvPr id="25" name="object 25"/>
          <p:cNvSpPr/>
          <p:nvPr/>
        </p:nvSpPr>
        <p:spPr>
          <a:xfrm>
            <a:off x="12960477" y="5436968"/>
            <a:ext cx="1595134" cy="1556667"/>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6" name="object 26"/>
          <p:cNvSpPr/>
          <p:nvPr/>
        </p:nvSpPr>
        <p:spPr>
          <a:xfrm>
            <a:off x="12589459" y="3693642"/>
            <a:ext cx="2070531" cy="2040280"/>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7" name="object 27"/>
          <p:cNvSpPr/>
          <p:nvPr/>
        </p:nvSpPr>
        <p:spPr>
          <a:xfrm>
            <a:off x="14263332" y="5859221"/>
            <a:ext cx="1313472" cy="1332623"/>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8" name="object 28"/>
          <p:cNvSpPr/>
          <p:nvPr/>
        </p:nvSpPr>
        <p:spPr>
          <a:xfrm>
            <a:off x="15236952" y="5949353"/>
            <a:ext cx="1211957" cy="1188106"/>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9" name="object 29"/>
          <p:cNvSpPr/>
          <p:nvPr/>
        </p:nvSpPr>
        <p:spPr>
          <a:xfrm>
            <a:off x="15020797" y="3856647"/>
            <a:ext cx="2492298" cy="2500972"/>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0" name="object 30"/>
          <p:cNvSpPr/>
          <p:nvPr/>
        </p:nvSpPr>
        <p:spPr>
          <a:xfrm>
            <a:off x="13884338" y="2692273"/>
            <a:ext cx="2538412" cy="2532291"/>
          </a:xfrm>
          <a:prstGeom prst="rect">
            <a:avLst/>
          </a:prstGeom>
          <a:blipFill>
            <a:blip r:embed="rId8"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1" name="object 31"/>
          <p:cNvSpPr/>
          <p:nvPr/>
        </p:nvSpPr>
        <p:spPr>
          <a:xfrm>
            <a:off x="14105382" y="4775593"/>
            <a:ext cx="1710182" cy="1675371"/>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26794664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69770" y="609754"/>
            <a:ext cx="16412660" cy="861774"/>
          </a:xfrm>
          <a:prstGeom prst="rect">
            <a:avLst/>
          </a:prstGeom>
        </p:spPr>
        <p:txBody>
          <a:bodyPr vert="horz" wrap="square" lIns="0" tIns="0" rIns="0" bIns="0" rtlCol="0">
            <a:spAutoFit/>
          </a:bodyPr>
          <a:lstStyle/>
          <a:p>
            <a:pPr marL="12700">
              <a:lnSpc>
                <a:spcPct val="100000"/>
              </a:lnSpc>
            </a:pPr>
            <a:r>
              <a:rPr lang="en-IN" sz="5600" spc="-5" dirty="0" smtClean="0">
                <a:solidFill>
                  <a:schemeClr val="tx2"/>
                </a:solidFill>
              </a:rPr>
              <a:t>Characteristics of Blockchain</a:t>
            </a:r>
            <a:endParaRPr sz="5600" spc="-5" dirty="0">
              <a:solidFill>
                <a:schemeClr val="tx2"/>
              </a:solidFill>
            </a:endParaRPr>
          </a:p>
        </p:txBody>
      </p:sp>
      <p:sp>
        <p:nvSpPr>
          <p:cNvPr id="14" name="object 7"/>
          <p:cNvSpPr txBox="1"/>
          <p:nvPr/>
        </p:nvSpPr>
        <p:spPr>
          <a:xfrm>
            <a:off x="946206" y="1999989"/>
            <a:ext cx="16655994" cy="3323987"/>
          </a:xfrm>
          <a:prstGeom prst="rect">
            <a:avLst/>
          </a:prstGeom>
        </p:spPr>
        <p:txBody>
          <a:bodyPr vert="horz" wrap="square" lIns="0" tIns="0" rIns="0" bIns="0" rtlCol="0">
            <a:spAutoFit/>
          </a:bodyPr>
          <a:lstStyle/>
          <a:p>
            <a:pPr>
              <a:lnSpc>
                <a:spcPct val="200000"/>
              </a:lnSpc>
            </a:pPr>
            <a:r>
              <a:rPr lang="en-US" sz="2000" dirty="0" smtClean="0">
                <a:latin typeface="Arial Rounded MT Bold" panose="020F0704030504030204" pitchFamily="34" charset="0"/>
              </a:rPr>
              <a:t>The </a:t>
            </a:r>
            <a:r>
              <a:rPr lang="en-US" sz="2000" dirty="0">
                <a:latin typeface="Arial Rounded MT Bold" panose="020F0704030504030204" pitchFamily="34" charset="0"/>
              </a:rPr>
              <a:t>characteristics of Blockchain </a:t>
            </a:r>
            <a:r>
              <a:rPr lang="en-US" sz="2000" dirty="0" smtClean="0">
                <a:latin typeface="Arial Rounded MT Bold" panose="020F0704030504030204" pitchFamily="34" charset="0"/>
              </a:rPr>
              <a:t>are:- </a:t>
            </a:r>
            <a:endParaRPr lang="en-IN" sz="2000" dirty="0">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Transparent</a:t>
            </a:r>
            <a:endParaRPr lang="en-IN" sz="2000" dirty="0">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Secured </a:t>
            </a:r>
            <a:endParaRPr lang="en-IN" sz="2000" dirty="0">
              <a:latin typeface="Arial Rounded MT Bold" panose="020F0704030504030204" pitchFamily="34" charset="0"/>
            </a:endParaRPr>
          </a:p>
          <a:p>
            <a:pPr marL="342900" lvl="0" indent="-342900">
              <a:lnSpc>
                <a:spcPct val="200000"/>
              </a:lnSpc>
              <a:buFont typeface="Courier New" panose="02070309020205020404" pitchFamily="49" charset="0"/>
              <a:buChar char="o"/>
            </a:pPr>
            <a:r>
              <a:rPr lang="en-US" sz="2000" dirty="0">
                <a:latin typeface="Arial Rounded MT Bold" panose="020F0704030504030204" pitchFamily="34" charset="0"/>
              </a:rPr>
              <a:t>Untamperable</a:t>
            </a:r>
            <a:endParaRPr lang="en-IN" sz="2000" dirty="0">
              <a:latin typeface="Arial Rounded MT Bold" panose="020F0704030504030204" pitchFamily="34" charset="0"/>
            </a:endParaRPr>
          </a:p>
          <a:p>
            <a:pPr marL="12700"/>
            <a:endParaRPr lang="en-IN" sz="2800" spc="-15" dirty="0" smtClean="0">
              <a:solidFill>
                <a:srgbClr val="5F5F5F"/>
              </a:solidFill>
              <a:cs typeface="Calibri"/>
            </a:endParaRPr>
          </a:p>
          <a:p>
            <a:pPr marL="12700"/>
            <a:r>
              <a:rPr lang="en-IN" sz="2800" spc="-15" dirty="0" smtClean="0">
                <a:solidFill>
                  <a:srgbClr val="5F5F5F"/>
                </a:solidFill>
                <a:cs typeface="Calibri"/>
              </a:rPr>
              <a:t> </a:t>
            </a:r>
            <a:endParaRPr sz="2650" dirty="0">
              <a:solidFill>
                <a:prstClr val="black"/>
              </a:solidFill>
              <a:latin typeface="Times New Roman"/>
              <a:cs typeface="Times New Roman"/>
            </a:endParaRPr>
          </a:p>
        </p:txBody>
      </p:sp>
    </p:spTree>
    <p:extLst>
      <p:ext uri="{BB962C8B-B14F-4D97-AF65-F5344CB8AC3E}">
        <p14:creationId xmlns:p14="http://schemas.microsoft.com/office/powerpoint/2010/main" val="217985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3" name="object 3"/>
          <p:cNvSpPr/>
          <p:nvPr/>
        </p:nvSpPr>
        <p:spPr>
          <a:xfrm>
            <a:off x="1426462" y="9677400"/>
            <a:ext cx="1542288" cy="387096"/>
          </a:xfrm>
          <a:prstGeom prst="rect">
            <a:avLst/>
          </a:prstGeom>
          <a:blipFill>
            <a:blip r:embed="rId2" cstate="print"/>
            <a:stretch>
              <a:fillRect/>
            </a:stretch>
          </a:blip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5" name="object 5"/>
          <p:cNvSpPr txBox="1">
            <a:spLocks noGrp="1"/>
          </p:cNvSpPr>
          <p:nvPr>
            <p:ph type="title"/>
          </p:nvPr>
        </p:nvSpPr>
        <p:spPr>
          <a:xfrm>
            <a:off x="942034" y="648106"/>
            <a:ext cx="9552940" cy="886140"/>
          </a:xfrm>
          <a:prstGeom prst="rect">
            <a:avLst/>
          </a:prstGeom>
        </p:spPr>
        <p:txBody>
          <a:bodyPr vert="horz" wrap="square" lIns="0" tIns="24130" rIns="0" bIns="0" rtlCol="0">
            <a:spAutoFit/>
          </a:bodyPr>
          <a:lstStyle/>
          <a:p>
            <a:pPr marL="25400">
              <a:spcBef>
                <a:spcPts val="190"/>
              </a:spcBef>
            </a:pPr>
            <a:r>
              <a:rPr spc="-10" dirty="0">
                <a:solidFill>
                  <a:srgbClr val="095A82"/>
                </a:solidFill>
              </a:rPr>
              <a:t>Major Innovations in</a:t>
            </a:r>
            <a:r>
              <a:rPr spc="-30" dirty="0">
                <a:solidFill>
                  <a:srgbClr val="095A82"/>
                </a:solidFill>
              </a:rPr>
              <a:t> </a:t>
            </a:r>
            <a:r>
              <a:rPr spc="-10" dirty="0">
                <a:solidFill>
                  <a:srgbClr val="095A82"/>
                </a:solidFill>
              </a:rPr>
              <a:t>Blockchain</a:t>
            </a:r>
            <a:endParaRPr/>
          </a:p>
        </p:txBody>
      </p:sp>
      <p:sp>
        <p:nvSpPr>
          <p:cNvPr id="6" name="object 6"/>
          <p:cNvSpPr/>
          <p:nvPr/>
        </p:nvSpPr>
        <p:spPr>
          <a:xfrm>
            <a:off x="8865106" y="2625850"/>
            <a:ext cx="152400" cy="4864100"/>
          </a:xfrm>
          <a:custGeom>
            <a:avLst/>
            <a:gdLst/>
            <a:ahLst/>
            <a:cxnLst/>
            <a:rect l="l" t="t" r="r" b="b"/>
            <a:pathLst>
              <a:path w="76200" h="2432050">
                <a:moveTo>
                  <a:pt x="38100" y="2355850"/>
                </a:moveTo>
                <a:lnTo>
                  <a:pt x="0" y="2393950"/>
                </a:lnTo>
                <a:lnTo>
                  <a:pt x="38100" y="2432050"/>
                </a:lnTo>
                <a:lnTo>
                  <a:pt x="76200" y="2393950"/>
                </a:lnTo>
                <a:lnTo>
                  <a:pt x="28194" y="2393950"/>
                </a:lnTo>
                <a:lnTo>
                  <a:pt x="28194" y="2374138"/>
                </a:lnTo>
                <a:lnTo>
                  <a:pt x="56387" y="2374138"/>
                </a:lnTo>
                <a:lnTo>
                  <a:pt x="38100" y="2355850"/>
                </a:lnTo>
                <a:close/>
              </a:path>
              <a:path w="76200" h="2432050">
                <a:moveTo>
                  <a:pt x="48006" y="2374138"/>
                </a:moveTo>
                <a:lnTo>
                  <a:pt x="28194" y="2374138"/>
                </a:lnTo>
                <a:lnTo>
                  <a:pt x="28194" y="2393950"/>
                </a:lnTo>
                <a:lnTo>
                  <a:pt x="48006" y="2393950"/>
                </a:lnTo>
                <a:lnTo>
                  <a:pt x="48006" y="2374138"/>
                </a:lnTo>
                <a:close/>
              </a:path>
              <a:path w="76200" h="2432050">
                <a:moveTo>
                  <a:pt x="56387" y="2374138"/>
                </a:moveTo>
                <a:lnTo>
                  <a:pt x="48006" y="2374138"/>
                </a:lnTo>
                <a:lnTo>
                  <a:pt x="48006" y="2393950"/>
                </a:lnTo>
                <a:lnTo>
                  <a:pt x="76200" y="2393950"/>
                </a:lnTo>
                <a:lnTo>
                  <a:pt x="56387" y="2374138"/>
                </a:lnTo>
                <a:close/>
              </a:path>
              <a:path w="76200" h="2432050">
                <a:moveTo>
                  <a:pt x="48006" y="2334514"/>
                </a:moveTo>
                <a:lnTo>
                  <a:pt x="28194" y="2334514"/>
                </a:lnTo>
                <a:lnTo>
                  <a:pt x="28194" y="2354326"/>
                </a:lnTo>
                <a:lnTo>
                  <a:pt x="48006" y="2354326"/>
                </a:lnTo>
                <a:lnTo>
                  <a:pt x="48006" y="2334514"/>
                </a:lnTo>
                <a:close/>
              </a:path>
              <a:path w="76200" h="2432050">
                <a:moveTo>
                  <a:pt x="48006" y="2294890"/>
                </a:moveTo>
                <a:lnTo>
                  <a:pt x="28194" y="2294890"/>
                </a:lnTo>
                <a:lnTo>
                  <a:pt x="28194" y="2314702"/>
                </a:lnTo>
                <a:lnTo>
                  <a:pt x="48006" y="2314702"/>
                </a:lnTo>
                <a:lnTo>
                  <a:pt x="48006" y="2294890"/>
                </a:lnTo>
                <a:close/>
              </a:path>
              <a:path w="76200" h="2432050">
                <a:moveTo>
                  <a:pt x="48006" y="2255266"/>
                </a:moveTo>
                <a:lnTo>
                  <a:pt x="28194" y="2255266"/>
                </a:lnTo>
                <a:lnTo>
                  <a:pt x="28194" y="2275078"/>
                </a:lnTo>
                <a:lnTo>
                  <a:pt x="48006" y="2275078"/>
                </a:lnTo>
                <a:lnTo>
                  <a:pt x="48006" y="2255266"/>
                </a:lnTo>
                <a:close/>
              </a:path>
              <a:path w="76200" h="2432050">
                <a:moveTo>
                  <a:pt x="48006" y="2215642"/>
                </a:moveTo>
                <a:lnTo>
                  <a:pt x="28194" y="2215642"/>
                </a:lnTo>
                <a:lnTo>
                  <a:pt x="28194" y="2235454"/>
                </a:lnTo>
                <a:lnTo>
                  <a:pt x="48006" y="2235454"/>
                </a:lnTo>
                <a:lnTo>
                  <a:pt x="48006" y="2215642"/>
                </a:lnTo>
                <a:close/>
              </a:path>
              <a:path w="76200" h="2432050">
                <a:moveTo>
                  <a:pt x="48006" y="2176018"/>
                </a:moveTo>
                <a:lnTo>
                  <a:pt x="28194" y="2176018"/>
                </a:lnTo>
                <a:lnTo>
                  <a:pt x="28194" y="2195830"/>
                </a:lnTo>
                <a:lnTo>
                  <a:pt x="48006" y="2195830"/>
                </a:lnTo>
                <a:lnTo>
                  <a:pt x="48006" y="2176018"/>
                </a:lnTo>
                <a:close/>
              </a:path>
              <a:path w="76200" h="2432050">
                <a:moveTo>
                  <a:pt x="48006" y="2136394"/>
                </a:moveTo>
                <a:lnTo>
                  <a:pt x="28194" y="2136394"/>
                </a:lnTo>
                <a:lnTo>
                  <a:pt x="28194" y="2156206"/>
                </a:lnTo>
                <a:lnTo>
                  <a:pt x="48006" y="2156206"/>
                </a:lnTo>
                <a:lnTo>
                  <a:pt x="48006" y="2136394"/>
                </a:lnTo>
                <a:close/>
              </a:path>
              <a:path w="76200" h="2432050">
                <a:moveTo>
                  <a:pt x="48006" y="2096770"/>
                </a:moveTo>
                <a:lnTo>
                  <a:pt x="28194" y="2096770"/>
                </a:lnTo>
                <a:lnTo>
                  <a:pt x="28194" y="2116582"/>
                </a:lnTo>
                <a:lnTo>
                  <a:pt x="48006" y="2116582"/>
                </a:lnTo>
                <a:lnTo>
                  <a:pt x="48006" y="2096770"/>
                </a:lnTo>
                <a:close/>
              </a:path>
              <a:path w="76200" h="2432050">
                <a:moveTo>
                  <a:pt x="48006" y="2057146"/>
                </a:moveTo>
                <a:lnTo>
                  <a:pt x="28194" y="2057146"/>
                </a:lnTo>
                <a:lnTo>
                  <a:pt x="28194" y="2076958"/>
                </a:lnTo>
                <a:lnTo>
                  <a:pt x="48006" y="2076958"/>
                </a:lnTo>
                <a:lnTo>
                  <a:pt x="48006" y="2057146"/>
                </a:lnTo>
                <a:close/>
              </a:path>
              <a:path w="76200" h="2432050">
                <a:moveTo>
                  <a:pt x="48006" y="2017522"/>
                </a:moveTo>
                <a:lnTo>
                  <a:pt x="28194" y="2017522"/>
                </a:lnTo>
                <a:lnTo>
                  <a:pt x="28194" y="2037334"/>
                </a:lnTo>
                <a:lnTo>
                  <a:pt x="48006" y="2037334"/>
                </a:lnTo>
                <a:lnTo>
                  <a:pt x="48006" y="2017522"/>
                </a:lnTo>
                <a:close/>
              </a:path>
              <a:path w="76200" h="2432050">
                <a:moveTo>
                  <a:pt x="48006" y="1977898"/>
                </a:moveTo>
                <a:lnTo>
                  <a:pt x="28194" y="1977898"/>
                </a:lnTo>
                <a:lnTo>
                  <a:pt x="28194" y="1997710"/>
                </a:lnTo>
                <a:lnTo>
                  <a:pt x="48006" y="1997710"/>
                </a:lnTo>
                <a:lnTo>
                  <a:pt x="48006" y="1977898"/>
                </a:lnTo>
                <a:close/>
              </a:path>
              <a:path w="76200" h="2432050">
                <a:moveTo>
                  <a:pt x="48006" y="1938274"/>
                </a:moveTo>
                <a:lnTo>
                  <a:pt x="28194" y="1938274"/>
                </a:lnTo>
                <a:lnTo>
                  <a:pt x="28194" y="1958086"/>
                </a:lnTo>
                <a:lnTo>
                  <a:pt x="48006" y="1958086"/>
                </a:lnTo>
                <a:lnTo>
                  <a:pt x="48006" y="1938274"/>
                </a:lnTo>
                <a:close/>
              </a:path>
              <a:path w="76200" h="2432050">
                <a:moveTo>
                  <a:pt x="48006" y="1898650"/>
                </a:moveTo>
                <a:lnTo>
                  <a:pt x="28194" y="1898650"/>
                </a:lnTo>
                <a:lnTo>
                  <a:pt x="28194" y="1918462"/>
                </a:lnTo>
                <a:lnTo>
                  <a:pt x="48006" y="1918462"/>
                </a:lnTo>
                <a:lnTo>
                  <a:pt x="48006" y="1898650"/>
                </a:lnTo>
                <a:close/>
              </a:path>
              <a:path w="76200" h="2432050">
                <a:moveTo>
                  <a:pt x="48006" y="1859026"/>
                </a:moveTo>
                <a:lnTo>
                  <a:pt x="28194" y="1859026"/>
                </a:lnTo>
                <a:lnTo>
                  <a:pt x="28194" y="1878838"/>
                </a:lnTo>
                <a:lnTo>
                  <a:pt x="48006" y="1878838"/>
                </a:lnTo>
                <a:lnTo>
                  <a:pt x="48006" y="1859026"/>
                </a:lnTo>
                <a:close/>
              </a:path>
              <a:path w="76200" h="2432050">
                <a:moveTo>
                  <a:pt x="48006" y="1819402"/>
                </a:moveTo>
                <a:lnTo>
                  <a:pt x="28194" y="1819402"/>
                </a:lnTo>
                <a:lnTo>
                  <a:pt x="28194" y="1839214"/>
                </a:lnTo>
                <a:lnTo>
                  <a:pt x="48006" y="1839214"/>
                </a:lnTo>
                <a:lnTo>
                  <a:pt x="48006" y="1819402"/>
                </a:lnTo>
                <a:close/>
              </a:path>
              <a:path w="76200" h="2432050">
                <a:moveTo>
                  <a:pt x="48006" y="1779778"/>
                </a:moveTo>
                <a:lnTo>
                  <a:pt x="28194" y="1779778"/>
                </a:lnTo>
                <a:lnTo>
                  <a:pt x="28194" y="1799590"/>
                </a:lnTo>
                <a:lnTo>
                  <a:pt x="48006" y="1799590"/>
                </a:lnTo>
                <a:lnTo>
                  <a:pt x="48006" y="1779778"/>
                </a:lnTo>
                <a:close/>
              </a:path>
              <a:path w="76200" h="2432050">
                <a:moveTo>
                  <a:pt x="48006" y="1740154"/>
                </a:moveTo>
                <a:lnTo>
                  <a:pt x="28194" y="1740154"/>
                </a:lnTo>
                <a:lnTo>
                  <a:pt x="28194" y="1759966"/>
                </a:lnTo>
                <a:lnTo>
                  <a:pt x="48006" y="1759966"/>
                </a:lnTo>
                <a:lnTo>
                  <a:pt x="48006" y="1740154"/>
                </a:lnTo>
                <a:close/>
              </a:path>
              <a:path w="76200" h="2432050">
                <a:moveTo>
                  <a:pt x="48006" y="1700530"/>
                </a:moveTo>
                <a:lnTo>
                  <a:pt x="28194" y="1700530"/>
                </a:lnTo>
                <a:lnTo>
                  <a:pt x="28194" y="1720342"/>
                </a:lnTo>
                <a:lnTo>
                  <a:pt x="48006" y="1720342"/>
                </a:lnTo>
                <a:lnTo>
                  <a:pt x="48006" y="1700530"/>
                </a:lnTo>
                <a:close/>
              </a:path>
              <a:path w="76200" h="2432050">
                <a:moveTo>
                  <a:pt x="48006" y="1660906"/>
                </a:moveTo>
                <a:lnTo>
                  <a:pt x="28194" y="1660906"/>
                </a:lnTo>
                <a:lnTo>
                  <a:pt x="28194" y="1680718"/>
                </a:lnTo>
                <a:lnTo>
                  <a:pt x="48006" y="1680718"/>
                </a:lnTo>
                <a:lnTo>
                  <a:pt x="48006" y="1660906"/>
                </a:lnTo>
                <a:close/>
              </a:path>
              <a:path w="76200" h="2432050">
                <a:moveTo>
                  <a:pt x="48006" y="1621282"/>
                </a:moveTo>
                <a:lnTo>
                  <a:pt x="28194" y="1621282"/>
                </a:lnTo>
                <a:lnTo>
                  <a:pt x="28194" y="1641094"/>
                </a:lnTo>
                <a:lnTo>
                  <a:pt x="48006" y="1641094"/>
                </a:lnTo>
                <a:lnTo>
                  <a:pt x="48006" y="1621282"/>
                </a:lnTo>
                <a:close/>
              </a:path>
              <a:path w="76200" h="2432050">
                <a:moveTo>
                  <a:pt x="48006" y="1581658"/>
                </a:moveTo>
                <a:lnTo>
                  <a:pt x="28194" y="1581658"/>
                </a:lnTo>
                <a:lnTo>
                  <a:pt x="28194" y="1601470"/>
                </a:lnTo>
                <a:lnTo>
                  <a:pt x="48006" y="1601470"/>
                </a:lnTo>
                <a:lnTo>
                  <a:pt x="48006" y="1581658"/>
                </a:lnTo>
                <a:close/>
              </a:path>
              <a:path w="76200" h="2432050">
                <a:moveTo>
                  <a:pt x="48006" y="1542034"/>
                </a:moveTo>
                <a:lnTo>
                  <a:pt x="28194" y="1542034"/>
                </a:lnTo>
                <a:lnTo>
                  <a:pt x="28194" y="1561846"/>
                </a:lnTo>
                <a:lnTo>
                  <a:pt x="48006" y="1561846"/>
                </a:lnTo>
                <a:lnTo>
                  <a:pt x="48006" y="1542034"/>
                </a:lnTo>
                <a:close/>
              </a:path>
              <a:path w="76200" h="2432050">
                <a:moveTo>
                  <a:pt x="48006" y="1502410"/>
                </a:moveTo>
                <a:lnTo>
                  <a:pt x="28194" y="1502410"/>
                </a:lnTo>
                <a:lnTo>
                  <a:pt x="28194" y="1522222"/>
                </a:lnTo>
                <a:lnTo>
                  <a:pt x="48006" y="1522222"/>
                </a:lnTo>
                <a:lnTo>
                  <a:pt x="48006" y="1502410"/>
                </a:lnTo>
                <a:close/>
              </a:path>
              <a:path w="76200" h="2432050">
                <a:moveTo>
                  <a:pt x="48006" y="1462786"/>
                </a:moveTo>
                <a:lnTo>
                  <a:pt x="28194" y="1462786"/>
                </a:lnTo>
                <a:lnTo>
                  <a:pt x="28194" y="1482598"/>
                </a:lnTo>
                <a:lnTo>
                  <a:pt x="48006" y="1482598"/>
                </a:lnTo>
                <a:lnTo>
                  <a:pt x="48006" y="1462786"/>
                </a:lnTo>
                <a:close/>
              </a:path>
              <a:path w="76200" h="2432050">
                <a:moveTo>
                  <a:pt x="48006" y="1423162"/>
                </a:moveTo>
                <a:lnTo>
                  <a:pt x="28194" y="1423162"/>
                </a:lnTo>
                <a:lnTo>
                  <a:pt x="28194" y="1442974"/>
                </a:lnTo>
                <a:lnTo>
                  <a:pt x="48006" y="1442974"/>
                </a:lnTo>
                <a:lnTo>
                  <a:pt x="48006" y="1423162"/>
                </a:lnTo>
                <a:close/>
              </a:path>
              <a:path w="76200" h="2432050">
                <a:moveTo>
                  <a:pt x="48006" y="1383538"/>
                </a:moveTo>
                <a:lnTo>
                  <a:pt x="28194" y="1383538"/>
                </a:lnTo>
                <a:lnTo>
                  <a:pt x="28194" y="1403350"/>
                </a:lnTo>
                <a:lnTo>
                  <a:pt x="48006" y="1403350"/>
                </a:lnTo>
                <a:lnTo>
                  <a:pt x="48006" y="1383538"/>
                </a:lnTo>
                <a:close/>
              </a:path>
              <a:path w="76200" h="2432050">
                <a:moveTo>
                  <a:pt x="48006" y="1343914"/>
                </a:moveTo>
                <a:lnTo>
                  <a:pt x="28194" y="1343914"/>
                </a:lnTo>
                <a:lnTo>
                  <a:pt x="28194" y="1363726"/>
                </a:lnTo>
                <a:lnTo>
                  <a:pt x="48006" y="1363726"/>
                </a:lnTo>
                <a:lnTo>
                  <a:pt x="48006" y="1343914"/>
                </a:lnTo>
                <a:close/>
              </a:path>
              <a:path w="76200" h="2432050">
                <a:moveTo>
                  <a:pt x="48006" y="1304290"/>
                </a:moveTo>
                <a:lnTo>
                  <a:pt x="28194" y="1304290"/>
                </a:lnTo>
                <a:lnTo>
                  <a:pt x="28194" y="1324102"/>
                </a:lnTo>
                <a:lnTo>
                  <a:pt x="48006" y="1324102"/>
                </a:lnTo>
                <a:lnTo>
                  <a:pt x="48006" y="1304290"/>
                </a:lnTo>
                <a:close/>
              </a:path>
              <a:path w="76200" h="2432050">
                <a:moveTo>
                  <a:pt x="48006" y="1264666"/>
                </a:moveTo>
                <a:lnTo>
                  <a:pt x="28194" y="1264666"/>
                </a:lnTo>
                <a:lnTo>
                  <a:pt x="28194" y="1284478"/>
                </a:lnTo>
                <a:lnTo>
                  <a:pt x="48006" y="1284478"/>
                </a:lnTo>
                <a:lnTo>
                  <a:pt x="48006" y="1264666"/>
                </a:lnTo>
                <a:close/>
              </a:path>
              <a:path w="76200" h="2432050">
                <a:moveTo>
                  <a:pt x="48006" y="1225042"/>
                </a:moveTo>
                <a:lnTo>
                  <a:pt x="28194" y="1225042"/>
                </a:lnTo>
                <a:lnTo>
                  <a:pt x="28194" y="1244854"/>
                </a:lnTo>
                <a:lnTo>
                  <a:pt x="48006" y="1244854"/>
                </a:lnTo>
                <a:lnTo>
                  <a:pt x="48006" y="1225042"/>
                </a:lnTo>
                <a:close/>
              </a:path>
              <a:path w="76200" h="2432050">
                <a:moveTo>
                  <a:pt x="48006" y="1185418"/>
                </a:moveTo>
                <a:lnTo>
                  <a:pt x="28194" y="1185418"/>
                </a:lnTo>
                <a:lnTo>
                  <a:pt x="28194" y="1205230"/>
                </a:lnTo>
                <a:lnTo>
                  <a:pt x="48006" y="1205230"/>
                </a:lnTo>
                <a:lnTo>
                  <a:pt x="48006" y="1185418"/>
                </a:lnTo>
                <a:close/>
              </a:path>
              <a:path w="76200" h="2432050">
                <a:moveTo>
                  <a:pt x="48006" y="1145794"/>
                </a:moveTo>
                <a:lnTo>
                  <a:pt x="28194" y="1145794"/>
                </a:lnTo>
                <a:lnTo>
                  <a:pt x="28194" y="1165606"/>
                </a:lnTo>
                <a:lnTo>
                  <a:pt x="48006" y="1165606"/>
                </a:lnTo>
                <a:lnTo>
                  <a:pt x="48006" y="1145794"/>
                </a:lnTo>
                <a:close/>
              </a:path>
              <a:path w="76200" h="2432050">
                <a:moveTo>
                  <a:pt x="48006" y="1106170"/>
                </a:moveTo>
                <a:lnTo>
                  <a:pt x="28194" y="1106170"/>
                </a:lnTo>
                <a:lnTo>
                  <a:pt x="28194" y="1125982"/>
                </a:lnTo>
                <a:lnTo>
                  <a:pt x="48006" y="1125982"/>
                </a:lnTo>
                <a:lnTo>
                  <a:pt x="48006" y="1106170"/>
                </a:lnTo>
                <a:close/>
              </a:path>
              <a:path w="76200" h="2432050">
                <a:moveTo>
                  <a:pt x="48006" y="1066546"/>
                </a:moveTo>
                <a:lnTo>
                  <a:pt x="28194" y="1066546"/>
                </a:lnTo>
                <a:lnTo>
                  <a:pt x="28194" y="1086358"/>
                </a:lnTo>
                <a:lnTo>
                  <a:pt x="48006" y="1086358"/>
                </a:lnTo>
                <a:lnTo>
                  <a:pt x="48006" y="1066546"/>
                </a:lnTo>
                <a:close/>
              </a:path>
              <a:path w="76200" h="2432050">
                <a:moveTo>
                  <a:pt x="48006" y="1026922"/>
                </a:moveTo>
                <a:lnTo>
                  <a:pt x="28194" y="1026922"/>
                </a:lnTo>
                <a:lnTo>
                  <a:pt x="28194" y="1046734"/>
                </a:lnTo>
                <a:lnTo>
                  <a:pt x="48006" y="1046734"/>
                </a:lnTo>
                <a:lnTo>
                  <a:pt x="48006" y="1026922"/>
                </a:lnTo>
                <a:close/>
              </a:path>
              <a:path w="76200" h="2432050">
                <a:moveTo>
                  <a:pt x="48006" y="987298"/>
                </a:moveTo>
                <a:lnTo>
                  <a:pt x="28194" y="987298"/>
                </a:lnTo>
                <a:lnTo>
                  <a:pt x="28194" y="1007110"/>
                </a:lnTo>
                <a:lnTo>
                  <a:pt x="48006" y="1007110"/>
                </a:lnTo>
                <a:lnTo>
                  <a:pt x="48006" y="987298"/>
                </a:lnTo>
                <a:close/>
              </a:path>
              <a:path w="76200" h="2432050">
                <a:moveTo>
                  <a:pt x="48006" y="947674"/>
                </a:moveTo>
                <a:lnTo>
                  <a:pt x="28194" y="947674"/>
                </a:lnTo>
                <a:lnTo>
                  <a:pt x="28194" y="967486"/>
                </a:lnTo>
                <a:lnTo>
                  <a:pt x="48006" y="967486"/>
                </a:lnTo>
                <a:lnTo>
                  <a:pt x="48006" y="947674"/>
                </a:lnTo>
                <a:close/>
              </a:path>
              <a:path w="76200" h="2432050">
                <a:moveTo>
                  <a:pt x="48006" y="908050"/>
                </a:moveTo>
                <a:lnTo>
                  <a:pt x="28194" y="908050"/>
                </a:lnTo>
                <a:lnTo>
                  <a:pt x="28194" y="927862"/>
                </a:lnTo>
                <a:lnTo>
                  <a:pt x="48006" y="927862"/>
                </a:lnTo>
                <a:lnTo>
                  <a:pt x="48006" y="908050"/>
                </a:lnTo>
                <a:close/>
              </a:path>
              <a:path w="76200" h="2432050">
                <a:moveTo>
                  <a:pt x="48006" y="868426"/>
                </a:moveTo>
                <a:lnTo>
                  <a:pt x="28194" y="868426"/>
                </a:lnTo>
                <a:lnTo>
                  <a:pt x="28194" y="888238"/>
                </a:lnTo>
                <a:lnTo>
                  <a:pt x="48006" y="888238"/>
                </a:lnTo>
                <a:lnTo>
                  <a:pt x="48006" y="868426"/>
                </a:lnTo>
                <a:close/>
              </a:path>
              <a:path w="76200" h="2432050">
                <a:moveTo>
                  <a:pt x="48006" y="828801"/>
                </a:moveTo>
                <a:lnTo>
                  <a:pt x="28194" y="828801"/>
                </a:lnTo>
                <a:lnTo>
                  <a:pt x="28194" y="848613"/>
                </a:lnTo>
                <a:lnTo>
                  <a:pt x="48006" y="848613"/>
                </a:lnTo>
                <a:lnTo>
                  <a:pt x="48006" y="828801"/>
                </a:lnTo>
                <a:close/>
              </a:path>
              <a:path w="76200" h="2432050">
                <a:moveTo>
                  <a:pt x="48006" y="789178"/>
                </a:moveTo>
                <a:lnTo>
                  <a:pt x="28194" y="789178"/>
                </a:lnTo>
                <a:lnTo>
                  <a:pt x="28194" y="808990"/>
                </a:lnTo>
                <a:lnTo>
                  <a:pt x="48006" y="808990"/>
                </a:lnTo>
                <a:lnTo>
                  <a:pt x="48006" y="789178"/>
                </a:lnTo>
                <a:close/>
              </a:path>
              <a:path w="76200" h="2432050">
                <a:moveTo>
                  <a:pt x="48006" y="749554"/>
                </a:moveTo>
                <a:lnTo>
                  <a:pt x="28194" y="749554"/>
                </a:lnTo>
                <a:lnTo>
                  <a:pt x="28194" y="769366"/>
                </a:lnTo>
                <a:lnTo>
                  <a:pt x="48006" y="769366"/>
                </a:lnTo>
                <a:lnTo>
                  <a:pt x="48006" y="749554"/>
                </a:lnTo>
                <a:close/>
              </a:path>
              <a:path w="76200" h="2432050">
                <a:moveTo>
                  <a:pt x="48006" y="709930"/>
                </a:moveTo>
                <a:lnTo>
                  <a:pt x="28194" y="709930"/>
                </a:lnTo>
                <a:lnTo>
                  <a:pt x="28194" y="729742"/>
                </a:lnTo>
                <a:lnTo>
                  <a:pt x="48006" y="729742"/>
                </a:lnTo>
                <a:lnTo>
                  <a:pt x="48006" y="709930"/>
                </a:lnTo>
                <a:close/>
              </a:path>
              <a:path w="76200" h="2432050">
                <a:moveTo>
                  <a:pt x="48006" y="670306"/>
                </a:moveTo>
                <a:lnTo>
                  <a:pt x="28194" y="670306"/>
                </a:lnTo>
                <a:lnTo>
                  <a:pt x="28194" y="690118"/>
                </a:lnTo>
                <a:lnTo>
                  <a:pt x="48006" y="690118"/>
                </a:lnTo>
                <a:lnTo>
                  <a:pt x="48006" y="670306"/>
                </a:lnTo>
                <a:close/>
              </a:path>
              <a:path w="76200" h="2432050">
                <a:moveTo>
                  <a:pt x="48006" y="630682"/>
                </a:moveTo>
                <a:lnTo>
                  <a:pt x="28194" y="630682"/>
                </a:lnTo>
                <a:lnTo>
                  <a:pt x="28194" y="650494"/>
                </a:lnTo>
                <a:lnTo>
                  <a:pt x="48006" y="650494"/>
                </a:lnTo>
                <a:lnTo>
                  <a:pt x="48006" y="630682"/>
                </a:lnTo>
                <a:close/>
              </a:path>
              <a:path w="76200" h="2432050">
                <a:moveTo>
                  <a:pt x="48006" y="591057"/>
                </a:moveTo>
                <a:lnTo>
                  <a:pt x="28194" y="591057"/>
                </a:lnTo>
                <a:lnTo>
                  <a:pt x="28194" y="610869"/>
                </a:lnTo>
                <a:lnTo>
                  <a:pt x="48006" y="610869"/>
                </a:lnTo>
                <a:lnTo>
                  <a:pt x="48006" y="591057"/>
                </a:lnTo>
                <a:close/>
              </a:path>
              <a:path w="76200" h="2432050">
                <a:moveTo>
                  <a:pt x="48006" y="551434"/>
                </a:moveTo>
                <a:lnTo>
                  <a:pt x="28194" y="551434"/>
                </a:lnTo>
                <a:lnTo>
                  <a:pt x="28194" y="571246"/>
                </a:lnTo>
                <a:lnTo>
                  <a:pt x="48006" y="571246"/>
                </a:lnTo>
                <a:lnTo>
                  <a:pt x="48006" y="551434"/>
                </a:lnTo>
                <a:close/>
              </a:path>
              <a:path w="76200" h="2432050">
                <a:moveTo>
                  <a:pt x="48006" y="511810"/>
                </a:moveTo>
                <a:lnTo>
                  <a:pt x="28194" y="511810"/>
                </a:lnTo>
                <a:lnTo>
                  <a:pt x="28194" y="531622"/>
                </a:lnTo>
                <a:lnTo>
                  <a:pt x="48006" y="531622"/>
                </a:lnTo>
                <a:lnTo>
                  <a:pt x="48006" y="511810"/>
                </a:lnTo>
                <a:close/>
              </a:path>
              <a:path w="76200" h="2432050">
                <a:moveTo>
                  <a:pt x="48006" y="472186"/>
                </a:moveTo>
                <a:lnTo>
                  <a:pt x="28194" y="472186"/>
                </a:lnTo>
                <a:lnTo>
                  <a:pt x="28194" y="491998"/>
                </a:lnTo>
                <a:lnTo>
                  <a:pt x="48006" y="491998"/>
                </a:lnTo>
                <a:lnTo>
                  <a:pt x="48006" y="472186"/>
                </a:lnTo>
                <a:close/>
              </a:path>
              <a:path w="76200" h="2432050">
                <a:moveTo>
                  <a:pt x="48006" y="432562"/>
                </a:moveTo>
                <a:lnTo>
                  <a:pt x="28194" y="432562"/>
                </a:lnTo>
                <a:lnTo>
                  <a:pt x="28194" y="452374"/>
                </a:lnTo>
                <a:lnTo>
                  <a:pt x="48006" y="452374"/>
                </a:lnTo>
                <a:lnTo>
                  <a:pt x="48006" y="432562"/>
                </a:lnTo>
                <a:close/>
              </a:path>
              <a:path w="76200" h="2432050">
                <a:moveTo>
                  <a:pt x="48006" y="392938"/>
                </a:moveTo>
                <a:lnTo>
                  <a:pt x="28194" y="392938"/>
                </a:lnTo>
                <a:lnTo>
                  <a:pt x="28194" y="412750"/>
                </a:lnTo>
                <a:lnTo>
                  <a:pt x="48006" y="412750"/>
                </a:lnTo>
                <a:lnTo>
                  <a:pt x="48006" y="392938"/>
                </a:lnTo>
                <a:close/>
              </a:path>
              <a:path w="76200" h="2432050">
                <a:moveTo>
                  <a:pt x="48006" y="353313"/>
                </a:moveTo>
                <a:lnTo>
                  <a:pt x="28194" y="353313"/>
                </a:lnTo>
                <a:lnTo>
                  <a:pt x="28194" y="373125"/>
                </a:lnTo>
                <a:lnTo>
                  <a:pt x="48006" y="373125"/>
                </a:lnTo>
                <a:lnTo>
                  <a:pt x="48006" y="353313"/>
                </a:lnTo>
                <a:close/>
              </a:path>
              <a:path w="76200" h="2432050">
                <a:moveTo>
                  <a:pt x="48006" y="313689"/>
                </a:moveTo>
                <a:lnTo>
                  <a:pt x="28194" y="313689"/>
                </a:lnTo>
                <a:lnTo>
                  <a:pt x="28194" y="333501"/>
                </a:lnTo>
                <a:lnTo>
                  <a:pt x="48006" y="333501"/>
                </a:lnTo>
                <a:lnTo>
                  <a:pt x="48006" y="313689"/>
                </a:lnTo>
                <a:close/>
              </a:path>
              <a:path w="76200" h="2432050">
                <a:moveTo>
                  <a:pt x="48006" y="274065"/>
                </a:moveTo>
                <a:lnTo>
                  <a:pt x="28194" y="274065"/>
                </a:lnTo>
                <a:lnTo>
                  <a:pt x="28194" y="293877"/>
                </a:lnTo>
                <a:lnTo>
                  <a:pt x="48006" y="293877"/>
                </a:lnTo>
                <a:lnTo>
                  <a:pt x="48006" y="274065"/>
                </a:lnTo>
                <a:close/>
              </a:path>
              <a:path w="76200" h="2432050">
                <a:moveTo>
                  <a:pt x="48006" y="234441"/>
                </a:moveTo>
                <a:lnTo>
                  <a:pt x="28194" y="234441"/>
                </a:lnTo>
                <a:lnTo>
                  <a:pt x="28194" y="254253"/>
                </a:lnTo>
                <a:lnTo>
                  <a:pt x="48006" y="254253"/>
                </a:lnTo>
                <a:lnTo>
                  <a:pt x="48006" y="234441"/>
                </a:lnTo>
                <a:close/>
              </a:path>
              <a:path w="76200" h="2432050">
                <a:moveTo>
                  <a:pt x="48006" y="194818"/>
                </a:moveTo>
                <a:lnTo>
                  <a:pt x="28194" y="194818"/>
                </a:lnTo>
                <a:lnTo>
                  <a:pt x="28194" y="214629"/>
                </a:lnTo>
                <a:lnTo>
                  <a:pt x="48006" y="214629"/>
                </a:lnTo>
                <a:lnTo>
                  <a:pt x="48006" y="194818"/>
                </a:lnTo>
                <a:close/>
              </a:path>
              <a:path w="76200" h="2432050">
                <a:moveTo>
                  <a:pt x="48006" y="155194"/>
                </a:moveTo>
                <a:lnTo>
                  <a:pt x="28194" y="155194"/>
                </a:lnTo>
                <a:lnTo>
                  <a:pt x="28194" y="175006"/>
                </a:lnTo>
                <a:lnTo>
                  <a:pt x="48006" y="175006"/>
                </a:lnTo>
                <a:lnTo>
                  <a:pt x="48006" y="155194"/>
                </a:lnTo>
                <a:close/>
              </a:path>
              <a:path w="76200" h="2432050">
                <a:moveTo>
                  <a:pt x="48006" y="115570"/>
                </a:moveTo>
                <a:lnTo>
                  <a:pt x="28194" y="115570"/>
                </a:lnTo>
                <a:lnTo>
                  <a:pt x="28194" y="135382"/>
                </a:lnTo>
                <a:lnTo>
                  <a:pt x="48006" y="135382"/>
                </a:lnTo>
                <a:lnTo>
                  <a:pt x="48006" y="115570"/>
                </a:lnTo>
                <a:close/>
              </a:path>
              <a:path w="76200" h="2432050">
                <a:moveTo>
                  <a:pt x="37846" y="75946"/>
                </a:moveTo>
                <a:lnTo>
                  <a:pt x="28194" y="75946"/>
                </a:lnTo>
                <a:lnTo>
                  <a:pt x="28194" y="95758"/>
                </a:lnTo>
                <a:lnTo>
                  <a:pt x="48006" y="95758"/>
                </a:lnTo>
                <a:lnTo>
                  <a:pt x="48006" y="76200"/>
                </a:lnTo>
                <a:lnTo>
                  <a:pt x="38100" y="76200"/>
                </a:lnTo>
                <a:lnTo>
                  <a:pt x="37846" y="75946"/>
                </a:lnTo>
                <a:close/>
              </a:path>
              <a:path w="76200" h="2432050">
                <a:moveTo>
                  <a:pt x="38100" y="0"/>
                </a:moveTo>
                <a:lnTo>
                  <a:pt x="0" y="38100"/>
                </a:lnTo>
                <a:lnTo>
                  <a:pt x="38100" y="76200"/>
                </a:lnTo>
                <a:lnTo>
                  <a:pt x="58165" y="56134"/>
                </a:lnTo>
                <a:lnTo>
                  <a:pt x="28194" y="56134"/>
                </a:lnTo>
                <a:lnTo>
                  <a:pt x="28194" y="38100"/>
                </a:lnTo>
                <a:lnTo>
                  <a:pt x="76200" y="38100"/>
                </a:lnTo>
                <a:lnTo>
                  <a:pt x="38100" y="0"/>
                </a:lnTo>
                <a:close/>
              </a:path>
              <a:path w="76200" h="2432050">
                <a:moveTo>
                  <a:pt x="48006" y="75946"/>
                </a:moveTo>
                <a:lnTo>
                  <a:pt x="38353" y="75946"/>
                </a:lnTo>
                <a:lnTo>
                  <a:pt x="38100" y="76200"/>
                </a:lnTo>
                <a:lnTo>
                  <a:pt x="48006" y="76200"/>
                </a:lnTo>
                <a:lnTo>
                  <a:pt x="48006" y="75946"/>
                </a:lnTo>
                <a:close/>
              </a:path>
              <a:path w="76200" h="2432050">
                <a:moveTo>
                  <a:pt x="48006" y="38100"/>
                </a:moveTo>
                <a:lnTo>
                  <a:pt x="28194" y="38100"/>
                </a:lnTo>
                <a:lnTo>
                  <a:pt x="28194" y="56134"/>
                </a:lnTo>
                <a:lnTo>
                  <a:pt x="48006" y="56134"/>
                </a:lnTo>
                <a:lnTo>
                  <a:pt x="48006" y="38100"/>
                </a:lnTo>
                <a:close/>
              </a:path>
              <a:path w="76200" h="2432050">
                <a:moveTo>
                  <a:pt x="76200" y="38100"/>
                </a:moveTo>
                <a:lnTo>
                  <a:pt x="48006" y="38100"/>
                </a:lnTo>
                <a:lnTo>
                  <a:pt x="48006" y="56134"/>
                </a:lnTo>
                <a:lnTo>
                  <a:pt x="58165" y="56134"/>
                </a:lnTo>
                <a:lnTo>
                  <a:pt x="76200" y="38100"/>
                </a:lnTo>
                <a:close/>
              </a:path>
            </a:pathLst>
          </a:custGeom>
          <a:solidFill>
            <a:srgbClr val="BEBEBE"/>
          </a:solidFill>
        </p:spPr>
        <p:txBody>
          <a:bodyPr wrap="square" lIns="0" tIns="0" rIns="0" bIns="0" rtlCol="0"/>
          <a:lstStyle/>
          <a:p>
            <a:endParaRPr sz="3600"/>
          </a:p>
        </p:txBody>
      </p:sp>
      <p:sp>
        <p:nvSpPr>
          <p:cNvPr id="7" name="object 7"/>
          <p:cNvSpPr/>
          <p:nvPr/>
        </p:nvSpPr>
        <p:spPr>
          <a:xfrm>
            <a:off x="876301" y="2793492"/>
            <a:ext cx="1210310" cy="1244600"/>
          </a:xfrm>
          <a:custGeom>
            <a:avLst/>
            <a:gdLst/>
            <a:ahLst/>
            <a:cxnLst/>
            <a:rect l="l" t="t" r="r" b="b"/>
            <a:pathLst>
              <a:path w="605155" h="622300">
                <a:moveTo>
                  <a:pt x="0" y="0"/>
                </a:moveTo>
                <a:lnTo>
                  <a:pt x="605028" y="0"/>
                </a:lnTo>
                <a:lnTo>
                  <a:pt x="605028" y="497458"/>
                </a:lnTo>
                <a:lnTo>
                  <a:pt x="302514" y="621791"/>
                </a:lnTo>
                <a:lnTo>
                  <a:pt x="0" y="497458"/>
                </a:lnTo>
                <a:lnTo>
                  <a:pt x="0" y="0"/>
                </a:lnTo>
                <a:close/>
              </a:path>
            </a:pathLst>
          </a:custGeom>
          <a:ln w="25908">
            <a:solidFill>
              <a:srgbClr val="095A82"/>
            </a:solidFill>
          </a:ln>
        </p:spPr>
        <p:txBody>
          <a:bodyPr wrap="square" lIns="0" tIns="0" rIns="0" bIns="0" rtlCol="0"/>
          <a:lstStyle/>
          <a:p>
            <a:endParaRPr sz="3600"/>
          </a:p>
        </p:txBody>
      </p:sp>
      <p:sp>
        <p:nvSpPr>
          <p:cNvPr id="8" name="object 8"/>
          <p:cNvSpPr txBox="1"/>
          <p:nvPr/>
        </p:nvSpPr>
        <p:spPr>
          <a:xfrm>
            <a:off x="1092607" y="2700782"/>
            <a:ext cx="770890" cy="886140"/>
          </a:xfrm>
          <a:prstGeom prst="rect">
            <a:avLst/>
          </a:prstGeom>
        </p:spPr>
        <p:txBody>
          <a:bodyPr vert="horz" wrap="square" lIns="0" tIns="24130" rIns="0" bIns="0" rtlCol="0">
            <a:spAutoFit/>
          </a:bodyPr>
          <a:lstStyle/>
          <a:p>
            <a:pPr marL="25400">
              <a:spcBef>
                <a:spcPts val="190"/>
              </a:spcBef>
            </a:pPr>
            <a:r>
              <a:rPr sz="5600" b="1" spc="-20" dirty="0">
                <a:solidFill>
                  <a:srgbClr val="095A82"/>
                </a:solidFill>
                <a:latin typeface="Calibri"/>
                <a:cs typeface="Calibri"/>
              </a:rPr>
              <a:t>01</a:t>
            </a:r>
            <a:endParaRPr sz="5600">
              <a:latin typeface="Calibri"/>
              <a:cs typeface="Calibri"/>
            </a:endParaRPr>
          </a:p>
        </p:txBody>
      </p:sp>
      <p:sp>
        <p:nvSpPr>
          <p:cNvPr id="9" name="object 9"/>
          <p:cNvSpPr txBox="1"/>
          <p:nvPr/>
        </p:nvSpPr>
        <p:spPr>
          <a:xfrm>
            <a:off x="2343505" y="2668525"/>
            <a:ext cx="6145530" cy="2047997"/>
          </a:xfrm>
          <a:prstGeom prst="rect">
            <a:avLst/>
          </a:prstGeom>
        </p:spPr>
        <p:txBody>
          <a:bodyPr vert="horz" wrap="square" lIns="0" tIns="26670" rIns="0" bIns="0" rtlCol="0">
            <a:spAutoFit/>
          </a:bodyPr>
          <a:lstStyle/>
          <a:p>
            <a:pPr marL="25400">
              <a:spcBef>
                <a:spcPts val="210"/>
              </a:spcBef>
            </a:pPr>
            <a:r>
              <a:rPr sz="2800" b="1" spc="-10" dirty="0">
                <a:solidFill>
                  <a:srgbClr val="095A82"/>
                </a:solidFill>
                <a:latin typeface="Calibri"/>
                <a:cs typeface="Calibri"/>
              </a:rPr>
              <a:t>Bitcoin was </a:t>
            </a:r>
            <a:r>
              <a:rPr sz="2800" b="1" dirty="0">
                <a:solidFill>
                  <a:srgbClr val="095A82"/>
                </a:solidFill>
                <a:latin typeface="Calibri"/>
                <a:cs typeface="Calibri"/>
              </a:rPr>
              <a:t>the </a:t>
            </a:r>
            <a:r>
              <a:rPr sz="2800" b="1" u="sng" spc="-10" dirty="0">
                <a:solidFill>
                  <a:srgbClr val="074769"/>
                </a:solidFill>
                <a:uFill>
                  <a:solidFill>
                    <a:srgbClr val="074769"/>
                  </a:solidFill>
                </a:uFill>
                <a:latin typeface="Calibri"/>
                <a:cs typeface="Calibri"/>
              </a:rPr>
              <a:t>FIRST</a:t>
            </a:r>
            <a:r>
              <a:rPr sz="2800" b="1" spc="-160" dirty="0">
                <a:solidFill>
                  <a:srgbClr val="074769"/>
                </a:solidFill>
                <a:latin typeface="Calibri"/>
                <a:cs typeface="Calibri"/>
              </a:rPr>
              <a:t> </a:t>
            </a:r>
            <a:r>
              <a:rPr sz="2800" b="1" spc="-10" dirty="0">
                <a:solidFill>
                  <a:srgbClr val="095A82"/>
                </a:solidFill>
                <a:latin typeface="Calibri"/>
                <a:cs typeface="Calibri"/>
              </a:rPr>
              <a:t>Implementation</a:t>
            </a:r>
            <a:endParaRPr sz="2800">
              <a:latin typeface="Calibri"/>
              <a:cs typeface="Calibri"/>
            </a:endParaRPr>
          </a:p>
          <a:p>
            <a:pPr marL="25400"/>
            <a:r>
              <a:rPr sz="2800" b="1" dirty="0">
                <a:solidFill>
                  <a:srgbClr val="095A82"/>
                </a:solidFill>
                <a:latin typeface="Calibri"/>
                <a:cs typeface="Calibri"/>
              </a:rPr>
              <a:t>of</a:t>
            </a:r>
            <a:r>
              <a:rPr sz="2800" b="1" spc="-50" dirty="0">
                <a:solidFill>
                  <a:srgbClr val="095A82"/>
                </a:solidFill>
                <a:latin typeface="Calibri"/>
                <a:cs typeface="Calibri"/>
              </a:rPr>
              <a:t> </a:t>
            </a:r>
            <a:r>
              <a:rPr sz="2800" b="1" spc="-10" dirty="0">
                <a:solidFill>
                  <a:srgbClr val="095A82"/>
                </a:solidFill>
                <a:latin typeface="Calibri"/>
                <a:cs typeface="Calibri"/>
              </a:rPr>
              <a:t>Blockchain</a:t>
            </a:r>
            <a:endParaRPr sz="2800">
              <a:latin typeface="Calibri"/>
              <a:cs typeface="Calibri"/>
            </a:endParaRPr>
          </a:p>
          <a:p>
            <a:pPr marL="38100" marR="10160">
              <a:spcBef>
                <a:spcPts val="430"/>
              </a:spcBef>
            </a:pPr>
            <a:r>
              <a:rPr sz="2400" dirty="0">
                <a:solidFill>
                  <a:srgbClr val="303C3E"/>
                </a:solidFill>
                <a:latin typeface="Calibri"/>
                <a:cs typeface="Calibri"/>
              </a:rPr>
              <a:t>The </a:t>
            </a:r>
            <a:r>
              <a:rPr sz="2400" spc="-10" dirty="0">
                <a:solidFill>
                  <a:srgbClr val="303C3E"/>
                </a:solidFill>
                <a:latin typeface="Calibri"/>
                <a:cs typeface="Calibri"/>
              </a:rPr>
              <a:t>person or persons who </a:t>
            </a:r>
            <a:r>
              <a:rPr sz="2400" dirty="0">
                <a:solidFill>
                  <a:srgbClr val="303C3E"/>
                </a:solidFill>
                <a:latin typeface="Calibri"/>
                <a:cs typeface="Calibri"/>
              </a:rPr>
              <a:t>designed </a:t>
            </a:r>
            <a:r>
              <a:rPr sz="2400" spc="-20" dirty="0">
                <a:solidFill>
                  <a:srgbClr val="303C3E"/>
                </a:solidFill>
                <a:latin typeface="Calibri"/>
                <a:cs typeface="Calibri"/>
              </a:rPr>
              <a:t>bitcoin </a:t>
            </a:r>
            <a:r>
              <a:rPr sz="2400" dirty="0">
                <a:solidFill>
                  <a:srgbClr val="303C3E"/>
                </a:solidFill>
                <a:latin typeface="Calibri"/>
                <a:cs typeface="Calibri"/>
              </a:rPr>
              <a:t>, as  part </a:t>
            </a:r>
            <a:r>
              <a:rPr sz="2400" spc="-10" dirty="0">
                <a:solidFill>
                  <a:srgbClr val="303C3E"/>
                </a:solidFill>
                <a:latin typeface="Calibri"/>
                <a:cs typeface="Calibri"/>
              </a:rPr>
              <a:t>of </a:t>
            </a:r>
            <a:r>
              <a:rPr sz="2400" dirty="0">
                <a:solidFill>
                  <a:srgbClr val="303C3E"/>
                </a:solidFill>
                <a:latin typeface="Calibri"/>
                <a:cs typeface="Calibri"/>
              </a:rPr>
              <a:t>the </a:t>
            </a:r>
            <a:r>
              <a:rPr sz="2400" spc="-10" dirty="0">
                <a:solidFill>
                  <a:srgbClr val="303C3E"/>
                </a:solidFill>
                <a:latin typeface="Calibri"/>
                <a:cs typeface="Calibri"/>
              </a:rPr>
              <a:t>implementation, he/they </a:t>
            </a:r>
            <a:r>
              <a:rPr sz="2400" dirty="0">
                <a:solidFill>
                  <a:srgbClr val="303C3E"/>
                </a:solidFill>
                <a:latin typeface="Calibri"/>
                <a:cs typeface="Calibri"/>
              </a:rPr>
              <a:t>also devised  the </a:t>
            </a:r>
            <a:r>
              <a:rPr sz="2400" spc="-20" dirty="0">
                <a:solidFill>
                  <a:srgbClr val="303C3E"/>
                </a:solidFill>
                <a:latin typeface="Calibri"/>
                <a:cs typeface="Calibri"/>
              </a:rPr>
              <a:t>first </a:t>
            </a:r>
            <a:r>
              <a:rPr sz="2400" spc="-10" dirty="0">
                <a:solidFill>
                  <a:srgbClr val="303C3E"/>
                </a:solidFill>
                <a:latin typeface="Calibri"/>
                <a:cs typeface="Calibri"/>
              </a:rPr>
              <a:t>blockchain</a:t>
            </a:r>
            <a:r>
              <a:rPr sz="2400" spc="-50" dirty="0">
                <a:solidFill>
                  <a:srgbClr val="303C3E"/>
                </a:solidFill>
                <a:latin typeface="Calibri"/>
                <a:cs typeface="Calibri"/>
              </a:rPr>
              <a:t> </a:t>
            </a:r>
            <a:r>
              <a:rPr sz="2400" spc="-10" dirty="0">
                <a:solidFill>
                  <a:srgbClr val="303C3E"/>
                </a:solidFill>
                <a:latin typeface="Calibri"/>
                <a:cs typeface="Calibri"/>
              </a:rPr>
              <a:t>database</a:t>
            </a:r>
            <a:endParaRPr sz="2400">
              <a:latin typeface="Calibri"/>
              <a:cs typeface="Calibri"/>
            </a:endParaRPr>
          </a:p>
        </p:txBody>
      </p:sp>
      <p:sp>
        <p:nvSpPr>
          <p:cNvPr id="10" name="object 10"/>
          <p:cNvSpPr/>
          <p:nvPr/>
        </p:nvSpPr>
        <p:spPr>
          <a:xfrm>
            <a:off x="16192501" y="2945893"/>
            <a:ext cx="1210310" cy="1177290"/>
          </a:xfrm>
          <a:custGeom>
            <a:avLst/>
            <a:gdLst/>
            <a:ahLst/>
            <a:cxnLst/>
            <a:rect l="l" t="t" r="r" b="b"/>
            <a:pathLst>
              <a:path w="605154" h="588644">
                <a:moveTo>
                  <a:pt x="0" y="0"/>
                </a:moveTo>
                <a:lnTo>
                  <a:pt x="605027" y="0"/>
                </a:lnTo>
                <a:lnTo>
                  <a:pt x="605027" y="470661"/>
                </a:lnTo>
                <a:lnTo>
                  <a:pt x="302514" y="588263"/>
                </a:lnTo>
                <a:lnTo>
                  <a:pt x="0" y="470661"/>
                </a:lnTo>
                <a:lnTo>
                  <a:pt x="0" y="0"/>
                </a:lnTo>
                <a:close/>
              </a:path>
            </a:pathLst>
          </a:custGeom>
          <a:ln w="25908">
            <a:solidFill>
              <a:srgbClr val="0D80B8"/>
            </a:solidFill>
          </a:ln>
        </p:spPr>
        <p:txBody>
          <a:bodyPr wrap="square" lIns="0" tIns="0" rIns="0" bIns="0" rtlCol="0"/>
          <a:lstStyle/>
          <a:p>
            <a:endParaRPr sz="3600"/>
          </a:p>
        </p:txBody>
      </p:sp>
      <p:sp>
        <p:nvSpPr>
          <p:cNvPr id="11" name="object 11"/>
          <p:cNvSpPr txBox="1"/>
          <p:nvPr/>
        </p:nvSpPr>
        <p:spPr>
          <a:xfrm>
            <a:off x="16413735" y="2871368"/>
            <a:ext cx="770890" cy="886140"/>
          </a:xfrm>
          <a:prstGeom prst="rect">
            <a:avLst/>
          </a:prstGeom>
        </p:spPr>
        <p:txBody>
          <a:bodyPr vert="horz" wrap="square" lIns="0" tIns="24130" rIns="0" bIns="0" rtlCol="0">
            <a:spAutoFit/>
          </a:bodyPr>
          <a:lstStyle/>
          <a:p>
            <a:pPr marL="25400">
              <a:spcBef>
                <a:spcPts val="190"/>
              </a:spcBef>
            </a:pPr>
            <a:r>
              <a:rPr sz="5600" b="1" spc="-20" dirty="0">
                <a:solidFill>
                  <a:srgbClr val="0D80B8"/>
                </a:solidFill>
                <a:latin typeface="Calibri"/>
                <a:cs typeface="Calibri"/>
              </a:rPr>
              <a:t>02</a:t>
            </a:r>
            <a:endParaRPr sz="5600">
              <a:latin typeface="Calibri"/>
              <a:cs typeface="Calibri"/>
            </a:endParaRPr>
          </a:p>
        </p:txBody>
      </p:sp>
      <p:sp>
        <p:nvSpPr>
          <p:cNvPr id="12" name="object 12"/>
          <p:cNvSpPr txBox="1"/>
          <p:nvPr/>
        </p:nvSpPr>
        <p:spPr>
          <a:xfrm>
            <a:off x="10122660" y="2743962"/>
            <a:ext cx="5844540" cy="457818"/>
          </a:xfrm>
          <a:prstGeom prst="rect">
            <a:avLst/>
          </a:prstGeom>
        </p:spPr>
        <p:txBody>
          <a:bodyPr vert="horz" wrap="square" lIns="0" tIns="26670" rIns="0" bIns="0" rtlCol="0">
            <a:spAutoFit/>
          </a:bodyPr>
          <a:lstStyle/>
          <a:p>
            <a:pPr marL="25400">
              <a:spcBef>
                <a:spcPts val="210"/>
              </a:spcBef>
            </a:pPr>
            <a:r>
              <a:rPr sz="2800" b="1" spc="-10" dirty="0">
                <a:solidFill>
                  <a:srgbClr val="0D80B8"/>
                </a:solidFill>
                <a:latin typeface="Calibri"/>
                <a:cs typeface="Calibri"/>
              </a:rPr>
              <a:t>Blockchain was </a:t>
            </a:r>
            <a:r>
              <a:rPr sz="2800" b="1" dirty="0">
                <a:solidFill>
                  <a:srgbClr val="0D80B8"/>
                </a:solidFill>
                <a:latin typeface="Calibri"/>
                <a:cs typeface="Calibri"/>
              </a:rPr>
              <a:t>the </a:t>
            </a:r>
            <a:r>
              <a:rPr sz="2800" b="1" u="sng" spc="-20" dirty="0">
                <a:solidFill>
                  <a:srgbClr val="095C85"/>
                </a:solidFill>
                <a:uFill>
                  <a:solidFill>
                    <a:srgbClr val="095C85"/>
                  </a:solidFill>
                </a:uFill>
                <a:latin typeface="Calibri"/>
                <a:cs typeface="Calibri"/>
              </a:rPr>
              <a:t>SECOND</a:t>
            </a:r>
            <a:r>
              <a:rPr sz="2800" b="1" spc="-130" dirty="0">
                <a:solidFill>
                  <a:srgbClr val="095C85"/>
                </a:solidFill>
                <a:latin typeface="Calibri"/>
                <a:cs typeface="Calibri"/>
              </a:rPr>
              <a:t> </a:t>
            </a:r>
            <a:r>
              <a:rPr sz="2800" b="1" spc="-10" dirty="0">
                <a:solidFill>
                  <a:srgbClr val="0D80B8"/>
                </a:solidFill>
                <a:latin typeface="Calibri"/>
                <a:cs typeface="Calibri"/>
              </a:rPr>
              <a:t>innovation</a:t>
            </a:r>
            <a:endParaRPr sz="2800">
              <a:latin typeface="Calibri"/>
              <a:cs typeface="Calibri"/>
            </a:endParaRPr>
          </a:p>
        </p:txBody>
      </p:sp>
      <p:sp>
        <p:nvSpPr>
          <p:cNvPr id="13" name="object 13"/>
          <p:cNvSpPr txBox="1"/>
          <p:nvPr/>
        </p:nvSpPr>
        <p:spPr>
          <a:xfrm>
            <a:off x="10093453" y="3571747"/>
            <a:ext cx="5886450" cy="1133644"/>
          </a:xfrm>
          <a:prstGeom prst="rect">
            <a:avLst/>
          </a:prstGeom>
        </p:spPr>
        <p:txBody>
          <a:bodyPr vert="horz" wrap="square" lIns="0" tIns="25400" rIns="0" bIns="0" rtlCol="0">
            <a:spAutoFit/>
          </a:bodyPr>
          <a:lstStyle/>
          <a:p>
            <a:pPr marL="25400" marR="10160" indent="820418" algn="r">
              <a:spcBef>
                <a:spcPts val="200"/>
              </a:spcBef>
            </a:pPr>
            <a:r>
              <a:rPr sz="2400" dirty="0">
                <a:solidFill>
                  <a:srgbClr val="303C3E"/>
                </a:solidFill>
                <a:latin typeface="Calibri"/>
                <a:cs typeface="Calibri"/>
              </a:rPr>
              <a:t>It </a:t>
            </a:r>
            <a:r>
              <a:rPr sz="2400" spc="-20" dirty="0">
                <a:solidFill>
                  <a:srgbClr val="303C3E"/>
                </a:solidFill>
                <a:latin typeface="Calibri"/>
                <a:cs typeface="Calibri"/>
              </a:rPr>
              <a:t>was </a:t>
            </a:r>
            <a:r>
              <a:rPr sz="2400" spc="-10" dirty="0">
                <a:solidFill>
                  <a:srgbClr val="303C3E"/>
                </a:solidFill>
                <a:latin typeface="Calibri"/>
                <a:cs typeface="Calibri"/>
              </a:rPr>
              <a:t>essentially </a:t>
            </a:r>
            <a:r>
              <a:rPr sz="2400" dirty="0">
                <a:solidFill>
                  <a:srgbClr val="303C3E"/>
                </a:solidFill>
                <a:latin typeface="Calibri"/>
                <a:cs typeface="Calibri"/>
              </a:rPr>
              <a:t>the </a:t>
            </a:r>
            <a:r>
              <a:rPr sz="2400" spc="-10" dirty="0">
                <a:solidFill>
                  <a:srgbClr val="303C3E"/>
                </a:solidFill>
                <a:latin typeface="Calibri"/>
                <a:cs typeface="Calibri"/>
              </a:rPr>
              <a:t>realization</a:t>
            </a:r>
            <a:r>
              <a:rPr sz="2400" spc="-90" dirty="0">
                <a:solidFill>
                  <a:srgbClr val="303C3E"/>
                </a:solidFill>
                <a:latin typeface="Calibri"/>
                <a:cs typeface="Calibri"/>
              </a:rPr>
              <a:t> </a:t>
            </a:r>
            <a:r>
              <a:rPr sz="2400" spc="-10" dirty="0">
                <a:solidFill>
                  <a:srgbClr val="303C3E"/>
                </a:solidFill>
                <a:latin typeface="Calibri"/>
                <a:cs typeface="Calibri"/>
              </a:rPr>
              <a:t>that</a:t>
            </a:r>
            <a:r>
              <a:rPr sz="2400" spc="-30" dirty="0">
                <a:solidFill>
                  <a:srgbClr val="303C3E"/>
                </a:solidFill>
                <a:latin typeface="Calibri"/>
                <a:cs typeface="Calibri"/>
              </a:rPr>
              <a:t> </a:t>
            </a:r>
            <a:r>
              <a:rPr sz="2400" dirty="0">
                <a:solidFill>
                  <a:srgbClr val="303C3E"/>
                </a:solidFill>
                <a:latin typeface="Calibri"/>
                <a:cs typeface="Calibri"/>
              </a:rPr>
              <a:t>the  underlying technology used by </a:t>
            </a:r>
            <a:r>
              <a:rPr sz="2400" spc="-10" dirty="0">
                <a:solidFill>
                  <a:srgbClr val="303C3E"/>
                </a:solidFill>
                <a:latin typeface="Calibri"/>
                <a:cs typeface="Calibri"/>
              </a:rPr>
              <a:t>bitcoin</a:t>
            </a:r>
            <a:r>
              <a:rPr sz="2400" spc="-290" dirty="0">
                <a:solidFill>
                  <a:srgbClr val="303C3E"/>
                </a:solidFill>
                <a:latin typeface="Calibri"/>
                <a:cs typeface="Calibri"/>
              </a:rPr>
              <a:t> </a:t>
            </a:r>
            <a:r>
              <a:rPr sz="2400" spc="-10" dirty="0">
                <a:solidFill>
                  <a:srgbClr val="303C3E"/>
                </a:solidFill>
                <a:latin typeface="Calibri"/>
                <a:cs typeface="Calibri"/>
              </a:rPr>
              <a:t>could </a:t>
            </a:r>
            <a:r>
              <a:rPr sz="2400" dirty="0">
                <a:solidFill>
                  <a:srgbClr val="303C3E"/>
                </a:solidFill>
                <a:latin typeface="Calibri"/>
                <a:cs typeface="Calibri"/>
              </a:rPr>
              <a:t>be  </a:t>
            </a:r>
            <a:r>
              <a:rPr sz="2400" spc="-20" dirty="0">
                <a:solidFill>
                  <a:srgbClr val="303C3E"/>
                </a:solidFill>
                <a:latin typeface="Calibri"/>
                <a:cs typeface="Calibri"/>
              </a:rPr>
              <a:t>separated </a:t>
            </a:r>
            <a:r>
              <a:rPr sz="2400" dirty="0">
                <a:solidFill>
                  <a:srgbClr val="303C3E"/>
                </a:solidFill>
                <a:latin typeface="Calibri"/>
                <a:cs typeface="Calibri"/>
              </a:rPr>
              <a:t>and </a:t>
            </a:r>
            <a:r>
              <a:rPr sz="2400" spc="-10" dirty="0">
                <a:solidFill>
                  <a:srgbClr val="303C3E"/>
                </a:solidFill>
                <a:latin typeface="Calibri"/>
                <a:cs typeface="Calibri"/>
              </a:rPr>
              <a:t>used </a:t>
            </a:r>
            <a:r>
              <a:rPr sz="2400" spc="-20" dirty="0">
                <a:solidFill>
                  <a:srgbClr val="303C3E"/>
                </a:solidFill>
                <a:latin typeface="Calibri"/>
                <a:cs typeface="Calibri"/>
              </a:rPr>
              <a:t>for </a:t>
            </a:r>
            <a:r>
              <a:rPr sz="2400" dirty="0">
                <a:solidFill>
                  <a:srgbClr val="303C3E"/>
                </a:solidFill>
                <a:latin typeface="Calibri"/>
                <a:cs typeface="Calibri"/>
              </a:rPr>
              <a:t>other </a:t>
            </a:r>
            <a:r>
              <a:rPr sz="2400" spc="-10" dirty="0">
                <a:solidFill>
                  <a:srgbClr val="303C3E"/>
                </a:solidFill>
                <a:latin typeface="Calibri"/>
                <a:cs typeface="Calibri"/>
              </a:rPr>
              <a:t>operations</a:t>
            </a:r>
            <a:r>
              <a:rPr sz="2400" spc="-190" dirty="0">
                <a:solidFill>
                  <a:srgbClr val="303C3E"/>
                </a:solidFill>
                <a:latin typeface="Calibri"/>
                <a:cs typeface="Calibri"/>
              </a:rPr>
              <a:t> </a:t>
            </a:r>
            <a:r>
              <a:rPr sz="2400" dirty="0">
                <a:solidFill>
                  <a:srgbClr val="303C3E"/>
                </a:solidFill>
                <a:latin typeface="Calibri"/>
                <a:cs typeface="Calibri"/>
              </a:rPr>
              <a:t>also</a:t>
            </a:r>
            <a:endParaRPr sz="2400">
              <a:latin typeface="Calibri"/>
              <a:cs typeface="Calibri"/>
            </a:endParaRPr>
          </a:p>
        </p:txBody>
      </p:sp>
      <p:sp>
        <p:nvSpPr>
          <p:cNvPr id="14" name="object 14"/>
          <p:cNvSpPr/>
          <p:nvPr/>
        </p:nvSpPr>
        <p:spPr>
          <a:xfrm>
            <a:off x="8354568" y="3322320"/>
            <a:ext cx="457200" cy="421640"/>
          </a:xfrm>
          <a:custGeom>
            <a:avLst/>
            <a:gdLst/>
            <a:ahLst/>
            <a:cxnLst/>
            <a:rect l="l" t="t" r="r" b="b"/>
            <a:pathLst>
              <a:path w="228600" h="210819">
                <a:moveTo>
                  <a:pt x="228600" y="0"/>
                </a:moveTo>
                <a:lnTo>
                  <a:pt x="0" y="105155"/>
                </a:lnTo>
                <a:lnTo>
                  <a:pt x="228600" y="210312"/>
                </a:lnTo>
                <a:lnTo>
                  <a:pt x="228600" y="0"/>
                </a:lnTo>
                <a:close/>
              </a:path>
            </a:pathLst>
          </a:custGeom>
          <a:solidFill>
            <a:srgbClr val="095A82"/>
          </a:solidFill>
        </p:spPr>
        <p:txBody>
          <a:bodyPr wrap="square" lIns="0" tIns="0" rIns="0" bIns="0" rtlCol="0"/>
          <a:lstStyle/>
          <a:p>
            <a:endParaRPr sz="3600"/>
          </a:p>
        </p:txBody>
      </p:sp>
      <p:sp>
        <p:nvSpPr>
          <p:cNvPr id="15" name="object 15"/>
          <p:cNvSpPr/>
          <p:nvPr/>
        </p:nvSpPr>
        <p:spPr>
          <a:xfrm>
            <a:off x="9070846" y="3322320"/>
            <a:ext cx="457200" cy="421640"/>
          </a:xfrm>
          <a:custGeom>
            <a:avLst/>
            <a:gdLst/>
            <a:ahLst/>
            <a:cxnLst/>
            <a:rect l="l" t="t" r="r" b="b"/>
            <a:pathLst>
              <a:path w="228600" h="210819">
                <a:moveTo>
                  <a:pt x="0" y="0"/>
                </a:moveTo>
                <a:lnTo>
                  <a:pt x="0" y="210312"/>
                </a:lnTo>
                <a:lnTo>
                  <a:pt x="228600" y="105155"/>
                </a:lnTo>
                <a:lnTo>
                  <a:pt x="0" y="0"/>
                </a:lnTo>
                <a:close/>
              </a:path>
            </a:pathLst>
          </a:custGeom>
          <a:solidFill>
            <a:srgbClr val="0D80B8"/>
          </a:solidFill>
        </p:spPr>
        <p:txBody>
          <a:bodyPr wrap="square" lIns="0" tIns="0" rIns="0" bIns="0" rtlCol="0"/>
          <a:lstStyle/>
          <a:p>
            <a:endParaRPr sz="3600"/>
          </a:p>
        </p:txBody>
      </p:sp>
      <p:sp>
        <p:nvSpPr>
          <p:cNvPr id="16" name="object 16"/>
          <p:cNvSpPr/>
          <p:nvPr/>
        </p:nvSpPr>
        <p:spPr>
          <a:xfrm>
            <a:off x="879347" y="6316978"/>
            <a:ext cx="1210310" cy="1173480"/>
          </a:xfrm>
          <a:custGeom>
            <a:avLst/>
            <a:gdLst/>
            <a:ahLst/>
            <a:cxnLst/>
            <a:rect l="l" t="t" r="r" b="b"/>
            <a:pathLst>
              <a:path w="605155" h="586739">
                <a:moveTo>
                  <a:pt x="0" y="0"/>
                </a:moveTo>
                <a:lnTo>
                  <a:pt x="605028" y="0"/>
                </a:lnTo>
                <a:lnTo>
                  <a:pt x="605028" y="469392"/>
                </a:lnTo>
                <a:lnTo>
                  <a:pt x="302514" y="586740"/>
                </a:lnTo>
                <a:lnTo>
                  <a:pt x="0" y="469392"/>
                </a:lnTo>
                <a:lnTo>
                  <a:pt x="0" y="0"/>
                </a:lnTo>
                <a:close/>
              </a:path>
            </a:pathLst>
          </a:custGeom>
          <a:ln w="25908">
            <a:solidFill>
              <a:srgbClr val="F19C13"/>
            </a:solidFill>
          </a:ln>
        </p:spPr>
        <p:txBody>
          <a:bodyPr wrap="square" lIns="0" tIns="0" rIns="0" bIns="0" rtlCol="0"/>
          <a:lstStyle/>
          <a:p>
            <a:endParaRPr sz="3600"/>
          </a:p>
        </p:txBody>
      </p:sp>
      <p:sp>
        <p:nvSpPr>
          <p:cNvPr id="17" name="object 17"/>
          <p:cNvSpPr txBox="1"/>
          <p:nvPr/>
        </p:nvSpPr>
        <p:spPr>
          <a:xfrm>
            <a:off x="1098093" y="6198106"/>
            <a:ext cx="770890" cy="886140"/>
          </a:xfrm>
          <a:prstGeom prst="rect">
            <a:avLst/>
          </a:prstGeom>
        </p:spPr>
        <p:txBody>
          <a:bodyPr vert="horz" wrap="square" lIns="0" tIns="24130" rIns="0" bIns="0" rtlCol="0">
            <a:spAutoFit/>
          </a:bodyPr>
          <a:lstStyle/>
          <a:p>
            <a:pPr marL="25400">
              <a:spcBef>
                <a:spcPts val="190"/>
              </a:spcBef>
            </a:pPr>
            <a:r>
              <a:rPr sz="5600" b="1" spc="-20" dirty="0">
                <a:solidFill>
                  <a:srgbClr val="F19C13"/>
                </a:solidFill>
                <a:latin typeface="Calibri"/>
                <a:cs typeface="Calibri"/>
              </a:rPr>
              <a:t>03</a:t>
            </a:r>
            <a:endParaRPr sz="5600">
              <a:latin typeface="Calibri"/>
              <a:cs typeface="Calibri"/>
            </a:endParaRPr>
          </a:p>
        </p:txBody>
      </p:sp>
      <p:sp>
        <p:nvSpPr>
          <p:cNvPr id="18" name="object 18"/>
          <p:cNvSpPr txBox="1"/>
          <p:nvPr/>
        </p:nvSpPr>
        <p:spPr>
          <a:xfrm>
            <a:off x="2321561" y="6146292"/>
            <a:ext cx="5469890" cy="2059538"/>
          </a:xfrm>
          <a:prstGeom prst="rect">
            <a:avLst/>
          </a:prstGeom>
        </p:spPr>
        <p:txBody>
          <a:bodyPr vert="horz" wrap="square" lIns="0" tIns="25400" rIns="0" bIns="0" rtlCol="0">
            <a:spAutoFit/>
          </a:bodyPr>
          <a:lstStyle/>
          <a:p>
            <a:pPr marL="25400">
              <a:spcBef>
                <a:spcPts val="200"/>
              </a:spcBef>
            </a:pPr>
            <a:r>
              <a:rPr sz="2800" b="1" spc="-10" dirty="0">
                <a:solidFill>
                  <a:srgbClr val="F19C13"/>
                </a:solidFill>
                <a:latin typeface="Calibri"/>
                <a:cs typeface="Calibri"/>
              </a:rPr>
              <a:t>The </a:t>
            </a:r>
            <a:r>
              <a:rPr sz="2800" b="1" u="sng" spc="-10" dirty="0">
                <a:solidFill>
                  <a:srgbClr val="CA820A"/>
                </a:solidFill>
                <a:uFill>
                  <a:solidFill>
                    <a:srgbClr val="CA820A"/>
                  </a:solidFill>
                </a:uFill>
                <a:latin typeface="Calibri"/>
                <a:cs typeface="Calibri"/>
              </a:rPr>
              <a:t>THIRD</a:t>
            </a:r>
            <a:r>
              <a:rPr sz="2800" b="1" spc="-10" dirty="0">
                <a:solidFill>
                  <a:srgbClr val="CA820A"/>
                </a:solidFill>
                <a:latin typeface="Calibri"/>
                <a:cs typeface="Calibri"/>
              </a:rPr>
              <a:t> </a:t>
            </a:r>
            <a:r>
              <a:rPr sz="2800" b="1" spc="-10" dirty="0">
                <a:solidFill>
                  <a:srgbClr val="F19C13"/>
                </a:solidFill>
                <a:latin typeface="Calibri"/>
                <a:cs typeface="Calibri"/>
              </a:rPr>
              <a:t>was </a:t>
            </a:r>
            <a:r>
              <a:rPr sz="2800" b="1" dirty="0">
                <a:solidFill>
                  <a:srgbClr val="F19C13"/>
                </a:solidFill>
                <a:latin typeface="Calibri"/>
                <a:cs typeface="Calibri"/>
              </a:rPr>
              <a:t>the </a:t>
            </a:r>
            <a:r>
              <a:rPr sz="2800" b="1" spc="-10" dirty="0">
                <a:solidFill>
                  <a:srgbClr val="F19C13"/>
                </a:solidFill>
                <a:latin typeface="Calibri"/>
                <a:cs typeface="Calibri"/>
              </a:rPr>
              <a:t>“smart</a:t>
            </a:r>
            <a:r>
              <a:rPr sz="2800" b="1" spc="-200" dirty="0">
                <a:solidFill>
                  <a:srgbClr val="F19C13"/>
                </a:solidFill>
                <a:latin typeface="Calibri"/>
                <a:cs typeface="Calibri"/>
              </a:rPr>
              <a:t> </a:t>
            </a:r>
            <a:r>
              <a:rPr sz="2800" b="1" spc="-10" dirty="0">
                <a:solidFill>
                  <a:srgbClr val="F19C13"/>
                </a:solidFill>
                <a:latin typeface="Calibri"/>
                <a:cs typeface="Calibri"/>
              </a:rPr>
              <a:t>contract”</a:t>
            </a:r>
            <a:endParaRPr sz="2800">
              <a:latin typeface="Calibri"/>
              <a:cs typeface="Calibri"/>
            </a:endParaRPr>
          </a:p>
          <a:p>
            <a:pPr marL="25400">
              <a:spcBef>
                <a:spcPts val="10"/>
              </a:spcBef>
            </a:pPr>
            <a:r>
              <a:rPr sz="2800" b="1" spc="-10" dirty="0">
                <a:solidFill>
                  <a:srgbClr val="F19C13"/>
                </a:solidFill>
                <a:latin typeface="Calibri"/>
                <a:cs typeface="Calibri"/>
              </a:rPr>
              <a:t>embodied </a:t>
            </a:r>
            <a:r>
              <a:rPr sz="2800" b="1" dirty="0">
                <a:solidFill>
                  <a:srgbClr val="F19C13"/>
                </a:solidFill>
                <a:latin typeface="Calibri"/>
                <a:cs typeface="Calibri"/>
              </a:rPr>
              <a:t>in a </a:t>
            </a:r>
            <a:r>
              <a:rPr sz="2800" b="1" spc="-10" dirty="0">
                <a:solidFill>
                  <a:srgbClr val="F19C13"/>
                </a:solidFill>
                <a:latin typeface="Calibri"/>
                <a:cs typeface="Calibri"/>
              </a:rPr>
              <a:t>Blockchain 2.0</a:t>
            </a:r>
            <a:r>
              <a:rPr sz="2800" b="1" spc="-240" dirty="0">
                <a:solidFill>
                  <a:srgbClr val="F19C13"/>
                </a:solidFill>
                <a:latin typeface="Calibri"/>
                <a:cs typeface="Calibri"/>
              </a:rPr>
              <a:t> </a:t>
            </a:r>
            <a:r>
              <a:rPr sz="2800" b="1" spc="-20" dirty="0">
                <a:solidFill>
                  <a:srgbClr val="F19C13"/>
                </a:solidFill>
                <a:latin typeface="Calibri"/>
                <a:cs typeface="Calibri"/>
              </a:rPr>
              <a:t>system</a:t>
            </a:r>
            <a:endParaRPr sz="2800">
              <a:latin typeface="Calibri"/>
              <a:cs typeface="Calibri"/>
            </a:endParaRPr>
          </a:p>
          <a:p>
            <a:pPr marL="59690" marR="441958">
              <a:spcBef>
                <a:spcPts val="540"/>
              </a:spcBef>
            </a:pPr>
            <a:r>
              <a:rPr sz="2400" dirty="0">
                <a:solidFill>
                  <a:srgbClr val="303C3E"/>
                </a:solidFill>
                <a:latin typeface="Calibri"/>
                <a:cs typeface="Calibri"/>
              </a:rPr>
              <a:t>It built </a:t>
            </a:r>
            <a:r>
              <a:rPr sz="2400" spc="-10" dirty="0">
                <a:solidFill>
                  <a:srgbClr val="303C3E"/>
                </a:solidFill>
                <a:latin typeface="Calibri"/>
                <a:cs typeface="Calibri"/>
              </a:rPr>
              <a:t>little computer </a:t>
            </a:r>
            <a:r>
              <a:rPr sz="2400" spc="-20" dirty="0">
                <a:solidFill>
                  <a:srgbClr val="303C3E"/>
                </a:solidFill>
                <a:latin typeface="Calibri"/>
                <a:cs typeface="Calibri"/>
              </a:rPr>
              <a:t>programs </a:t>
            </a:r>
            <a:r>
              <a:rPr sz="2400" spc="-10" dirty="0">
                <a:solidFill>
                  <a:srgbClr val="303C3E"/>
                </a:solidFill>
                <a:latin typeface="Calibri"/>
                <a:cs typeface="Calibri"/>
              </a:rPr>
              <a:t>directly  into blockchain that allowed </a:t>
            </a:r>
            <a:r>
              <a:rPr sz="2400" dirty="0">
                <a:solidFill>
                  <a:srgbClr val="303C3E"/>
                </a:solidFill>
                <a:latin typeface="Calibri"/>
                <a:cs typeface="Calibri"/>
              </a:rPr>
              <a:t>financial  </a:t>
            </a:r>
            <a:r>
              <a:rPr sz="2400" spc="-10" dirty="0">
                <a:solidFill>
                  <a:srgbClr val="303C3E"/>
                </a:solidFill>
                <a:latin typeface="Calibri"/>
                <a:cs typeface="Calibri"/>
              </a:rPr>
              <a:t>instruments</a:t>
            </a:r>
            <a:endParaRPr sz="2400">
              <a:latin typeface="Calibri"/>
              <a:cs typeface="Calibri"/>
            </a:endParaRPr>
          </a:p>
        </p:txBody>
      </p:sp>
      <p:sp>
        <p:nvSpPr>
          <p:cNvPr id="19" name="object 19"/>
          <p:cNvSpPr/>
          <p:nvPr/>
        </p:nvSpPr>
        <p:spPr>
          <a:xfrm>
            <a:off x="16146781" y="6304788"/>
            <a:ext cx="1210310" cy="1173480"/>
          </a:xfrm>
          <a:custGeom>
            <a:avLst/>
            <a:gdLst/>
            <a:ahLst/>
            <a:cxnLst/>
            <a:rect l="l" t="t" r="r" b="b"/>
            <a:pathLst>
              <a:path w="605154" h="586739">
                <a:moveTo>
                  <a:pt x="0" y="0"/>
                </a:moveTo>
                <a:lnTo>
                  <a:pt x="605027" y="0"/>
                </a:lnTo>
                <a:lnTo>
                  <a:pt x="605027" y="469392"/>
                </a:lnTo>
                <a:lnTo>
                  <a:pt x="302513" y="586740"/>
                </a:lnTo>
                <a:lnTo>
                  <a:pt x="0" y="469392"/>
                </a:lnTo>
                <a:lnTo>
                  <a:pt x="0" y="0"/>
                </a:lnTo>
                <a:close/>
              </a:path>
            </a:pathLst>
          </a:custGeom>
          <a:ln w="25907">
            <a:solidFill>
              <a:srgbClr val="9CB955"/>
            </a:solidFill>
          </a:ln>
        </p:spPr>
        <p:txBody>
          <a:bodyPr wrap="square" lIns="0" tIns="0" rIns="0" bIns="0" rtlCol="0"/>
          <a:lstStyle/>
          <a:p>
            <a:endParaRPr sz="3600"/>
          </a:p>
        </p:txBody>
      </p:sp>
      <p:sp>
        <p:nvSpPr>
          <p:cNvPr id="20" name="object 20"/>
          <p:cNvSpPr/>
          <p:nvPr/>
        </p:nvSpPr>
        <p:spPr>
          <a:xfrm>
            <a:off x="8354568" y="6501384"/>
            <a:ext cx="457200" cy="424180"/>
          </a:xfrm>
          <a:custGeom>
            <a:avLst/>
            <a:gdLst/>
            <a:ahLst/>
            <a:cxnLst/>
            <a:rect l="l" t="t" r="r" b="b"/>
            <a:pathLst>
              <a:path w="228600" h="212089">
                <a:moveTo>
                  <a:pt x="228600" y="0"/>
                </a:moveTo>
                <a:lnTo>
                  <a:pt x="0" y="105918"/>
                </a:lnTo>
                <a:lnTo>
                  <a:pt x="228600" y="211835"/>
                </a:lnTo>
                <a:lnTo>
                  <a:pt x="228600" y="0"/>
                </a:lnTo>
                <a:close/>
              </a:path>
            </a:pathLst>
          </a:custGeom>
          <a:solidFill>
            <a:srgbClr val="F19C13"/>
          </a:solidFill>
        </p:spPr>
        <p:txBody>
          <a:bodyPr wrap="square" lIns="0" tIns="0" rIns="0" bIns="0" rtlCol="0"/>
          <a:lstStyle/>
          <a:p>
            <a:endParaRPr sz="3600"/>
          </a:p>
        </p:txBody>
      </p:sp>
      <p:sp>
        <p:nvSpPr>
          <p:cNvPr id="21" name="object 21"/>
          <p:cNvSpPr/>
          <p:nvPr/>
        </p:nvSpPr>
        <p:spPr>
          <a:xfrm>
            <a:off x="9070846" y="6480046"/>
            <a:ext cx="457200" cy="424180"/>
          </a:xfrm>
          <a:custGeom>
            <a:avLst/>
            <a:gdLst/>
            <a:ahLst/>
            <a:cxnLst/>
            <a:rect l="l" t="t" r="r" b="b"/>
            <a:pathLst>
              <a:path w="228600" h="212089">
                <a:moveTo>
                  <a:pt x="0" y="0"/>
                </a:moveTo>
                <a:lnTo>
                  <a:pt x="0" y="211836"/>
                </a:lnTo>
                <a:lnTo>
                  <a:pt x="228600" y="105918"/>
                </a:lnTo>
                <a:lnTo>
                  <a:pt x="0" y="0"/>
                </a:lnTo>
                <a:close/>
              </a:path>
            </a:pathLst>
          </a:custGeom>
          <a:solidFill>
            <a:srgbClr val="9CB955"/>
          </a:solidFill>
        </p:spPr>
        <p:txBody>
          <a:bodyPr wrap="square" lIns="0" tIns="0" rIns="0" bIns="0" rtlCol="0"/>
          <a:lstStyle/>
          <a:p>
            <a:endParaRPr sz="3600"/>
          </a:p>
        </p:txBody>
      </p:sp>
      <p:sp>
        <p:nvSpPr>
          <p:cNvPr id="22" name="object 22"/>
          <p:cNvSpPr txBox="1"/>
          <p:nvPr/>
        </p:nvSpPr>
        <p:spPr>
          <a:xfrm>
            <a:off x="9786111" y="6152896"/>
            <a:ext cx="7352030" cy="2428870"/>
          </a:xfrm>
          <a:prstGeom prst="rect">
            <a:avLst/>
          </a:prstGeom>
        </p:spPr>
        <p:txBody>
          <a:bodyPr vert="horz" wrap="square" lIns="0" tIns="25400" rIns="0" bIns="0" rtlCol="0">
            <a:spAutoFit/>
          </a:bodyPr>
          <a:lstStyle/>
          <a:p>
            <a:pPr marL="25400">
              <a:lnSpc>
                <a:spcPts val="1980"/>
              </a:lnSpc>
              <a:spcBef>
                <a:spcPts val="200"/>
              </a:spcBef>
            </a:pPr>
            <a:r>
              <a:rPr sz="2800" b="1" spc="-10" dirty="0">
                <a:solidFill>
                  <a:srgbClr val="9CB955"/>
                </a:solidFill>
                <a:latin typeface="Calibri"/>
                <a:cs typeface="Calibri"/>
              </a:rPr>
              <a:t>The </a:t>
            </a:r>
            <a:r>
              <a:rPr sz="2800" b="1" u="sng" spc="-10" dirty="0">
                <a:solidFill>
                  <a:srgbClr val="839F42"/>
                </a:solidFill>
                <a:uFill>
                  <a:solidFill>
                    <a:srgbClr val="839F42"/>
                  </a:solidFill>
                </a:uFill>
                <a:latin typeface="Calibri"/>
                <a:cs typeface="Calibri"/>
              </a:rPr>
              <a:t>FOURTH</a:t>
            </a:r>
            <a:r>
              <a:rPr sz="2800" b="1" spc="-10" dirty="0">
                <a:solidFill>
                  <a:srgbClr val="839F42"/>
                </a:solidFill>
                <a:latin typeface="Calibri"/>
                <a:cs typeface="Calibri"/>
              </a:rPr>
              <a:t> </a:t>
            </a:r>
            <a:r>
              <a:rPr sz="2800" b="1" dirty="0">
                <a:solidFill>
                  <a:srgbClr val="9CB955"/>
                </a:solidFill>
                <a:latin typeface="Calibri"/>
                <a:cs typeface="Calibri"/>
              </a:rPr>
              <a:t>critical </a:t>
            </a:r>
            <a:r>
              <a:rPr sz="2800" b="1" spc="-10" dirty="0">
                <a:solidFill>
                  <a:srgbClr val="9CB955"/>
                </a:solidFill>
                <a:latin typeface="Calibri"/>
                <a:cs typeface="Calibri"/>
              </a:rPr>
              <a:t>innovation </a:t>
            </a:r>
            <a:r>
              <a:rPr sz="2800" b="1" dirty="0">
                <a:solidFill>
                  <a:srgbClr val="9CB955"/>
                </a:solidFill>
                <a:latin typeface="Calibri"/>
                <a:cs typeface="Calibri"/>
              </a:rPr>
              <a:t>is</a:t>
            </a:r>
            <a:r>
              <a:rPr sz="2800" b="1" spc="-180" dirty="0">
                <a:solidFill>
                  <a:srgbClr val="9CB955"/>
                </a:solidFill>
                <a:latin typeface="Calibri"/>
                <a:cs typeface="Calibri"/>
              </a:rPr>
              <a:t> </a:t>
            </a:r>
            <a:r>
              <a:rPr sz="2800" b="1" spc="-10" dirty="0">
                <a:solidFill>
                  <a:srgbClr val="9CB955"/>
                </a:solidFill>
                <a:latin typeface="Calibri"/>
                <a:cs typeface="Calibri"/>
              </a:rPr>
              <a:t>“proof</a:t>
            </a:r>
            <a:endParaRPr sz="2800">
              <a:latin typeface="Calibri"/>
              <a:cs typeface="Calibri"/>
            </a:endParaRPr>
          </a:p>
          <a:p>
            <a:pPr marL="4655820">
              <a:lnSpc>
                <a:spcPts val="5290"/>
              </a:lnSpc>
              <a:tabLst>
                <a:tab pos="6605270" algn="l"/>
              </a:tabLst>
            </a:pPr>
            <a:r>
              <a:rPr sz="2800" b="1" dirty="0">
                <a:solidFill>
                  <a:srgbClr val="9CB955"/>
                </a:solidFill>
                <a:latin typeface="Calibri"/>
                <a:cs typeface="Calibri"/>
              </a:rPr>
              <a:t>of</a:t>
            </a:r>
            <a:r>
              <a:rPr sz="2800" b="1" spc="-30" dirty="0">
                <a:solidFill>
                  <a:srgbClr val="9CB955"/>
                </a:solidFill>
                <a:latin typeface="Calibri"/>
                <a:cs typeface="Calibri"/>
              </a:rPr>
              <a:t> </a:t>
            </a:r>
            <a:r>
              <a:rPr sz="2800" b="1" spc="-20" dirty="0">
                <a:solidFill>
                  <a:srgbClr val="9CB955"/>
                </a:solidFill>
                <a:latin typeface="Calibri"/>
                <a:cs typeface="Calibri"/>
              </a:rPr>
              <a:t>st</a:t>
            </a:r>
            <a:r>
              <a:rPr sz="2800" b="1" dirty="0">
                <a:solidFill>
                  <a:srgbClr val="9CB955"/>
                </a:solidFill>
                <a:latin typeface="Calibri"/>
                <a:cs typeface="Calibri"/>
              </a:rPr>
              <a:t>a</a:t>
            </a:r>
            <a:r>
              <a:rPr sz="2800" b="1" spc="-70" dirty="0">
                <a:solidFill>
                  <a:srgbClr val="9CB955"/>
                </a:solidFill>
                <a:latin typeface="Calibri"/>
                <a:cs typeface="Calibri"/>
              </a:rPr>
              <a:t>k</a:t>
            </a:r>
            <a:r>
              <a:rPr sz="2800" b="1" spc="-10" dirty="0">
                <a:solidFill>
                  <a:srgbClr val="9CB955"/>
                </a:solidFill>
                <a:latin typeface="Calibri"/>
                <a:cs typeface="Calibri"/>
              </a:rPr>
              <a:t>e</a:t>
            </a:r>
            <a:r>
              <a:rPr sz="2800" b="1" dirty="0">
                <a:solidFill>
                  <a:srgbClr val="9CB955"/>
                </a:solidFill>
                <a:latin typeface="Calibri"/>
                <a:cs typeface="Calibri"/>
              </a:rPr>
              <a:t>”	</a:t>
            </a:r>
            <a:r>
              <a:rPr sz="5600" b="1" spc="-20" dirty="0">
                <a:solidFill>
                  <a:srgbClr val="9CB955"/>
                </a:solidFill>
                <a:latin typeface="Calibri"/>
                <a:cs typeface="Calibri"/>
              </a:rPr>
              <a:t>04</a:t>
            </a:r>
            <a:endParaRPr sz="5600">
              <a:latin typeface="Calibri"/>
              <a:cs typeface="Calibri"/>
            </a:endParaRPr>
          </a:p>
          <a:p>
            <a:pPr marL="770890">
              <a:lnSpc>
                <a:spcPts val="2830"/>
              </a:lnSpc>
            </a:pPr>
            <a:r>
              <a:rPr sz="2400" spc="-10" dirty="0">
                <a:solidFill>
                  <a:srgbClr val="303C3E"/>
                </a:solidFill>
                <a:latin typeface="Calibri"/>
                <a:cs typeface="Calibri"/>
              </a:rPr>
              <a:t>Current generation </a:t>
            </a:r>
            <a:r>
              <a:rPr sz="2400" dirty="0">
                <a:solidFill>
                  <a:srgbClr val="303C3E"/>
                </a:solidFill>
                <a:latin typeface="Calibri"/>
                <a:cs typeface="Calibri"/>
              </a:rPr>
              <a:t>is </a:t>
            </a:r>
            <a:r>
              <a:rPr sz="2400" spc="-10" dirty="0">
                <a:solidFill>
                  <a:srgbClr val="303C3E"/>
                </a:solidFill>
                <a:latin typeface="Calibri"/>
                <a:cs typeface="Calibri"/>
              </a:rPr>
              <a:t>secured </a:t>
            </a:r>
            <a:r>
              <a:rPr sz="2400" dirty="0">
                <a:solidFill>
                  <a:srgbClr val="303C3E"/>
                </a:solidFill>
                <a:latin typeface="Calibri"/>
                <a:cs typeface="Calibri"/>
              </a:rPr>
              <a:t>by </a:t>
            </a:r>
            <a:r>
              <a:rPr sz="2400" spc="-10" dirty="0">
                <a:solidFill>
                  <a:srgbClr val="303C3E"/>
                </a:solidFill>
                <a:latin typeface="Calibri"/>
                <a:cs typeface="Calibri"/>
              </a:rPr>
              <a:t>“proof</a:t>
            </a:r>
            <a:r>
              <a:rPr sz="2400" spc="-340" dirty="0">
                <a:solidFill>
                  <a:srgbClr val="303C3E"/>
                </a:solidFill>
                <a:latin typeface="Calibri"/>
                <a:cs typeface="Calibri"/>
              </a:rPr>
              <a:t> </a:t>
            </a:r>
            <a:r>
              <a:rPr sz="2400" spc="-10" dirty="0">
                <a:solidFill>
                  <a:srgbClr val="303C3E"/>
                </a:solidFill>
                <a:latin typeface="Calibri"/>
                <a:cs typeface="Calibri"/>
              </a:rPr>
              <a:t>of</a:t>
            </a:r>
            <a:endParaRPr sz="2400">
              <a:latin typeface="Calibri"/>
              <a:cs typeface="Calibri"/>
            </a:endParaRPr>
          </a:p>
          <a:p>
            <a:pPr marL="1145540" marR="1357630" indent="-213360" algn="r">
              <a:spcBef>
                <a:spcPts val="10"/>
              </a:spcBef>
            </a:pPr>
            <a:r>
              <a:rPr sz="2400" spc="-60" dirty="0">
                <a:solidFill>
                  <a:srgbClr val="303C3E"/>
                </a:solidFill>
                <a:latin typeface="Calibri"/>
                <a:cs typeface="Calibri"/>
              </a:rPr>
              <a:t>work”. </a:t>
            </a:r>
            <a:r>
              <a:rPr sz="2400" dirty="0">
                <a:solidFill>
                  <a:srgbClr val="303C3E"/>
                </a:solidFill>
                <a:latin typeface="Calibri"/>
                <a:cs typeface="Calibri"/>
              </a:rPr>
              <a:t>The new </a:t>
            </a:r>
            <a:r>
              <a:rPr sz="2400" spc="-30" dirty="0">
                <a:solidFill>
                  <a:srgbClr val="303C3E"/>
                </a:solidFill>
                <a:latin typeface="Calibri"/>
                <a:cs typeface="Calibri"/>
              </a:rPr>
              <a:t>system </a:t>
            </a:r>
            <a:r>
              <a:rPr sz="2400" dirty="0">
                <a:solidFill>
                  <a:srgbClr val="303C3E"/>
                </a:solidFill>
                <a:latin typeface="Calibri"/>
                <a:cs typeface="Calibri"/>
              </a:rPr>
              <a:t>is</a:t>
            </a:r>
            <a:r>
              <a:rPr sz="2400" spc="100" dirty="0">
                <a:solidFill>
                  <a:srgbClr val="303C3E"/>
                </a:solidFill>
                <a:latin typeface="Calibri"/>
                <a:cs typeface="Calibri"/>
              </a:rPr>
              <a:t> </a:t>
            </a:r>
            <a:r>
              <a:rPr sz="2400" spc="-10" dirty="0">
                <a:solidFill>
                  <a:srgbClr val="303C3E"/>
                </a:solidFill>
                <a:latin typeface="Calibri"/>
                <a:cs typeface="Calibri"/>
              </a:rPr>
              <a:t>replacing</a:t>
            </a:r>
            <a:r>
              <a:rPr sz="2400" spc="-70" dirty="0">
                <a:solidFill>
                  <a:srgbClr val="303C3E"/>
                </a:solidFill>
                <a:latin typeface="Calibri"/>
                <a:cs typeface="Calibri"/>
              </a:rPr>
              <a:t> </a:t>
            </a:r>
            <a:r>
              <a:rPr sz="2400" dirty="0">
                <a:solidFill>
                  <a:srgbClr val="303C3E"/>
                </a:solidFill>
                <a:latin typeface="Calibri"/>
                <a:cs typeface="Calibri"/>
              </a:rPr>
              <a:t>them  </a:t>
            </a:r>
            <a:r>
              <a:rPr sz="2400" spc="-10" dirty="0">
                <a:solidFill>
                  <a:srgbClr val="303C3E"/>
                </a:solidFill>
                <a:latin typeface="Calibri"/>
                <a:cs typeface="Calibri"/>
              </a:rPr>
              <a:t>with complex </a:t>
            </a:r>
            <a:r>
              <a:rPr sz="2400" dirty="0">
                <a:solidFill>
                  <a:srgbClr val="303C3E"/>
                </a:solidFill>
                <a:latin typeface="Calibri"/>
                <a:cs typeface="Calibri"/>
              </a:rPr>
              <a:t>financial</a:t>
            </a:r>
            <a:r>
              <a:rPr sz="2400" spc="-110" dirty="0">
                <a:solidFill>
                  <a:srgbClr val="303C3E"/>
                </a:solidFill>
                <a:latin typeface="Calibri"/>
                <a:cs typeface="Calibri"/>
              </a:rPr>
              <a:t> </a:t>
            </a:r>
            <a:r>
              <a:rPr sz="2400" spc="-10" dirty="0">
                <a:solidFill>
                  <a:srgbClr val="303C3E"/>
                </a:solidFill>
                <a:latin typeface="Calibri"/>
                <a:cs typeface="Calibri"/>
              </a:rPr>
              <a:t>instruments,</a:t>
            </a:r>
            <a:r>
              <a:rPr sz="2400" spc="-60" dirty="0">
                <a:solidFill>
                  <a:srgbClr val="303C3E"/>
                </a:solidFill>
                <a:latin typeface="Calibri"/>
                <a:cs typeface="Calibri"/>
              </a:rPr>
              <a:t> </a:t>
            </a:r>
            <a:r>
              <a:rPr sz="2400" spc="-20" dirty="0">
                <a:solidFill>
                  <a:srgbClr val="303C3E"/>
                </a:solidFill>
                <a:latin typeface="Calibri"/>
                <a:cs typeface="Calibri"/>
              </a:rPr>
              <a:t>for </a:t>
            </a:r>
            <a:r>
              <a:rPr sz="2400" spc="-10" dirty="0">
                <a:solidFill>
                  <a:srgbClr val="303C3E"/>
                </a:solidFill>
                <a:latin typeface="Calibri"/>
                <a:cs typeface="Calibri"/>
              </a:rPr>
              <a:t> similar or </a:t>
            </a:r>
            <a:r>
              <a:rPr sz="2400" dirty="0">
                <a:solidFill>
                  <a:srgbClr val="303C3E"/>
                </a:solidFill>
                <a:latin typeface="Calibri"/>
                <a:cs typeface="Calibri"/>
              </a:rPr>
              <a:t>higher </a:t>
            </a:r>
            <a:r>
              <a:rPr sz="2400" spc="-10" dirty="0">
                <a:solidFill>
                  <a:srgbClr val="303C3E"/>
                </a:solidFill>
                <a:latin typeface="Calibri"/>
                <a:cs typeface="Calibri"/>
              </a:rPr>
              <a:t>degree of</a:t>
            </a:r>
            <a:r>
              <a:rPr sz="2400" spc="-130" dirty="0">
                <a:solidFill>
                  <a:srgbClr val="303C3E"/>
                </a:solidFill>
                <a:latin typeface="Calibri"/>
                <a:cs typeface="Calibri"/>
              </a:rPr>
              <a:t> </a:t>
            </a:r>
            <a:r>
              <a:rPr sz="2400" spc="-10" dirty="0">
                <a:solidFill>
                  <a:srgbClr val="303C3E"/>
                </a:solidFill>
                <a:latin typeface="Calibri"/>
                <a:cs typeface="Calibri"/>
              </a:rPr>
              <a:t>security</a:t>
            </a:r>
            <a:endParaRPr sz="2400">
              <a:latin typeface="Calibri"/>
              <a:cs typeface="Calibri"/>
            </a:endParaRPr>
          </a:p>
        </p:txBody>
      </p:sp>
      <p:sp>
        <p:nvSpPr>
          <p:cNvPr id="23" name="object 23"/>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3455176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3" name="object 3"/>
          <p:cNvSpPr/>
          <p:nvPr/>
        </p:nvSpPr>
        <p:spPr>
          <a:xfrm>
            <a:off x="1426462" y="9677400"/>
            <a:ext cx="1542288" cy="387096"/>
          </a:xfrm>
          <a:prstGeom prst="rect">
            <a:avLst/>
          </a:prstGeom>
          <a:blipFill>
            <a:blip r:embed="rId2" cstate="print"/>
            <a:stretch>
              <a:fillRect/>
            </a:stretch>
          </a:blip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5" name="object 5"/>
          <p:cNvSpPr/>
          <p:nvPr/>
        </p:nvSpPr>
        <p:spPr>
          <a:xfrm>
            <a:off x="12576047" y="4965190"/>
            <a:ext cx="3981450" cy="426720"/>
          </a:xfrm>
          <a:custGeom>
            <a:avLst/>
            <a:gdLst/>
            <a:ahLst/>
            <a:cxnLst/>
            <a:rect l="l" t="t" r="r" b="b"/>
            <a:pathLst>
              <a:path w="1990725" h="213360">
                <a:moveTo>
                  <a:pt x="1883664" y="0"/>
                </a:moveTo>
                <a:lnTo>
                  <a:pt x="106679" y="0"/>
                </a:lnTo>
                <a:lnTo>
                  <a:pt x="65151" y="8381"/>
                </a:lnTo>
                <a:lnTo>
                  <a:pt x="31242" y="31242"/>
                </a:lnTo>
                <a:lnTo>
                  <a:pt x="8382" y="65151"/>
                </a:lnTo>
                <a:lnTo>
                  <a:pt x="0" y="106680"/>
                </a:lnTo>
                <a:lnTo>
                  <a:pt x="8381" y="148209"/>
                </a:lnTo>
                <a:lnTo>
                  <a:pt x="31241" y="182118"/>
                </a:lnTo>
                <a:lnTo>
                  <a:pt x="65150" y="204978"/>
                </a:lnTo>
                <a:lnTo>
                  <a:pt x="106679" y="213360"/>
                </a:lnTo>
                <a:lnTo>
                  <a:pt x="1883664" y="213360"/>
                </a:lnTo>
                <a:lnTo>
                  <a:pt x="1925193" y="204978"/>
                </a:lnTo>
                <a:lnTo>
                  <a:pt x="1959102" y="182118"/>
                </a:lnTo>
                <a:lnTo>
                  <a:pt x="1981962" y="148209"/>
                </a:lnTo>
                <a:lnTo>
                  <a:pt x="1990344" y="106680"/>
                </a:lnTo>
                <a:lnTo>
                  <a:pt x="1981961" y="65151"/>
                </a:lnTo>
                <a:lnTo>
                  <a:pt x="1959102" y="31242"/>
                </a:lnTo>
                <a:lnTo>
                  <a:pt x="1925193" y="8381"/>
                </a:lnTo>
                <a:lnTo>
                  <a:pt x="1883664" y="0"/>
                </a:lnTo>
                <a:close/>
              </a:path>
            </a:pathLst>
          </a:custGeom>
          <a:solidFill>
            <a:srgbClr val="0D80B8"/>
          </a:solidFill>
        </p:spPr>
        <p:txBody>
          <a:bodyPr wrap="square" lIns="0" tIns="0" rIns="0" bIns="0" rtlCol="0"/>
          <a:lstStyle/>
          <a:p>
            <a:endParaRPr sz="3600"/>
          </a:p>
        </p:txBody>
      </p:sp>
      <p:sp>
        <p:nvSpPr>
          <p:cNvPr id="6" name="object 6"/>
          <p:cNvSpPr/>
          <p:nvPr/>
        </p:nvSpPr>
        <p:spPr>
          <a:xfrm>
            <a:off x="12576047" y="2218944"/>
            <a:ext cx="3981450" cy="424180"/>
          </a:xfrm>
          <a:custGeom>
            <a:avLst/>
            <a:gdLst/>
            <a:ahLst/>
            <a:cxnLst/>
            <a:rect l="l" t="t" r="r" b="b"/>
            <a:pathLst>
              <a:path w="1990725" h="212090">
                <a:moveTo>
                  <a:pt x="1884426" y="0"/>
                </a:moveTo>
                <a:lnTo>
                  <a:pt x="105917" y="0"/>
                </a:lnTo>
                <a:lnTo>
                  <a:pt x="64668" y="8316"/>
                </a:lnTo>
                <a:lnTo>
                  <a:pt x="31003" y="31003"/>
                </a:lnTo>
                <a:lnTo>
                  <a:pt x="8316" y="64668"/>
                </a:lnTo>
                <a:lnTo>
                  <a:pt x="0" y="105917"/>
                </a:lnTo>
                <a:lnTo>
                  <a:pt x="8316" y="147167"/>
                </a:lnTo>
                <a:lnTo>
                  <a:pt x="31003" y="180832"/>
                </a:lnTo>
                <a:lnTo>
                  <a:pt x="64668" y="203519"/>
                </a:lnTo>
                <a:lnTo>
                  <a:pt x="105917" y="211836"/>
                </a:lnTo>
                <a:lnTo>
                  <a:pt x="1884426" y="211836"/>
                </a:lnTo>
                <a:lnTo>
                  <a:pt x="1925675" y="203519"/>
                </a:lnTo>
                <a:lnTo>
                  <a:pt x="1959340" y="180832"/>
                </a:lnTo>
                <a:lnTo>
                  <a:pt x="1982027" y="147167"/>
                </a:lnTo>
                <a:lnTo>
                  <a:pt x="1990344" y="105917"/>
                </a:lnTo>
                <a:lnTo>
                  <a:pt x="1982027" y="64668"/>
                </a:lnTo>
                <a:lnTo>
                  <a:pt x="1959340" y="31003"/>
                </a:lnTo>
                <a:lnTo>
                  <a:pt x="1925675" y="8316"/>
                </a:lnTo>
                <a:lnTo>
                  <a:pt x="1884426" y="0"/>
                </a:lnTo>
                <a:close/>
              </a:path>
            </a:pathLst>
          </a:custGeom>
          <a:solidFill>
            <a:srgbClr val="16A995"/>
          </a:solidFill>
        </p:spPr>
        <p:txBody>
          <a:bodyPr wrap="square" lIns="0" tIns="0" rIns="0" bIns="0" rtlCol="0"/>
          <a:lstStyle/>
          <a:p>
            <a:endParaRPr sz="3600"/>
          </a:p>
        </p:txBody>
      </p:sp>
      <p:sp>
        <p:nvSpPr>
          <p:cNvPr id="7" name="object 7"/>
          <p:cNvSpPr/>
          <p:nvPr/>
        </p:nvSpPr>
        <p:spPr>
          <a:xfrm>
            <a:off x="1633727" y="7626094"/>
            <a:ext cx="4005578" cy="426720"/>
          </a:xfrm>
          <a:custGeom>
            <a:avLst/>
            <a:gdLst/>
            <a:ahLst/>
            <a:cxnLst/>
            <a:rect l="l" t="t" r="r" b="b"/>
            <a:pathLst>
              <a:path w="2002789" h="213360">
                <a:moveTo>
                  <a:pt x="1895856" y="0"/>
                </a:moveTo>
                <a:lnTo>
                  <a:pt x="106680" y="0"/>
                </a:lnTo>
                <a:lnTo>
                  <a:pt x="65156" y="8381"/>
                </a:lnTo>
                <a:lnTo>
                  <a:pt x="31246" y="31241"/>
                </a:lnTo>
                <a:lnTo>
                  <a:pt x="8383" y="65150"/>
                </a:lnTo>
                <a:lnTo>
                  <a:pt x="0" y="106679"/>
                </a:lnTo>
                <a:lnTo>
                  <a:pt x="8383" y="148203"/>
                </a:lnTo>
                <a:lnTo>
                  <a:pt x="31246" y="182113"/>
                </a:lnTo>
                <a:lnTo>
                  <a:pt x="65156" y="204976"/>
                </a:lnTo>
                <a:lnTo>
                  <a:pt x="106680" y="213359"/>
                </a:lnTo>
                <a:lnTo>
                  <a:pt x="1895856" y="213359"/>
                </a:lnTo>
                <a:lnTo>
                  <a:pt x="1937384" y="204976"/>
                </a:lnTo>
                <a:lnTo>
                  <a:pt x="1971293" y="182113"/>
                </a:lnTo>
                <a:lnTo>
                  <a:pt x="1994154" y="148203"/>
                </a:lnTo>
                <a:lnTo>
                  <a:pt x="2002536" y="106679"/>
                </a:lnTo>
                <a:lnTo>
                  <a:pt x="1994154" y="65150"/>
                </a:lnTo>
                <a:lnTo>
                  <a:pt x="1971294" y="31241"/>
                </a:lnTo>
                <a:lnTo>
                  <a:pt x="1937385" y="8381"/>
                </a:lnTo>
                <a:lnTo>
                  <a:pt x="1895856" y="0"/>
                </a:lnTo>
                <a:close/>
              </a:path>
            </a:pathLst>
          </a:custGeom>
          <a:solidFill>
            <a:srgbClr val="9CB955"/>
          </a:solidFill>
        </p:spPr>
        <p:txBody>
          <a:bodyPr wrap="square" lIns="0" tIns="0" rIns="0" bIns="0" rtlCol="0"/>
          <a:lstStyle/>
          <a:p>
            <a:endParaRPr sz="3600"/>
          </a:p>
        </p:txBody>
      </p:sp>
      <p:sp>
        <p:nvSpPr>
          <p:cNvPr id="8" name="object 8"/>
          <p:cNvSpPr/>
          <p:nvPr/>
        </p:nvSpPr>
        <p:spPr>
          <a:xfrm>
            <a:off x="1633727" y="4895088"/>
            <a:ext cx="4005578" cy="426720"/>
          </a:xfrm>
          <a:custGeom>
            <a:avLst/>
            <a:gdLst/>
            <a:ahLst/>
            <a:cxnLst/>
            <a:rect l="l" t="t" r="r" b="b"/>
            <a:pathLst>
              <a:path w="2002789" h="213360">
                <a:moveTo>
                  <a:pt x="1895856" y="0"/>
                </a:moveTo>
                <a:lnTo>
                  <a:pt x="106680" y="0"/>
                </a:lnTo>
                <a:lnTo>
                  <a:pt x="65156" y="8381"/>
                </a:lnTo>
                <a:lnTo>
                  <a:pt x="31246" y="31242"/>
                </a:lnTo>
                <a:lnTo>
                  <a:pt x="8383" y="65150"/>
                </a:lnTo>
                <a:lnTo>
                  <a:pt x="0" y="106680"/>
                </a:lnTo>
                <a:lnTo>
                  <a:pt x="8383" y="148208"/>
                </a:lnTo>
                <a:lnTo>
                  <a:pt x="31246" y="182118"/>
                </a:lnTo>
                <a:lnTo>
                  <a:pt x="65156" y="204978"/>
                </a:lnTo>
                <a:lnTo>
                  <a:pt x="106680" y="213360"/>
                </a:lnTo>
                <a:lnTo>
                  <a:pt x="1895856" y="213360"/>
                </a:lnTo>
                <a:lnTo>
                  <a:pt x="1937385" y="204978"/>
                </a:lnTo>
                <a:lnTo>
                  <a:pt x="1971294" y="182118"/>
                </a:lnTo>
                <a:lnTo>
                  <a:pt x="1994154" y="148208"/>
                </a:lnTo>
                <a:lnTo>
                  <a:pt x="2002536" y="106680"/>
                </a:lnTo>
                <a:lnTo>
                  <a:pt x="1994154" y="65150"/>
                </a:lnTo>
                <a:lnTo>
                  <a:pt x="1971294" y="31242"/>
                </a:lnTo>
                <a:lnTo>
                  <a:pt x="1937385" y="8381"/>
                </a:lnTo>
                <a:lnTo>
                  <a:pt x="1895856" y="0"/>
                </a:lnTo>
                <a:close/>
              </a:path>
            </a:pathLst>
          </a:custGeom>
          <a:solidFill>
            <a:srgbClr val="F19C13"/>
          </a:solidFill>
        </p:spPr>
        <p:txBody>
          <a:bodyPr wrap="square" lIns="0" tIns="0" rIns="0" bIns="0" rtlCol="0"/>
          <a:lstStyle/>
          <a:p>
            <a:endParaRPr sz="3600"/>
          </a:p>
        </p:txBody>
      </p:sp>
      <p:sp>
        <p:nvSpPr>
          <p:cNvPr id="9" name="object 9"/>
          <p:cNvSpPr/>
          <p:nvPr/>
        </p:nvSpPr>
        <p:spPr>
          <a:xfrm>
            <a:off x="1658111" y="2237232"/>
            <a:ext cx="3981450" cy="424180"/>
          </a:xfrm>
          <a:custGeom>
            <a:avLst/>
            <a:gdLst/>
            <a:ahLst/>
            <a:cxnLst/>
            <a:rect l="l" t="t" r="r" b="b"/>
            <a:pathLst>
              <a:path w="1990725" h="212090">
                <a:moveTo>
                  <a:pt x="1884426" y="0"/>
                </a:moveTo>
                <a:lnTo>
                  <a:pt x="105918" y="0"/>
                </a:lnTo>
                <a:lnTo>
                  <a:pt x="64690" y="8316"/>
                </a:lnTo>
                <a:lnTo>
                  <a:pt x="31022" y="31003"/>
                </a:lnTo>
                <a:lnTo>
                  <a:pt x="8323" y="64668"/>
                </a:lnTo>
                <a:lnTo>
                  <a:pt x="0" y="105918"/>
                </a:lnTo>
                <a:lnTo>
                  <a:pt x="8323" y="147167"/>
                </a:lnTo>
                <a:lnTo>
                  <a:pt x="31022" y="180832"/>
                </a:lnTo>
                <a:lnTo>
                  <a:pt x="64690" y="203519"/>
                </a:lnTo>
                <a:lnTo>
                  <a:pt x="105918" y="211836"/>
                </a:lnTo>
                <a:lnTo>
                  <a:pt x="1884426" y="211836"/>
                </a:lnTo>
                <a:lnTo>
                  <a:pt x="1925675" y="203519"/>
                </a:lnTo>
                <a:lnTo>
                  <a:pt x="1959340" y="180832"/>
                </a:lnTo>
                <a:lnTo>
                  <a:pt x="1982027" y="147167"/>
                </a:lnTo>
                <a:lnTo>
                  <a:pt x="1990344" y="105918"/>
                </a:lnTo>
                <a:lnTo>
                  <a:pt x="1982027" y="64668"/>
                </a:lnTo>
                <a:lnTo>
                  <a:pt x="1959340" y="31003"/>
                </a:lnTo>
                <a:lnTo>
                  <a:pt x="1925675" y="8316"/>
                </a:lnTo>
                <a:lnTo>
                  <a:pt x="1884426" y="0"/>
                </a:lnTo>
                <a:close/>
              </a:path>
            </a:pathLst>
          </a:custGeom>
          <a:solidFill>
            <a:srgbClr val="095A82"/>
          </a:solidFill>
        </p:spPr>
        <p:txBody>
          <a:bodyPr wrap="square" lIns="0" tIns="0" rIns="0" bIns="0" rtlCol="0"/>
          <a:lstStyle/>
          <a:p>
            <a:endParaRPr sz="3600"/>
          </a:p>
        </p:txBody>
      </p:sp>
      <p:sp>
        <p:nvSpPr>
          <p:cNvPr id="10" name="object 10"/>
          <p:cNvSpPr txBox="1">
            <a:spLocks noGrp="1"/>
          </p:cNvSpPr>
          <p:nvPr>
            <p:ph type="title"/>
          </p:nvPr>
        </p:nvSpPr>
        <p:spPr>
          <a:xfrm>
            <a:off x="942034" y="648106"/>
            <a:ext cx="15228568" cy="886140"/>
          </a:xfrm>
          <a:prstGeom prst="rect">
            <a:avLst/>
          </a:prstGeom>
        </p:spPr>
        <p:txBody>
          <a:bodyPr vert="horz" wrap="square" lIns="0" tIns="24130" rIns="0" bIns="0" rtlCol="0">
            <a:spAutoFit/>
          </a:bodyPr>
          <a:lstStyle/>
          <a:p>
            <a:pPr marL="25400">
              <a:spcBef>
                <a:spcPts val="190"/>
              </a:spcBef>
            </a:pPr>
            <a:r>
              <a:rPr spc="-10" dirty="0">
                <a:solidFill>
                  <a:srgbClr val="095A82"/>
                </a:solidFill>
              </a:rPr>
              <a:t>Reasons Why Blockchain is a </a:t>
            </a:r>
            <a:r>
              <a:rPr spc="-20" dirty="0">
                <a:solidFill>
                  <a:srgbClr val="095A82"/>
                </a:solidFill>
              </a:rPr>
              <a:t>Disruptive</a:t>
            </a:r>
            <a:r>
              <a:rPr spc="210" dirty="0">
                <a:solidFill>
                  <a:srgbClr val="095A82"/>
                </a:solidFill>
              </a:rPr>
              <a:t> </a:t>
            </a:r>
            <a:r>
              <a:rPr spc="-20" dirty="0">
                <a:solidFill>
                  <a:srgbClr val="095A82"/>
                </a:solidFill>
              </a:rPr>
              <a:t>Technology</a:t>
            </a:r>
            <a:endParaRPr/>
          </a:p>
        </p:txBody>
      </p:sp>
      <p:sp>
        <p:nvSpPr>
          <p:cNvPr id="11" name="object 11"/>
          <p:cNvSpPr txBox="1"/>
          <p:nvPr/>
        </p:nvSpPr>
        <p:spPr>
          <a:xfrm>
            <a:off x="2011883" y="2254505"/>
            <a:ext cx="857250" cy="332142"/>
          </a:xfrm>
          <a:prstGeom prst="rect">
            <a:avLst/>
          </a:prstGeom>
        </p:spPr>
        <p:txBody>
          <a:bodyPr vert="horz" wrap="square" lIns="0" tIns="24130" rIns="0" bIns="0" rtlCol="0">
            <a:spAutoFit/>
          </a:bodyPr>
          <a:lstStyle/>
          <a:p>
            <a:pPr marL="25400">
              <a:spcBef>
                <a:spcPts val="190"/>
              </a:spcBef>
            </a:pPr>
            <a:r>
              <a:rPr sz="2000" b="1" spc="-20" dirty="0">
                <a:solidFill>
                  <a:srgbClr val="FFFFFF"/>
                </a:solidFill>
                <a:latin typeface="Calibri"/>
                <a:cs typeface="Calibri"/>
              </a:rPr>
              <a:t>S</a:t>
            </a:r>
            <a:r>
              <a:rPr sz="2000" b="1" spc="-30" dirty="0">
                <a:solidFill>
                  <a:srgbClr val="FFFFFF"/>
                </a:solidFill>
                <a:latin typeface="Calibri"/>
                <a:cs typeface="Calibri"/>
              </a:rPr>
              <a:t>E</a:t>
            </a:r>
            <a:r>
              <a:rPr sz="2000" b="1" spc="-20" dirty="0">
                <a:solidFill>
                  <a:srgbClr val="FFFFFF"/>
                </a:solidFill>
                <a:latin typeface="Calibri"/>
                <a:cs typeface="Calibri"/>
              </a:rPr>
              <a:t>CURE</a:t>
            </a:r>
            <a:endParaRPr sz="2000">
              <a:latin typeface="Calibri"/>
              <a:cs typeface="Calibri"/>
            </a:endParaRPr>
          </a:p>
        </p:txBody>
      </p:sp>
      <p:sp>
        <p:nvSpPr>
          <p:cNvPr id="12" name="object 12"/>
          <p:cNvSpPr txBox="1"/>
          <p:nvPr/>
        </p:nvSpPr>
        <p:spPr>
          <a:xfrm>
            <a:off x="1893620" y="2731263"/>
            <a:ext cx="4218940" cy="1042593"/>
          </a:xfrm>
          <a:prstGeom prst="rect">
            <a:avLst/>
          </a:prstGeom>
        </p:spPr>
        <p:txBody>
          <a:bodyPr vert="horz" wrap="square" lIns="0" tIns="26670" rIns="0" bIns="0" rtlCol="0">
            <a:spAutoFit/>
          </a:bodyPr>
          <a:lstStyle/>
          <a:p>
            <a:pPr marL="25400" marR="10160">
              <a:spcBef>
                <a:spcPts val="210"/>
              </a:spcBef>
            </a:pPr>
            <a:r>
              <a:rPr sz="2200" dirty="0">
                <a:solidFill>
                  <a:srgbClr val="303C3E"/>
                </a:solidFill>
                <a:latin typeface="Calibri"/>
                <a:cs typeface="Calibri"/>
              </a:rPr>
              <a:t>It is </a:t>
            </a:r>
            <a:r>
              <a:rPr sz="2200" spc="-10" dirty="0">
                <a:solidFill>
                  <a:srgbClr val="303C3E"/>
                </a:solidFill>
                <a:latin typeface="Calibri"/>
                <a:cs typeface="Calibri"/>
              </a:rPr>
              <a:t>impossible for </a:t>
            </a:r>
            <a:r>
              <a:rPr sz="2200" dirty="0">
                <a:solidFill>
                  <a:srgbClr val="303C3E"/>
                </a:solidFill>
                <a:latin typeface="Calibri"/>
                <a:cs typeface="Calibri"/>
              </a:rPr>
              <a:t>anyone to</a:t>
            </a:r>
            <a:r>
              <a:rPr sz="2200" spc="-210" dirty="0">
                <a:solidFill>
                  <a:srgbClr val="303C3E"/>
                </a:solidFill>
                <a:latin typeface="Calibri"/>
                <a:cs typeface="Calibri"/>
              </a:rPr>
              <a:t> </a:t>
            </a:r>
            <a:r>
              <a:rPr sz="2200" dirty="0">
                <a:solidFill>
                  <a:srgbClr val="303C3E"/>
                </a:solidFill>
                <a:latin typeface="Calibri"/>
                <a:cs typeface="Calibri"/>
              </a:rPr>
              <a:t>tamper  with </a:t>
            </a:r>
            <a:r>
              <a:rPr sz="2200" spc="-10" dirty="0">
                <a:solidFill>
                  <a:srgbClr val="303C3E"/>
                </a:solidFill>
                <a:latin typeface="Calibri"/>
                <a:cs typeface="Calibri"/>
              </a:rPr>
              <a:t>transactions </a:t>
            </a:r>
            <a:r>
              <a:rPr sz="2200" dirty="0">
                <a:solidFill>
                  <a:srgbClr val="303C3E"/>
                </a:solidFill>
                <a:latin typeface="Calibri"/>
                <a:cs typeface="Calibri"/>
              </a:rPr>
              <a:t>or ledger records  present in</a:t>
            </a:r>
            <a:r>
              <a:rPr sz="2200" spc="-60" dirty="0">
                <a:solidFill>
                  <a:srgbClr val="303C3E"/>
                </a:solidFill>
                <a:latin typeface="Calibri"/>
                <a:cs typeface="Calibri"/>
              </a:rPr>
              <a:t> </a:t>
            </a:r>
            <a:r>
              <a:rPr sz="2200" spc="-10" dirty="0">
                <a:solidFill>
                  <a:srgbClr val="303C3E"/>
                </a:solidFill>
                <a:latin typeface="Calibri"/>
                <a:cs typeface="Calibri"/>
              </a:rPr>
              <a:t>blockchain</a:t>
            </a:r>
            <a:endParaRPr sz="2200">
              <a:latin typeface="Calibri"/>
              <a:cs typeface="Calibri"/>
            </a:endParaRPr>
          </a:p>
        </p:txBody>
      </p:sp>
      <p:sp>
        <p:nvSpPr>
          <p:cNvPr id="13" name="object 13"/>
          <p:cNvSpPr txBox="1"/>
          <p:nvPr/>
        </p:nvSpPr>
        <p:spPr>
          <a:xfrm>
            <a:off x="1908861" y="4766998"/>
            <a:ext cx="4423410" cy="1997983"/>
          </a:xfrm>
          <a:prstGeom prst="rect">
            <a:avLst/>
          </a:prstGeom>
        </p:spPr>
        <p:txBody>
          <a:bodyPr vert="horz" wrap="square" lIns="0" tIns="167640" rIns="0" bIns="0" rtlCol="0">
            <a:spAutoFit/>
          </a:bodyPr>
          <a:lstStyle/>
          <a:p>
            <a:pPr marL="130810">
              <a:spcBef>
                <a:spcPts val="1320"/>
              </a:spcBef>
            </a:pPr>
            <a:r>
              <a:rPr sz="2000" b="1" spc="-20" dirty="0">
                <a:solidFill>
                  <a:srgbClr val="FFFFFF"/>
                </a:solidFill>
                <a:latin typeface="Calibri"/>
                <a:cs typeface="Calibri"/>
              </a:rPr>
              <a:t>WORLDWIDE</a:t>
            </a:r>
            <a:r>
              <a:rPr sz="2000" b="1" spc="50" dirty="0">
                <a:solidFill>
                  <a:srgbClr val="FFFFFF"/>
                </a:solidFill>
                <a:latin typeface="Calibri"/>
                <a:cs typeface="Calibri"/>
              </a:rPr>
              <a:t> </a:t>
            </a:r>
            <a:r>
              <a:rPr sz="2000" b="1" spc="-20" dirty="0">
                <a:solidFill>
                  <a:srgbClr val="FFFFFF"/>
                </a:solidFill>
                <a:latin typeface="Calibri"/>
                <a:cs typeface="Calibri"/>
              </a:rPr>
              <a:t>ADOPTIONTION</a:t>
            </a:r>
            <a:endParaRPr sz="2000">
              <a:latin typeface="Calibri"/>
              <a:cs typeface="Calibri"/>
            </a:endParaRPr>
          </a:p>
          <a:p>
            <a:pPr marL="25400" marR="10160">
              <a:spcBef>
                <a:spcPts val="1270"/>
              </a:spcBef>
            </a:pPr>
            <a:r>
              <a:rPr sz="2200" dirty="0">
                <a:solidFill>
                  <a:srgbClr val="303C3E"/>
                </a:solidFill>
                <a:latin typeface="Calibri"/>
                <a:cs typeface="Calibri"/>
              </a:rPr>
              <a:t>Blockchain has been adopted  worldwide and has the backing of  many investors </a:t>
            </a:r>
            <a:r>
              <a:rPr sz="2200" spc="-10" dirty="0">
                <a:solidFill>
                  <a:srgbClr val="303C3E"/>
                </a:solidFill>
                <a:latin typeface="Calibri"/>
                <a:cs typeface="Calibri"/>
              </a:rPr>
              <a:t>from banking </a:t>
            </a:r>
            <a:r>
              <a:rPr sz="2200" dirty="0">
                <a:solidFill>
                  <a:srgbClr val="303C3E"/>
                </a:solidFill>
                <a:latin typeface="Calibri"/>
                <a:cs typeface="Calibri"/>
              </a:rPr>
              <a:t>and</a:t>
            </a:r>
            <a:r>
              <a:rPr sz="2200" spc="-260" dirty="0">
                <a:solidFill>
                  <a:srgbClr val="303C3E"/>
                </a:solidFill>
                <a:latin typeface="Calibri"/>
                <a:cs typeface="Calibri"/>
              </a:rPr>
              <a:t> </a:t>
            </a:r>
            <a:r>
              <a:rPr sz="2200" dirty="0">
                <a:solidFill>
                  <a:srgbClr val="303C3E"/>
                </a:solidFill>
                <a:latin typeface="Calibri"/>
                <a:cs typeface="Calibri"/>
              </a:rPr>
              <a:t>non-  </a:t>
            </a:r>
            <a:r>
              <a:rPr sz="2200" spc="-10" dirty="0">
                <a:solidFill>
                  <a:srgbClr val="303C3E"/>
                </a:solidFill>
                <a:latin typeface="Calibri"/>
                <a:cs typeface="Calibri"/>
              </a:rPr>
              <a:t>banking</a:t>
            </a:r>
            <a:r>
              <a:rPr sz="2200" spc="-40" dirty="0">
                <a:solidFill>
                  <a:srgbClr val="303C3E"/>
                </a:solidFill>
                <a:latin typeface="Calibri"/>
                <a:cs typeface="Calibri"/>
              </a:rPr>
              <a:t> </a:t>
            </a:r>
            <a:r>
              <a:rPr sz="2200" spc="-10" dirty="0">
                <a:solidFill>
                  <a:srgbClr val="303C3E"/>
                </a:solidFill>
                <a:latin typeface="Calibri"/>
                <a:cs typeface="Calibri"/>
              </a:rPr>
              <a:t>sectors</a:t>
            </a:r>
            <a:endParaRPr sz="2200">
              <a:latin typeface="Calibri"/>
              <a:cs typeface="Calibri"/>
            </a:endParaRPr>
          </a:p>
        </p:txBody>
      </p:sp>
      <p:sp>
        <p:nvSpPr>
          <p:cNvPr id="14" name="object 14"/>
          <p:cNvSpPr txBox="1"/>
          <p:nvPr/>
        </p:nvSpPr>
        <p:spPr>
          <a:xfrm>
            <a:off x="1870455" y="7509160"/>
            <a:ext cx="4250690" cy="1638910"/>
          </a:xfrm>
          <a:prstGeom prst="rect">
            <a:avLst/>
          </a:prstGeom>
        </p:spPr>
        <p:txBody>
          <a:bodyPr vert="horz" wrap="square" lIns="0" tIns="160020" rIns="0" bIns="0" rtlCol="0">
            <a:spAutoFit/>
          </a:bodyPr>
          <a:lstStyle/>
          <a:p>
            <a:pPr marL="208278">
              <a:spcBef>
                <a:spcPts val="1260"/>
              </a:spcBef>
            </a:pPr>
            <a:r>
              <a:rPr sz="2000" b="1" spc="-20" dirty="0">
                <a:solidFill>
                  <a:srgbClr val="FFFFFF"/>
                </a:solidFill>
                <a:latin typeface="Calibri"/>
                <a:cs typeface="Calibri"/>
              </a:rPr>
              <a:t>AUTOMATED</a:t>
            </a:r>
            <a:r>
              <a:rPr sz="2000" b="1" spc="30" dirty="0">
                <a:solidFill>
                  <a:srgbClr val="FFFFFF"/>
                </a:solidFill>
                <a:latin typeface="Calibri"/>
                <a:cs typeface="Calibri"/>
              </a:rPr>
              <a:t> </a:t>
            </a:r>
            <a:r>
              <a:rPr sz="2000" b="1" spc="-20" dirty="0">
                <a:solidFill>
                  <a:srgbClr val="FFFFFF"/>
                </a:solidFill>
                <a:latin typeface="Calibri"/>
                <a:cs typeface="Calibri"/>
              </a:rPr>
              <a:t>OPERATIONS</a:t>
            </a:r>
            <a:endParaRPr sz="2000">
              <a:latin typeface="Calibri"/>
              <a:cs typeface="Calibri"/>
            </a:endParaRPr>
          </a:p>
          <a:p>
            <a:pPr marL="25400" marR="10160">
              <a:spcBef>
                <a:spcPts val="1210"/>
              </a:spcBef>
            </a:pPr>
            <a:r>
              <a:rPr sz="2200" dirty="0">
                <a:solidFill>
                  <a:srgbClr val="303C3E"/>
                </a:solidFill>
                <a:latin typeface="Calibri"/>
                <a:cs typeface="Calibri"/>
              </a:rPr>
              <a:t>Operations are </a:t>
            </a:r>
            <a:r>
              <a:rPr sz="2200" spc="-10" dirty="0">
                <a:solidFill>
                  <a:srgbClr val="303C3E"/>
                </a:solidFill>
                <a:latin typeface="Calibri"/>
                <a:cs typeface="Calibri"/>
              </a:rPr>
              <a:t>fully </a:t>
            </a:r>
            <a:r>
              <a:rPr sz="2200" dirty="0">
                <a:solidFill>
                  <a:srgbClr val="303C3E"/>
                </a:solidFill>
                <a:latin typeface="Calibri"/>
                <a:cs typeface="Calibri"/>
              </a:rPr>
              <a:t>automated  through software. Private</a:t>
            </a:r>
            <a:r>
              <a:rPr sz="2200" spc="-310" dirty="0">
                <a:solidFill>
                  <a:srgbClr val="303C3E"/>
                </a:solidFill>
                <a:latin typeface="Calibri"/>
                <a:cs typeface="Calibri"/>
              </a:rPr>
              <a:t> </a:t>
            </a:r>
            <a:r>
              <a:rPr sz="2200" dirty="0">
                <a:solidFill>
                  <a:srgbClr val="303C3E"/>
                </a:solidFill>
                <a:latin typeface="Calibri"/>
                <a:cs typeface="Calibri"/>
              </a:rPr>
              <a:t>companies  are not needed to </a:t>
            </a:r>
            <a:r>
              <a:rPr sz="2200" spc="-10" dirty="0">
                <a:solidFill>
                  <a:srgbClr val="303C3E"/>
                </a:solidFill>
                <a:latin typeface="Calibri"/>
                <a:cs typeface="Calibri"/>
              </a:rPr>
              <a:t>handle</a:t>
            </a:r>
            <a:r>
              <a:rPr sz="2200" spc="-210" dirty="0">
                <a:solidFill>
                  <a:srgbClr val="303C3E"/>
                </a:solidFill>
                <a:latin typeface="Calibri"/>
                <a:cs typeface="Calibri"/>
              </a:rPr>
              <a:t> </a:t>
            </a:r>
            <a:r>
              <a:rPr sz="2200" dirty="0">
                <a:solidFill>
                  <a:srgbClr val="303C3E"/>
                </a:solidFill>
                <a:latin typeface="Calibri"/>
                <a:cs typeface="Calibri"/>
              </a:rPr>
              <a:t>operations</a:t>
            </a:r>
            <a:endParaRPr sz="2200">
              <a:latin typeface="Calibri"/>
              <a:cs typeface="Calibri"/>
            </a:endParaRPr>
          </a:p>
        </p:txBody>
      </p:sp>
      <p:sp>
        <p:nvSpPr>
          <p:cNvPr id="15" name="object 15"/>
          <p:cNvSpPr txBox="1"/>
          <p:nvPr/>
        </p:nvSpPr>
        <p:spPr>
          <a:xfrm>
            <a:off x="11861292" y="2133557"/>
            <a:ext cx="4356100" cy="1610697"/>
          </a:xfrm>
          <a:prstGeom prst="rect">
            <a:avLst/>
          </a:prstGeom>
        </p:spPr>
        <p:txBody>
          <a:bodyPr vert="horz" wrap="square" lIns="0" tIns="144780" rIns="0" bIns="0" rtlCol="0">
            <a:spAutoFit/>
          </a:bodyPr>
          <a:lstStyle/>
          <a:p>
            <a:pPr marL="3539490">
              <a:spcBef>
                <a:spcPts val="1140"/>
              </a:spcBef>
            </a:pPr>
            <a:r>
              <a:rPr sz="2000" b="1" spc="-20" dirty="0">
                <a:solidFill>
                  <a:srgbClr val="FFFFFF"/>
                </a:solidFill>
                <a:latin typeface="Calibri"/>
                <a:cs typeface="Calibri"/>
              </a:rPr>
              <a:t>OPEN</a:t>
            </a:r>
            <a:endParaRPr sz="2000">
              <a:latin typeface="Calibri"/>
              <a:cs typeface="Calibri"/>
            </a:endParaRPr>
          </a:p>
          <a:p>
            <a:pPr marL="234950" marR="10160" indent="-210820" algn="r">
              <a:spcBef>
                <a:spcPts val="1060"/>
              </a:spcBef>
            </a:pPr>
            <a:r>
              <a:rPr sz="2200" dirty="0">
                <a:solidFill>
                  <a:srgbClr val="303C3E"/>
                </a:solidFill>
                <a:latin typeface="Calibri"/>
                <a:cs typeface="Calibri"/>
              </a:rPr>
              <a:t>Blockchain is open</a:t>
            </a:r>
            <a:r>
              <a:rPr sz="2200" spc="-190" dirty="0">
                <a:solidFill>
                  <a:srgbClr val="303C3E"/>
                </a:solidFill>
                <a:latin typeface="Calibri"/>
                <a:cs typeface="Calibri"/>
              </a:rPr>
              <a:t> </a:t>
            </a:r>
            <a:r>
              <a:rPr sz="2200" dirty="0">
                <a:solidFill>
                  <a:srgbClr val="303C3E"/>
                </a:solidFill>
                <a:latin typeface="Calibri"/>
                <a:cs typeface="Calibri"/>
              </a:rPr>
              <a:t>source</a:t>
            </a:r>
            <a:r>
              <a:rPr sz="2200" spc="-60" dirty="0">
                <a:solidFill>
                  <a:srgbClr val="303C3E"/>
                </a:solidFill>
                <a:latin typeface="Calibri"/>
                <a:cs typeface="Calibri"/>
              </a:rPr>
              <a:t> </a:t>
            </a:r>
            <a:r>
              <a:rPr sz="2200" spc="-10" dirty="0">
                <a:solidFill>
                  <a:srgbClr val="303C3E"/>
                </a:solidFill>
                <a:latin typeface="Calibri"/>
                <a:cs typeface="Calibri"/>
              </a:rPr>
              <a:t>technology. </a:t>
            </a:r>
            <a:r>
              <a:rPr sz="2200" dirty="0">
                <a:solidFill>
                  <a:srgbClr val="303C3E"/>
                </a:solidFill>
                <a:latin typeface="Calibri"/>
                <a:cs typeface="Calibri"/>
              </a:rPr>
              <a:t> All the operations are carried</a:t>
            </a:r>
            <a:r>
              <a:rPr sz="2200" spc="-290" dirty="0">
                <a:solidFill>
                  <a:srgbClr val="303C3E"/>
                </a:solidFill>
                <a:latin typeface="Calibri"/>
                <a:cs typeface="Calibri"/>
              </a:rPr>
              <a:t> </a:t>
            </a:r>
            <a:r>
              <a:rPr sz="2200" dirty="0">
                <a:solidFill>
                  <a:srgbClr val="303C3E"/>
                </a:solidFill>
                <a:latin typeface="Calibri"/>
                <a:cs typeface="Calibri"/>
              </a:rPr>
              <a:t>out</a:t>
            </a:r>
            <a:r>
              <a:rPr sz="2200" spc="-60" dirty="0">
                <a:solidFill>
                  <a:srgbClr val="303C3E"/>
                </a:solidFill>
                <a:latin typeface="Calibri"/>
                <a:cs typeface="Calibri"/>
              </a:rPr>
              <a:t> </a:t>
            </a:r>
            <a:r>
              <a:rPr sz="2200" dirty="0">
                <a:solidFill>
                  <a:srgbClr val="303C3E"/>
                </a:solidFill>
                <a:latin typeface="Calibri"/>
                <a:cs typeface="Calibri"/>
              </a:rPr>
              <a:t>by  the open source</a:t>
            </a:r>
            <a:r>
              <a:rPr sz="2200" spc="-210" dirty="0">
                <a:solidFill>
                  <a:srgbClr val="303C3E"/>
                </a:solidFill>
                <a:latin typeface="Calibri"/>
                <a:cs typeface="Calibri"/>
              </a:rPr>
              <a:t> </a:t>
            </a:r>
            <a:r>
              <a:rPr sz="2200" spc="-10" dirty="0">
                <a:solidFill>
                  <a:srgbClr val="303C3E"/>
                </a:solidFill>
                <a:latin typeface="Calibri"/>
                <a:cs typeface="Calibri"/>
              </a:rPr>
              <a:t>community</a:t>
            </a:r>
            <a:endParaRPr sz="2200">
              <a:latin typeface="Calibri"/>
              <a:cs typeface="Calibri"/>
            </a:endParaRPr>
          </a:p>
        </p:txBody>
      </p:sp>
      <p:sp>
        <p:nvSpPr>
          <p:cNvPr id="16" name="object 16"/>
          <p:cNvSpPr txBox="1"/>
          <p:nvPr/>
        </p:nvSpPr>
        <p:spPr>
          <a:xfrm>
            <a:off x="12969493" y="4979923"/>
            <a:ext cx="3100070" cy="332142"/>
          </a:xfrm>
          <a:prstGeom prst="rect">
            <a:avLst/>
          </a:prstGeom>
        </p:spPr>
        <p:txBody>
          <a:bodyPr vert="horz" wrap="square" lIns="0" tIns="24130" rIns="0" bIns="0" rtlCol="0">
            <a:spAutoFit/>
          </a:bodyPr>
          <a:lstStyle/>
          <a:p>
            <a:pPr marL="25400">
              <a:spcBef>
                <a:spcPts val="190"/>
              </a:spcBef>
            </a:pPr>
            <a:r>
              <a:rPr sz="2000" b="1" spc="-20" dirty="0">
                <a:solidFill>
                  <a:srgbClr val="FFFFFF"/>
                </a:solidFill>
                <a:latin typeface="Calibri"/>
                <a:cs typeface="Calibri"/>
              </a:rPr>
              <a:t>DISTRIBUTED</a:t>
            </a:r>
            <a:r>
              <a:rPr sz="2000" b="1" spc="30" dirty="0">
                <a:solidFill>
                  <a:srgbClr val="FFFFFF"/>
                </a:solidFill>
                <a:latin typeface="Calibri"/>
                <a:cs typeface="Calibri"/>
              </a:rPr>
              <a:t> </a:t>
            </a:r>
            <a:r>
              <a:rPr sz="2000" b="1" spc="-20" dirty="0">
                <a:solidFill>
                  <a:srgbClr val="FFFFFF"/>
                </a:solidFill>
                <a:latin typeface="Calibri"/>
                <a:cs typeface="Calibri"/>
              </a:rPr>
              <a:t>ARCHITECTURE</a:t>
            </a:r>
            <a:endParaRPr sz="2000">
              <a:latin typeface="Calibri"/>
              <a:cs typeface="Calibri"/>
            </a:endParaRPr>
          </a:p>
        </p:txBody>
      </p:sp>
      <p:sp>
        <p:nvSpPr>
          <p:cNvPr id="17" name="object 17"/>
          <p:cNvSpPr txBox="1"/>
          <p:nvPr/>
        </p:nvSpPr>
        <p:spPr>
          <a:xfrm>
            <a:off x="11655806" y="5456682"/>
            <a:ext cx="4508500" cy="1379865"/>
          </a:xfrm>
          <a:prstGeom prst="rect">
            <a:avLst/>
          </a:prstGeom>
        </p:spPr>
        <p:txBody>
          <a:bodyPr vert="horz" wrap="square" lIns="0" tIns="25400" rIns="0" bIns="0" rtlCol="0">
            <a:spAutoFit/>
          </a:bodyPr>
          <a:lstStyle/>
          <a:p>
            <a:pPr marL="27940" marR="10160" indent="-3810" algn="r">
              <a:spcBef>
                <a:spcPts val="200"/>
              </a:spcBef>
            </a:pPr>
            <a:r>
              <a:rPr sz="2200" dirty="0">
                <a:solidFill>
                  <a:srgbClr val="303C3E"/>
                </a:solidFill>
                <a:latin typeface="Calibri"/>
                <a:cs typeface="Calibri"/>
              </a:rPr>
              <a:t>Blockchain works in a</a:t>
            </a:r>
            <a:r>
              <a:rPr sz="2200" spc="-170" dirty="0">
                <a:solidFill>
                  <a:srgbClr val="303C3E"/>
                </a:solidFill>
                <a:latin typeface="Calibri"/>
                <a:cs typeface="Calibri"/>
              </a:rPr>
              <a:t> </a:t>
            </a:r>
            <a:r>
              <a:rPr sz="2200" spc="-10" dirty="0">
                <a:solidFill>
                  <a:srgbClr val="303C3E"/>
                </a:solidFill>
                <a:latin typeface="Calibri"/>
                <a:cs typeface="Calibri"/>
              </a:rPr>
              <a:t>distributed</a:t>
            </a:r>
            <a:r>
              <a:rPr sz="2200" spc="-90" dirty="0">
                <a:solidFill>
                  <a:srgbClr val="303C3E"/>
                </a:solidFill>
                <a:latin typeface="Calibri"/>
                <a:cs typeface="Calibri"/>
              </a:rPr>
              <a:t> </a:t>
            </a:r>
            <a:r>
              <a:rPr sz="2200" dirty="0">
                <a:solidFill>
                  <a:srgbClr val="303C3E"/>
                </a:solidFill>
                <a:latin typeface="Calibri"/>
                <a:cs typeface="Calibri"/>
              </a:rPr>
              <a:t>mode  in which records are stored in</a:t>
            </a:r>
            <a:r>
              <a:rPr sz="2200" spc="-280" dirty="0">
                <a:solidFill>
                  <a:srgbClr val="303C3E"/>
                </a:solidFill>
                <a:latin typeface="Calibri"/>
                <a:cs typeface="Calibri"/>
              </a:rPr>
              <a:t> </a:t>
            </a:r>
            <a:r>
              <a:rPr sz="2200" dirty="0">
                <a:solidFill>
                  <a:srgbClr val="303C3E"/>
                </a:solidFill>
                <a:latin typeface="Calibri"/>
                <a:cs typeface="Calibri"/>
              </a:rPr>
              <a:t>all</a:t>
            </a:r>
            <a:r>
              <a:rPr sz="2200" spc="-50" dirty="0">
                <a:solidFill>
                  <a:srgbClr val="303C3E"/>
                </a:solidFill>
                <a:latin typeface="Calibri"/>
                <a:cs typeface="Calibri"/>
              </a:rPr>
              <a:t> </a:t>
            </a:r>
            <a:r>
              <a:rPr sz="2200" dirty="0">
                <a:solidFill>
                  <a:srgbClr val="303C3E"/>
                </a:solidFill>
                <a:latin typeface="Calibri"/>
                <a:cs typeface="Calibri"/>
              </a:rPr>
              <a:t>nodes  in the network. If one node</a:t>
            </a:r>
            <a:r>
              <a:rPr sz="2200" spc="-280" dirty="0">
                <a:solidFill>
                  <a:srgbClr val="303C3E"/>
                </a:solidFill>
                <a:latin typeface="Calibri"/>
                <a:cs typeface="Calibri"/>
              </a:rPr>
              <a:t> </a:t>
            </a:r>
            <a:r>
              <a:rPr sz="2200" dirty="0">
                <a:solidFill>
                  <a:srgbClr val="303C3E"/>
                </a:solidFill>
                <a:latin typeface="Calibri"/>
                <a:cs typeface="Calibri"/>
              </a:rPr>
              <a:t>goes</a:t>
            </a:r>
            <a:r>
              <a:rPr sz="2200" spc="-60" dirty="0">
                <a:solidFill>
                  <a:srgbClr val="303C3E"/>
                </a:solidFill>
                <a:latin typeface="Calibri"/>
                <a:cs typeface="Calibri"/>
              </a:rPr>
              <a:t> </a:t>
            </a:r>
            <a:r>
              <a:rPr sz="2200" dirty="0">
                <a:solidFill>
                  <a:srgbClr val="303C3E"/>
                </a:solidFill>
                <a:latin typeface="Calibri"/>
                <a:cs typeface="Calibri"/>
              </a:rPr>
              <a:t>down,  it doesn’t impact any other</a:t>
            </a:r>
            <a:r>
              <a:rPr sz="2200" spc="-340" dirty="0">
                <a:solidFill>
                  <a:srgbClr val="303C3E"/>
                </a:solidFill>
                <a:latin typeface="Calibri"/>
                <a:cs typeface="Calibri"/>
              </a:rPr>
              <a:t> </a:t>
            </a:r>
            <a:r>
              <a:rPr sz="2200" dirty="0">
                <a:solidFill>
                  <a:srgbClr val="303C3E"/>
                </a:solidFill>
                <a:latin typeface="Calibri"/>
                <a:cs typeface="Calibri"/>
              </a:rPr>
              <a:t>records</a:t>
            </a:r>
            <a:endParaRPr sz="2200">
              <a:latin typeface="Calibri"/>
              <a:cs typeface="Calibri"/>
            </a:endParaRPr>
          </a:p>
        </p:txBody>
      </p:sp>
      <p:sp>
        <p:nvSpPr>
          <p:cNvPr id="18" name="object 18"/>
          <p:cNvSpPr/>
          <p:nvPr/>
        </p:nvSpPr>
        <p:spPr>
          <a:xfrm>
            <a:off x="12576047" y="7626094"/>
            <a:ext cx="3981450" cy="424180"/>
          </a:xfrm>
          <a:custGeom>
            <a:avLst/>
            <a:gdLst/>
            <a:ahLst/>
            <a:cxnLst/>
            <a:rect l="l" t="t" r="r" b="b"/>
            <a:pathLst>
              <a:path w="1990725" h="212089">
                <a:moveTo>
                  <a:pt x="1884426" y="0"/>
                </a:moveTo>
                <a:lnTo>
                  <a:pt x="105917" y="0"/>
                </a:lnTo>
                <a:lnTo>
                  <a:pt x="64668" y="8316"/>
                </a:lnTo>
                <a:lnTo>
                  <a:pt x="31003" y="31003"/>
                </a:lnTo>
                <a:lnTo>
                  <a:pt x="8316" y="64668"/>
                </a:lnTo>
                <a:lnTo>
                  <a:pt x="0" y="105917"/>
                </a:lnTo>
                <a:lnTo>
                  <a:pt x="8316" y="147145"/>
                </a:lnTo>
                <a:lnTo>
                  <a:pt x="31003" y="180813"/>
                </a:lnTo>
                <a:lnTo>
                  <a:pt x="64668" y="203512"/>
                </a:lnTo>
                <a:lnTo>
                  <a:pt x="105917" y="211835"/>
                </a:lnTo>
                <a:lnTo>
                  <a:pt x="1884426" y="211835"/>
                </a:lnTo>
                <a:lnTo>
                  <a:pt x="1925675" y="203512"/>
                </a:lnTo>
                <a:lnTo>
                  <a:pt x="1959340" y="180813"/>
                </a:lnTo>
                <a:lnTo>
                  <a:pt x="1982027" y="147145"/>
                </a:lnTo>
                <a:lnTo>
                  <a:pt x="1990344" y="105917"/>
                </a:lnTo>
                <a:lnTo>
                  <a:pt x="1982027" y="64668"/>
                </a:lnTo>
                <a:lnTo>
                  <a:pt x="1959340" y="31003"/>
                </a:lnTo>
                <a:lnTo>
                  <a:pt x="1925675" y="8316"/>
                </a:lnTo>
                <a:lnTo>
                  <a:pt x="1884426" y="0"/>
                </a:lnTo>
                <a:close/>
              </a:path>
            </a:pathLst>
          </a:custGeom>
          <a:solidFill>
            <a:srgbClr val="9CB955"/>
          </a:solidFill>
        </p:spPr>
        <p:txBody>
          <a:bodyPr wrap="square" lIns="0" tIns="0" rIns="0" bIns="0" rtlCol="0"/>
          <a:lstStyle/>
          <a:p>
            <a:endParaRPr sz="3600"/>
          </a:p>
        </p:txBody>
      </p:sp>
      <p:sp>
        <p:nvSpPr>
          <p:cNvPr id="19" name="object 19"/>
          <p:cNvSpPr txBox="1"/>
          <p:nvPr/>
        </p:nvSpPr>
        <p:spPr>
          <a:xfrm>
            <a:off x="11636757" y="7513442"/>
            <a:ext cx="4613910" cy="1572225"/>
          </a:xfrm>
          <a:prstGeom prst="rect">
            <a:avLst/>
          </a:prstGeom>
        </p:spPr>
        <p:txBody>
          <a:bodyPr vert="horz" wrap="square" lIns="0" tIns="109220" rIns="0" bIns="0" rtlCol="0">
            <a:spAutoFit/>
          </a:bodyPr>
          <a:lstStyle/>
          <a:p>
            <a:pPr marL="3291840">
              <a:spcBef>
                <a:spcPts val="860"/>
              </a:spcBef>
            </a:pPr>
            <a:r>
              <a:rPr sz="2400" b="1" dirty="0">
                <a:solidFill>
                  <a:srgbClr val="FFFFFF"/>
                </a:solidFill>
                <a:latin typeface="Calibri"/>
                <a:cs typeface="Calibri"/>
              </a:rPr>
              <a:t>FLEXIBLE</a:t>
            </a:r>
            <a:endParaRPr sz="2400">
              <a:latin typeface="Calibri"/>
              <a:cs typeface="Calibri"/>
            </a:endParaRPr>
          </a:p>
          <a:p>
            <a:pPr marL="692150" marR="10160" indent="-668020">
              <a:spcBef>
                <a:spcPts val="630"/>
              </a:spcBef>
            </a:pPr>
            <a:r>
              <a:rPr sz="2200" dirty="0">
                <a:solidFill>
                  <a:srgbClr val="303C3E"/>
                </a:solidFill>
                <a:latin typeface="Calibri"/>
                <a:cs typeface="Calibri"/>
              </a:rPr>
              <a:t>Blockchain is </a:t>
            </a:r>
            <a:r>
              <a:rPr sz="2200" spc="-10" dirty="0">
                <a:solidFill>
                  <a:srgbClr val="303C3E"/>
                </a:solidFill>
                <a:latin typeface="Calibri"/>
                <a:cs typeface="Calibri"/>
              </a:rPr>
              <a:t>programmable, using</a:t>
            </a:r>
            <a:r>
              <a:rPr sz="2200" spc="-240" dirty="0">
                <a:solidFill>
                  <a:srgbClr val="303C3E"/>
                </a:solidFill>
                <a:latin typeface="Calibri"/>
                <a:cs typeface="Calibri"/>
              </a:rPr>
              <a:t> </a:t>
            </a:r>
            <a:r>
              <a:rPr sz="2200" dirty="0">
                <a:solidFill>
                  <a:srgbClr val="303C3E"/>
                </a:solidFill>
                <a:latin typeface="Calibri"/>
                <a:cs typeface="Calibri"/>
              </a:rPr>
              <a:t>basic  programming concepts this</a:t>
            </a:r>
            <a:r>
              <a:rPr sz="2200" spc="-340" dirty="0">
                <a:solidFill>
                  <a:srgbClr val="303C3E"/>
                </a:solidFill>
                <a:latin typeface="Calibri"/>
                <a:cs typeface="Calibri"/>
              </a:rPr>
              <a:t> </a:t>
            </a:r>
            <a:r>
              <a:rPr sz="2200" dirty="0">
                <a:solidFill>
                  <a:srgbClr val="303C3E"/>
                </a:solidFill>
                <a:latin typeface="Calibri"/>
                <a:cs typeface="Calibri"/>
              </a:rPr>
              <a:t>makes</a:t>
            </a:r>
            <a:endParaRPr sz="2200">
              <a:latin typeface="Calibri"/>
              <a:cs typeface="Calibri"/>
            </a:endParaRPr>
          </a:p>
          <a:p>
            <a:pPr marL="2482850"/>
            <a:r>
              <a:rPr sz="2200" dirty="0">
                <a:solidFill>
                  <a:srgbClr val="303C3E"/>
                </a:solidFill>
                <a:latin typeface="Calibri"/>
                <a:cs typeface="Calibri"/>
              </a:rPr>
              <a:t>blockchain</a:t>
            </a:r>
            <a:r>
              <a:rPr sz="2200" spc="-228" dirty="0">
                <a:solidFill>
                  <a:srgbClr val="303C3E"/>
                </a:solidFill>
                <a:latin typeface="Calibri"/>
                <a:cs typeface="Calibri"/>
              </a:rPr>
              <a:t> </a:t>
            </a:r>
            <a:r>
              <a:rPr sz="2200" spc="-10" dirty="0">
                <a:solidFill>
                  <a:srgbClr val="303C3E"/>
                </a:solidFill>
                <a:latin typeface="Calibri"/>
                <a:cs typeface="Calibri"/>
              </a:rPr>
              <a:t>flexible</a:t>
            </a:r>
            <a:endParaRPr sz="2200">
              <a:latin typeface="Calibri"/>
              <a:cs typeface="Calibri"/>
            </a:endParaRPr>
          </a:p>
        </p:txBody>
      </p:sp>
      <p:sp>
        <p:nvSpPr>
          <p:cNvPr id="20" name="object 20"/>
          <p:cNvSpPr/>
          <p:nvPr/>
        </p:nvSpPr>
        <p:spPr>
          <a:xfrm>
            <a:off x="713230" y="4520158"/>
            <a:ext cx="1304568" cy="1304568"/>
          </a:xfrm>
          <a:prstGeom prst="rect">
            <a:avLst/>
          </a:prstGeom>
          <a:blipFill>
            <a:blip r:embed="rId3" cstate="print"/>
            <a:stretch>
              <a:fillRect/>
            </a:stretch>
          </a:blipFill>
        </p:spPr>
        <p:txBody>
          <a:bodyPr wrap="square" lIns="0" tIns="0" rIns="0" bIns="0" rtlCol="0"/>
          <a:lstStyle/>
          <a:p>
            <a:endParaRPr sz="3600"/>
          </a:p>
        </p:txBody>
      </p:sp>
      <p:sp>
        <p:nvSpPr>
          <p:cNvPr id="21" name="object 21"/>
          <p:cNvSpPr/>
          <p:nvPr/>
        </p:nvSpPr>
        <p:spPr>
          <a:xfrm>
            <a:off x="765049" y="4572001"/>
            <a:ext cx="1101090" cy="1101090"/>
          </a:xfrm>
          <a:custGeom>
            <a:avLst/>
            <a:gdLst/>
            <a:ahLst/>
            <a:cxnLst/>
            <a:rect l="l" t="t" r="r" b="b"/>
            <a:pathLst>
              <a:path w="550544" h="550544">
                <a:moveTo>
                  <a:pt x="275082" y="0"/>
                </a:moveTo>
                <a:lnTo>
                  <a:pt x="225637" y="4432"/>
                </a:lnTo>
                <a:lnTo>
                  <a:pt x="179099" y="17213"/>
                </a:lnTo>
                <a:lnTo>
                  <a:pt x="136245" y="37563"/>
                </a:lnTo>
                <a:lnTo>
                  <a:pt x="97852" y="64706"/>
                </a:lnTo>
                <a:lnTo>
                  <a:pt x="64697" y="97863"/>
                </a:lnTo>
                <a:lnTo>
                  <a:pt x="37558" y="136256"/>
                </a:lnTo>
                <a:lnTo>
                  <a:pt x="17210" y="179109"/>
                </a:lnTo>
                <a:lnTo>
                  <a:pt x="4432" y="225643"/>
                </a:lnTo>
                <a:lnTo>
                  <a:pt x="0" y="275081"/>
                </a:lnTo>
                <a:lnTo>
                  <a:pt x="4432" y="324520"/>
                </a:lnTo>
                <a:lnTo>
                  <a:pt x="17210" y="371054"/>
                </a:lnTo>
                <a:lnTo>
                  <a:pt x="37558" y="413907"/>
                </a:lnTo>
                <a:lnTo>
                  <a:pt x="64697" y="452300"/>
                </a:lnTo>
                <a:lnTo>
                  <a:pt x="97852" y="485457"/>
                </a:lnTo>
                <a:lnTo>
                  <a:pt x="136245" y="512600"/>
                </a:lnTo>
                <a:lnTo>
                  <a:pt x="179099" y="532950"/>
                </a:lnTo>
                <a:lnTo>
                  <a:pt x="225637" y="545731"/>
                </a:lnTo>
                <a:lnTo>
                  <a:pt x="275082" y="550163"/>
                </a:lnTo>
                <a:lnTo>
                  <a:pt x="324526" y="545731"/>
                </a:lnTo>
                <a:lnTo>
                  <a:pt x="371064" y="532950"/>
                </a:lnTo>
                <a:lnTo>
                  <a:pt x="413918" y="512600"/>
                </a:lnTo>
                <a:lnTo>
                  <a:pt x="452311" y="485457"/>
                </a:lnTo>
                <a:lnTo>
                  <a:pt x="485466" y="452300"/>
                </a:lnTo>
                <a:lnTo>
                  <a:pt x="512605" y="413907"/>
                </a:lnTo>
                <a:lnTo>
                  <a:pt x="532953" y="371054"/>
                </a:lnTo>
                <a:lnTo>
                  <a:pt x="545731" y="324520"/>
                </a:lnTo>
                <a:lnTo>
                  <a:pt x="550163" y="275081"/>
                </a:lnTo>
                <a:lnTo>
                  <a:pt x="545731" y="225643"/>
                </a:lnTo>
                <a:lnTo>
                  <a:pt x="532953" y="179109"/>
                </a:lnTo>
                <a:lnTo>
                  <a:pt x="512605" y="136256"/>
                </a:lnTo>
                <a:lnTo>
                  <a:pt x="485466" y="97863"/>
                </a:lnTo>
                <a:lnTo>
                  <a:pt x="452311" y="64706"/>
                </a:lnTo>
                <a:lnTo>
                  <a:pt x="413918" y="37563"/>
                </a:lnTo>
                <a:lnTo>
                  <a:pt x="371064" y="17213"/>
                </a:lnTo>
                <a:lnTo>
                  <a:pt x="324526" y="4432"/>
                </a:lnTo>
                <a:lnTo>
                  <a:pt x="275082" y="0"/>
                </a:lnTo>
                <a:close/>
              </a:path>
            </a:pathLst>
          </a:custGeom>
          <a:solidFill>
            <a:srgbClr val="F19C13"/>
          </a:solidFill>
        </p:spPr>
        <p:txBody>
          <a:bodyPr wrap="square" lIns="0" tIns="0" rIns="0" bIns="0" rtlCol="0"/>
          <a:lstStyle/>
          <a:p>
            <a:endParaRPr sz="3600"/>
          </a:p>
        </p:txBody>
      </p:sp>
      <p:sp>
        <p:nvSpPr>
          <p:cNvPr id="22" name="object 22"/>
          <p:cNvSpPr txBox="1"/>
          <p:nvPr/>
        </p:nvSpPr>
        <p:spPr>
          <a:xfrm>
            <a:off x="1038960" y="4746498"/>
            <a:ext cx="568960" cy="641201"/>
          </a:xfrm>
          <a:prstGeom prst="rect">
            <a:avLst/>
          </a:prstGeom>
        </p:spPr>
        <p:txBody>
          <a:bodyPr vert="horz" wrap="square" lIns="0" tIns="25400" rIns="0" bIns="0" rtlCol="0">
            <a:spAutoFit/>
          </a:bodyPr>
          <a:lstStyle/>
          <a:p>
            <a:pPr marL="25400">
              <a:spcBef>
                <a:spcPts val="200"/>
              </a:spcBef>
            </a:pPr>
            <a:r>
              <a:rPr sz="4000" b="1" dirty="0">
                <a:solidFill>
                  <a:srgbClr val="FFFFFF"/>
                </a:solidFill>
                <a:latin typeface="Calibri"/>
                <a:cs typeface="Calibri"/>
              </a:rPr>
              <a:t>02</a:t>
            </a:r>
            <a:endParaRPr sz="4000">
              <a:latin typeface="Calibri"/>
              <a:cs typeface="Calibri"/>
            </a:endParaRPr>
          </a:p>
        </p:txBody>
      </p:sp>
      <p:sp>
        <p:nvSpPr>
          <p:cNvPr id="23" name="object 23"/>
          <p:cNvSpPr/>
          <p:nvPr/>
        </p:nvSpPr>
        <p:spPr>
          <a:xfrm>
            <a:off x="713230" y="1834870"/>
            <a:ext cx="1304568" cy="1304568"/>
          </a:xfrm>
          <a:prstGeom prst="rect">
            <a:avLst/>
          </a:prstGeom>
          <a:blipFill>
            <a:blip r:embed="rId3" cstate="print"/>
            <a:stretch>
              <a:fillRect/>
            </a:stretch>
          </a:blipFill>
        </p:spPr>
        <p:txBody>
          <a:bodyPr wrap="square" lIns="0" tIns="0" rIns="0" bIns="0" rtlCol="0"/>
          <a:lstStyle/>
          <a:p>
            <a:endParaRPr sz="3600"/>
          </a:p>
        </p:txBody>
      </p:sp>
      <p:sp>
        <p:nvSpPr>
          <p:cNvPr id="24" name="object 24"/>
          <p:cNvSpPr/>
          <p:nvPr/>
        </p:nvSpPr>
        <p:spPr>
          <a:xfrm>
            <a:off x="765049" y="1886711"/>
            <a:ext cx="1101090" cy="1101090"/>
          </a:xfrm>
          <a:custGeom>
            <a:avLst/>
            <a:gdLst/>
            <a:ahLst/>
            <a:cxnLst/>
            <a:rect l="l" t="t" r="r" b="b"/>
            <a:pathLst>
              <a:path w="550544" h="550544">
                <a:moveTo>
                  <a:pt x="275082" y="0"/>
                </a:moveTo>
                <a:lnTo>
                  <a:pt x="225637" y="4432"/>
                </a:lnTo>
                <a:lnTo>
                  <a:pt x="179099" y="17213"/>
                </a:lnTo>
                <a:lnTo>
                  <a:pt x="136245" y="37563"/>
                </a:lnTo>
                <a:lnTo>
                  <a:pt x="97852" y="64706"/>
                </a:lnTo>
                <a:lnTo>
                  <a:pt x="64697" y="97863"/>
                </a:lnTo>
                <a:lnTo>
                  <a:pt x="37558" y="136256"/>
                </a:lnTo>
                <a:lnTo>
                  <a:pt x="17210" y="179109"/>
                </a:lnTo>
                <a:lnTo>
                  <a:pt x="4432" y="225643"/>
                </a:lnTo>
                <a:lnTo>
                  <a:pt x="0" y="275082"/>
                </a:lnTo>
                <a:lnTo>
                  <a:pt x="4432" y="324520"/>
                </a:lnTo>
                <a:lnTo>
                  <a:pt x="17210" y="371054"/>
                </a:lnTo>
                <a:lnTo>
                  <a:pt x="37558" y="413907"/>
                </a:lnTo>
                <a:lnTo>
                  <a:pt x="64697" y="452300"/>
                </a:lnTo>
                <a:lnTo>
                  <a:pt x="97852" y="485457"/>
                </a:lnTo>
                <a:lnTo>
                  <a:pt x="136245" y="512600"/>
                </a:lnTo>
                <a:lnTo>
                  <a:pt x="179099" y="532950"/>
                </a:lnTo>
                <a:lnTo>
                  <a:pt x="225637" y="545731"/>
                </a:lnTo>
                <a:lnTo>
                  <a:pt x="275082" y="550164"/>
                </a:lnTo>
                <a:lnTo>
                  <a:pt x="324526" y="545731"/>
                </a:lnTo>
                <a:lnTo>
                  <a:pt x="371064" y="532950"/>
                </a:lnTo>
                <a:lnTo>
                  <a:pt x="413918" y="512600"/>
                </a:lnTo>
                <a:lnTo>
                  <a:pt x="452311" y="485457"/>
                </a:lnTo>
                <a:lnTo>
                  <a:pt x="485466" y="452300"/>
                </a:lnTo>
                <a:lnTo>
                  <a:pt x="512605" y="413907"/>
                </a:lnTo>
                <a:lnTo>
                  <a:pt x="532953" y="371054"/>
                </a:lnTo>
                <a:lnTo>
                  <a:pt x="545731" y="324520"/>
                </a:lnTo>
                <a:lnTo>
                  <a:pt x="550163" y="275082"/>
                </a:lnTo>
                <a:lnTo>
                  <a:pt x="545731" y="225643"/>
                </a:lnTo>
                <a:lnTo>
                  <a:pt x="532953" y="179109"/>
                </a:lnTo>
                <a:lnTo>
                  <a:pt x="512605" y="136256"/>
                </a:lnTo>
                <a:lnTo>
                  <a:pt x="485466" y="97863"/>
                </a:lnTo>
                <a:lnTo>
                  <a:pt x="452311" y="64706"/>
                </a:lnTo>
                <a:lnTo>
                  <a:pt x="413918" y="37563"/>
                </a:lnTo>
                <a:lnTo>
                  <a:pt x="371064" y="17213"/>
                </a:lnTo>
                <a:lnTo>
                  <a:pt x="324526" y="4432"/>
                </a:lnTo>
                <a:lnTo>
                  <a:pt x="275082" y="0"/>
                </a:lnTo>
                <a:close/>
              </a:path>
            </a:pathLst>
          </a:custGeom>
          <a:solidFill>
            <a:srgbClr val="095A82"/>
          </a:solidFill>
        </p:spPr>
        <p:txBody>
          <a:bodyPr wrap="square" lIns="0" tIns="0" rIns="0" bIns="0" rtlCol="0"/>
          <a:lstStyle/>
          <a:p>
            <a:endParaRPr sz="3600"/>
          </a:p>
        </p:txBody>
      </p:sp>
      <p:sp>
        <p:nvSpPr>
          <p:cNvPr id="25" name="object 25"/>
          <p:cNvSpPr txBox="1"/>
          <p:nvPr/>
        </p:nvSpPr>
        <p:spPr>
          <a:xfrm>
            <a:off x="1038960" y="2072893"/>
            <a:ext cx="568960" cy="642484"/>
          </a:xfrm>
          <a:prstGeom prst="rect">
            <a:avLst/>
          </a:prstGeom>
        </p:spPr>
        <p:txBody>
          <a:bodyPr vert="horz" wrap="square" lIns="0" tIns="26670" rIns="0" bIns="0" rtlCol="0">
            <a:spAutoFit/>
          </a:bodyPr>
          <a:lstStyle/>
          <a:p>
            <a:pPr marL="25400">
              <a:spcBef>
                <a:spcPts val="210"/>
              </a:spcBef>
            </a:pPr>
            <a:r>
              <a:rPr sz="4000" b="1" dirty="0">
                <a:solidFill>
                  <a:srgbClr val="FFFFFF"/>
                </a:solidFill>
                <a:latin typeface="Calibri"/>
                <a:cs typeface="Calibri"/>
              </a:rPr>
              <a:t>01</a:t>
            </a:r>
            <a:endParaRPr sz="4000">
              <a:latin typeface="Calibri"/>
              <a:cs typeface="Calibri"/>
            </a:endParaRPr>
          </a:p>
        </p:txBody>
      </p:sp>
      <p:sp>
        <p:nvSpPr>
          <p:cNvPr id="26" name="object 26"/>
          <p:cNvSpPr/>
          <p:nvPr/>
        </p:nvSpPr>
        <p:spPr>
          <a:xfrm>
            <a:off x="704086" y="7235952"/>
            <a:ext cx="1304568" cy="1304568"/>
          </a:xfrm>
          <a:prstGeom prst="rect">
            <a:avLst/>
          </a:prstGeom>
          <a:blipFill>
            <a:blip r:embed="rId3" cstate="print"/>
            <a:stretch>
              <a:fillRect/>
            </a:stretch>
          </a:blipFill>
        </p:spPr>
        <p:txBody>
          <a:bodyPr wrap="square" lIns="0" tIns="0" rIns="0" bIns="0" rtlCol="0"/>
          <a:lstStyle/>
          <a:p>
            <a:endParaRPr sz="3600"/>
          </a:p>
        </p:txBody>
      </p:sp>
      <p:sp>
        <p:nvSpPr>
          <p:cNvPr id="27" name="object 27"/>
          <p:cNvSpPr/>
          <p:nvPr/>
        </p:nvSpPr>
        <p:spPr>
          <a:xfrm>
            <a:off x="755905" y="7287769"/>
            <a:ext cx="1101090" cy="1101090"/>
          </a:xfrm>
          <a:custGeom>
            <a:avLst/>
            <a:gdLst/>
            <a:ahLst/>
            <a:cxnLst/>
            <a:rect l="l" t="t" r="r" b="b"/>
            <a:pathLst>
              <a:path w="550544" h="550545">
                <a:moveTo>
                  <a:pt x="275082" y="0"/>
                </a:moveTo>
                <a:lnTo>
                  <a:pt x="225637" y="4432"/>
                </a:lnTo>
                <a:lnTo>
                  <a:pt x="179099" y="17213"/>
                </a:lnTo>
                <a:lnTo>
                  <a:pt x="136245" y="37563"/>
                </a:lnTo>
                <a:lnTo>
                  <a:pt x="97852" y="64706"/>
                </a:lnTo>
                <a:lnTo>
                  <a:pt x="64697" y="97863"/>
                </a:lnTo>
                <a:lnTo>
                  <a:pt x="37558" y="136256"/>
                </a:lnTo>
                <a:lnTo>
                  <a:pt x="17210" y="179109"/>
                </a:lnTo>
                <a:lnTo>
                  <a:pt x="4432" y="225643"/>
                </a:lnTo>
                <a:lnTo>
                  <a:pt x="0" y="275081"/>
                </a:lnTo>
                <a:lnTo>
                  <a:pt x="4432" y="324526"/>
                </a:lnTo>
                <a:lnTo>
                  <a:pt x="17210" y="371064"/>
                </a:lnTo>
                <a:lnTo>
                  <a:pt x="37558" y="413918"/>
                </a:lnTo>
                <a:lnTo>
                  <a:pt x="64697" y="452311"/>
                </a:lnTo>
                <a:lnTo>
                  <a:pt x="97852" y="485466"/>
                </a:lnTo>
                <a:lnTo>
                  <a:pt x="136245" y="512605"/>
                </a:lnTo>
                <a:lnTo>
                  <a:pt x="179099" y="532953"/>
                </a:lnTo>
                <a:lnTo>
                  <a:pt x="225637" y="545731"/>
                </a:lnTo>
                <a:lnTo>
                  <a:pt x="275082" y="550163"/>
                </a:lnTo>
                <a:lnTo>
                  <a:pt x="324526" y="545731"/>
                </a:lnTo>
                <a:lnTo>
                  <a:pt x="371064" y="532953"/>
                </a:lnTo>
                <a:lnTo>
                  <a:pt x="413918" y="512605"/>
                </a:lnTo>
                <a:lnTo>
                  <a:pt x="452311" y="485466"/>
                </a:lnTo>
                <a:lnTo>
                  <a:pt x="485466" y="452311"/>
                </a:lnTo>
                <a:lnTo>
                  <a:pt x="512605" y="413918"/>
                </a:lnTo>
                <a:lnTo>
                  <a:pt x="532953" y="371064"/>
                </a:lnTo>
                <a:lnTo>
                  <a:pt x="545731" y="324526"/>
                </a:lnTo>
                <a:lnTo>
                  <a:pt x="550163" y="275081"/>
                </a:lnTo>
                <a:lnTo>
                  <a:pt x="545731" y="225643"/>
                </a:lnTo>
                <a:lnTo>
                  <a:pt x="532953" y="179109"/>
                </a:lnTo>
                <a:lnTo>
                  <a:pt x="512605" y="136256"/>
                </a:lnTo>
                <a:lnTo>
                  <a:pt x="485466" y="97863"/>
                </a:lnTo>
                <a:lnTo>
                  <a:pt x="452311" y="64706"/>
                </a:lnTo>
                <a:lnTo>
                  <a:pt x="413918" y="37563"/>
                </a:lnTo>
                <a:lnTo>
                  <a:pt x="371064" y="17213"/>
                </a:lnTo>
                <a:lnTo>
                  <a:pt x="324526" y="4432"/>
                </a:lnTo>
                <a:lnTo>
                  <a:pt x="275082" y="0"/>
                </a:lnTo>
                <a:close/>
              </a:path>
            </a:pathLst>
          </a:custGeom>
          <a:solidFill>
            <a:srgbClr val="9CB955"/>
          </a:solidFill>
        </p:spPr>
        <p:txBody>
          <a:bodyPr wrap="square" lIns="0" tIns="0" rIns="0" bIns="0" rtlCol="0"/>
          <a:lstStyle/>
          <a:p>
            <a:endParaRPr sz="3600"/>
          </a:p>
        </p:txBody>
      </p:sp>
      <p:sp>
        <p:nvSpPr>
          <p:cNvPr id="28" name="object 28"/>
          <p:cNvSpPr txBox="1"/>
          <p:nvPr/>
        </p:nvSpPr>
        <p:spPr>
          <a:xfrm>
            <a:off x="1029208" y="7475728"/>
            <a:ext cx="568960" cy="641201"/>
          </a:xfrm>
          <a:prstGeom prst="rect">
            <a:avLst/>
          </a:prstGeom>
        </p:spPr>
        <p:txBody>
          <a:bodyPr vert="horz" wrap="square" lIns="0" tIns="25400" rIns="0" bIns="0" rtlCol="0">
            <a:spAutoFit/>
          </a:bodyPr>
          <a:lstStyle/>
          <a:p>
            <a:pPr marL="25400">
              <a:spcBef>
                <a:spcPts val="200"/>
              </a:spcBef>
            </a:pPr>
            <a:r>
              <a:rPr sz="4000" b="1" dirty="0">
                <a:solidFill>
                  <a:srgbClr val="FFFFFF"/>
                </a:solidFill>
                <a:latin typeface="Calibri"/>
                <a:cs typeface="Calibri"/>
              </a:rPr>
              <a:t>03</a:t>
            </a:r>
            <a:endParaRPr sz="4000">
              <a:latin typeface="Calibri"/>
              <a:cs typeface="Calibri"/>
            </a:endParaRPr>
          </a:p>
        </p:txBody>
      </p:sp>
      <p:sp>
        <p:nvSpPr>
          <p:cNvPr id="29" name="object 29"/>
          <p:cNvSpPr/>
          <p:nvPr/>
        </p:nvSpPr>
        <p:spPr>
          <a:xfrm>
            <a:off x="16197070" y="4526254"/>
            <a:ext cx="1307592" cy="1304568"/>
          </a:xfrm>
          <a:prstGeom prst="rect">
            <a:avLst/>
          </a:prstGeom>
          <a:blipFill>
            <a:blip r:embed="rId4" cstate="print"/>
            <a:stretch>
              <a:fillRect/>
            </a:stretch>
          </a:blipFill>
        </p:spPr>
        <p:txBody>
          <a:bodyPr wrap="square" lIns="0" tIns="0" rIns="0" bIns="0" rtlCol="0"/>
          <a:lstStyle/>
          <a:p>
            <a:endParaRPr sz="3600"/>
          </a:p>
        </p:txBody>
      </p:sp>
      <p:sp>
        <p:nvSpPr>
          <p:cNvPr id="30" name="object 30"/>
          <p:cNvSpPr/>
          <p:nvPr/>
        </p:nvSpPr>
        <p:spPr>
          <a:xfrm>
            <a:off x="16248887" y="4578097"/>
            <a:ext cx="1103630" cy="1101090"/>
          </a:xfrm>
          <a:custGeom>
            <a:avLst/>
            <a:gdLst/>
            <a:ahLst/>
            <a:cxnLst/>
            <a:rect l="l" t="t" r="r" b="b"/>
            <a:pathLst>
              <a:path w="551815" h="550544">
                <a:moveTo>
                  <a:pt x="275844" y="0"/>
                </a:moveTo>
                <a:lnTo>
                  <a:pt x="226246" y="4432"/>
                </a:lnTo>
                <a:lnTo>
                  <a:pt x="179570" y="17213"/>
                </a:lnTo>
                <a:lnTo>
                  <a:pt x="136595" y="37563"/>
                </a:lnTo>
                <a:lnTo>
                  <a:pt x="98098" y="64706"/>
                </a:lnTo>
                <a:lnTo>
                  <a:pt x="64856" y="97863"/>
                </a:lnTo>
                <a:lnTo>
                  <a:pt x="37648" y="136256"/>
                </a:lnTo>
                <a:lnTo>
                  <a:pt x="17251" y="179109"/>
                </a:lnTo>
                <a:lnTo>
                  <a:pt x="4442" y="225643"/>
                </a:lnTo>
                <a:lnTo>
                  <a:pt x="0" y="275081"/>
                </a:lnTo>
                <a:lnTo>
                  <a:pt x="4442" y="324520"/>
                </a:lnTo>
                <a:lnTo>
                  <a:pt x="17251" y="371054"/>
                </a:lnTo>
                <a:lnTo>
                  <a:pt x="37648" y="413907"/>
                </a:lnTo>
                <a:lnTo>
                  <a:pt x="64856" y="452300"/>
                </a:lnTo>
                <a:lnTo>
                  <a:pt x="98098" y="485457"/>
                </a:lnTo>
                <a:lnTo>
                  <a:pt x="136595" y="512600"/>
                </a:lnTo>
                <a:lnTo>
                  <a:pt x="179570" y="532950"/>
                </a:lnTo>
                <a:lnTo>
                  <a:pt x="226246" y="545731"/>
                </a:lnTo>
                <a:lnTo>
                  <a:pt x="275844" y="550163"/>
                </a:lnTo>
                <a:lnTo>
                  <a:pt x="325441" y="545731"/>
                </a:lnTo>
                <a:lnTo>
                  <a:pt x="372117" y="532950"/>
                </a:lnTo>
                <a:lnTo>
                  <a:pt x="415092" y="512600"/>
                </a:lnTo>
                <a:lnTo>
                  <a:pt x="453589" y="485457"/>
                </a:lnTo>
                <a:lnTo>
                  <a:pt x="486831" y="452300"/>
                </a:lnTo>
                <a:lnTo>
                  <a:pt x="514039" y="413907"/>
                </a:lnTo>
                <a:lnTo>
                  <a:pt x="534436" y="371054"/>
                </a:lnTo>
                <a:lnTo>
                  <a:pt x="547245" y="324520"/>
                </a:lnTo>
                <a:lnTo>
                  <a:pt x="551687" y="275081"/>
                </a:lnTo>
                <a:lnTo>
                  <a:pt x="547245" y="225643"/>
                </a:lnTo>
                <a:lnTo>
                  <a:pt x="534436" y="179109"/>
                </a:lnTo>
                <a:lnTo>
                  <a:pt x="514039" y="136256"/>
                </a:lnTo>
                <a:lnTo>
                  <a:pt x="486831" y="97863"/>
                </a:lnTo>
                <a:lnTo>
                  <a:pt x="453589" y="64706"/>
                </a:lnTo>
                <a:lnTo>
                  <a:pt x="415092" y="37563"/>
                </a:lnTo>
                <a:lnTo>
                  <a:pt x="372117" y="17213"/>
                </a:lnTo>
                <a:lnTo>
                  <a:pt x="325441" y="4432"/>
                </a:lnTo>
                <a:lnTo>
                  <a:pt x="275844" y="0"/>
                </a:lnTo>
                <a:close/>
              </a:path>
            </a:pathLst>
          </a:custGeom>
          <a:solidFill>
            <a:srgbClr val="0D80B8"/>
          </a:solidFill>
        </p:spPr>
        <p:txBody>
          <a:bodyPr wrap="square" lIns="0" tIns="0" rIns="0" bIns="0" rtlCol="0"/>
          <a:lstStyle/>
          <a:p>
            <a:endParaRPr sz="3600"/>
          </a:p>
        </p:txBody>
      </p:sp>
      <p:sp>
        <p:nvSpPr>
          <p:cNvPr id="31" name="object 31"/>
          <p:cNvSpPr txBox="1"/>
          <p:nvPr/>
        </p:nvSpPr>
        <p:spPr>
          <a:xfrm>
            <a:off x="16526510" y="4752594"/>
            <a:ext cx="568960" cy="641201"/>
          </a:xfrm>
          <a:prstGeom prst="rect">
            <a:avLst/>
          </a:prstGeom>
        </p:spPr>
        <p:txBody>
          <a:bodyPr vert="horz" wrap="square" lIns="0" tIns="25400" rIns="0" bIns="0" rtlCol="0">
            <a:spAutoFit/>
          </a:bodyPr>
          <a:lstStyle/>
          <a:p>
            <a:pPr marL="25400">
              <a:spcBef>
                <a:spcPts val="200"/>
              </a:spcBef>
            </a:pPr>
            <a:r>
              <a:rPr sz="4000" b="1" dirty="0">
                <a:solidFill>
                  <a:srgbClr val="FFFFFF"/>
                </a:solidFill>
                <a:latin typeface="Calibri"/>
                <a:cs typeface="Calibri"/>
              </a:rPr>
              <a:t>05</a:t>
            </a:r>
            <a:endParaRPr sz="4000">
              <a:latin typeface="Calibri"/>
              <a:cs typeface="Calibri"/>
            </a:endParaRPr>
          </a:p>
        </p:txBody>
      </p:sp>
      <p:sp>
        <p:nvSpPr>
          <p:cNvPr id="32" name="object 32"/>
          <p:cNvSpPr/>
          <p:nvPr/>
        </p:nvSpPr>
        <p:spPr>
          <a:xfrm>
            <a:off x="16197070" y="1813560"/>
            <a:ext cx="1307592" cy="1307592"/>
          </a:xfrm>
          <a:prstGeom prst="rect">
            <a:avLst/>
          </a:prstGeom>
          <a:blipFill>
            <a:blip r:embed="rId5" cstate="print"/>
            <a:stretch>
              <a:fillRect/>
            </a:stretch>
          </a:blipFill>
        </p:spPr>
        <p:txBody>
          <a:bodyPr wrap="square" lIns="0" tIns="0" rIns="0" bIns="0" rtlCol="0"/>
          <a:lstStyle/>
          <a:p>
            <a:endParaRPr sz="3600"/>
          </a:p>
        </p:txBody>
      </p:sp>
      <p:sp>
        <p:nvSpPr>
          <p:cNvPr id="33" name="object 33"/>
          <p:cNvSpPr/>
          <p:nvPr/>
        </p:nvSpPr>
        <p:spPr>
          <a:xfrm>
            <a:off x="16248887" y="1865377"/>
            <a:ext cx="1103630" cy="1103630"/>
          </a:xfrm>
          <a:custGeom>
            <a:avLst/>
            <a:gdLst/>
            <a:ahLst/>
            <a:cxnLst/>
            <a:rect l="l" t="t" r="r" b="b"/>
            <a:pathLst>
              <a:path w="551815" h="551815">
                <a:moveTo>
                  <a:pt x="275844" y="0"/>
                </a:moveTo>
                <a:lnTo>
                  <a:pt x="226246" y="4442"/>
                </a:lnTo>
                <a:lnTo>
                  <a:pt x="179570" y="17251"/>
                </a:lnTo>
                <a:lnTo>
                  <a:pt x="136595" y="37648"/>
                </a:lnTo>
                <a:lnTo>
                  <a:pt x="98098" y="64856"/>
                </a:lnTo>
                <a:lnTo>
                  <a:pt x="64856" y="98098"/>
                </a:lnTo>
                <a:lnTo>
                  <a:pt x="37648" y="136595"/>
                </a:lnTo>
                <a:lnTo>
                  <a:pt x="17251" y="179570"/>
                </a:lnTo>
                <a:lnTo>
                  <a:pt x="4442" y="226246"/>
                </a:lnTo>
                <a:lnTo>
                  <a:pt x="0" y="275844"/>
                </a:lnTo>
                <a:lnTo>
                  <a:pt x="4442" y="325441"/>
                </a:lnTo>
                <a:lnTo>
                  <a:pt x="17251" y="372117"/>
                </a:lnTo>
                <a:lnTo>
                  <a:pt x="37648" y="415092"/>
                </a:lnTo>
                <a:lnTo>
                  <a:pt x="64856" y="453589"/>
                </a:lnTo>
                <a:lnTo>
                  <a:pt x="98098" y="486831"/>
                </a:lnTo>
                <a:lnTo>
                  <a:pt x="136595" y="514039"/>
                </a:lnTo>
                <a:lnTo>
                  <a:pt x="179570" y="534436"/>
                </a:lnTo>
                <a:lnTo>
                  <a:pt x="226246" y="547245"/>
                </a:lnTo>
                <a:lnTo>
                  <a:pt x="275844" y="551688"/>
                </a:lnTo>
                <a:lnTo>
                  <a:pt x="325441" y="547245"/>
                </a:lnTo>
                <a:lnTo>
                  <a:pt x="372117" y="534436"/>
                </a:lnTo>
                <a:lnTo>
                  <a:pt x="415092" y="514039"/>
                </a:lnTo>
                <a:lnTo>
                  <a:pt x="453589" y="486831"/>
                </a:lnTo>
                <a:lnTo>
                  <a:pt x="486831" y="453589"/>
                </a:lnTo>
                <a:lnTo>
                  <a:pt x="514039" y="415092"/>
                </a:lnTo>
                <a:lnTo>
                  <a:pt x="534436" y="372117"/>
                </a:lnTo>
                <a:lnTo>
                  <a:pt x="547245" y="325441"/>
                </a:lnTo>
                <a:lnTo>
                  <a:pt x="551687" y="275844"/>
                </a:lnTo>
                <a:lnTo>
                  <a:pt x="547245" y="226246"/>
                </a:lnTo>
                <a:lnTo>
                  <a:pt x="534436" y="179570"/>
                </a:lnTo>
                <a:lnTo>
                  <a:pt x="514039" y="136595"/>
                </a:lnTo>
                <a:lnTo>
                  <a:pt x="486831" y="98098"/>
                </a:lnTo>
                <a:lnTo>
                  <a:pt x="453589" y="64856"/>
                </a:lnTo>
                <a:lnTo>
                  <a:pt x="415092" y="37648"/>
                </a:lnTo>
                <a:lnTo>
                  <a:pt x="372117" y="17251"/>
                </a:lnTo>
                <a:lnTo>
                  <a:pt x="325441" y="4442"/>
                </a:lnTo>
                <a:lnTo>
                  <a:pt x="275844" y="0"/>
                </a:lnTo>
                <a:close/>
              </a:path>
            </a:pathLst>
          </a:custGeom>
          <a:solidFill>
            <a:srgbClr val="16A995"/>
          </a:solidFill>
        </p:spPr>
        <p:txBody>
          <a:bodyPr wrap="square" lIns="0" tIns="0" rIns="0" bIns="0" rtlCol="0"/>
          <a:lstStyle/>
          <a:p>
            <a:endParaRPr sz="3600"/>
          </a:p>
        </p:txBody>
      </p:sp>
      <p:sp>
        <p:nvSpPr>
          <p:cNvPr id="34" name="object 34"/>
          <p:cNvSpPr txBox="1"/>
          <p:nvPr/>
        </p:nvSpPr>
        <p:spPr>
          <a:xfrm>
            <a:off x="16526510" y="2039875"/>
            <a:ext cx="568960" cy="642484"/>
          </a:xfrm>
          <a:prstGeom prst="rect">
            <a:avLst/>
          </a:prstGeom>
        </p:spPr>
        <p:txBody>
          <a:bodyPr vert="horz" wrap="square" lIns="0" tIns="26670" rIns="0" bIns="0" rtlCol="0">
            <a:spAutoFit/>
          </a:bodyPr>
          <a:lstStyle/>
          <a:p>
            <a:pPr marL="25400">
              <a:spcBef>
                <a:spcPts val="210"/>
              </a:spcBef>
            </a:pPr>
            <a:r>
              <a:rPr sz="4000" b="1" dirty="0">
                <a:solidFill>
                  <a:srgbClr val="FFFFFF"/>
                </a:solidFill>
                <a:latin typeface="Calibri"/>
                <a:cs typeface="Calibri"/>
              </a:rPr>
              <a:t>04</a:t>
            </a:r>
            <a:endParaRPr sz="4000">
              <a:latin typeface="Calibri"/>
              <a:cs typeface="Calibri"/>
            </a:endParaRPr>
          </a:p>
        </p:txBody>
      </p:sp>
      <p:sp>
        <p:nvSpPr>
          <p:cNvPr id="35" name="object 35"/>
          <p:cNvSpPr/>
          <p:nvPr/>
        </p:nvSpPr>
        <p:spPr>
          <a:xfrm>
            <a:off x="16145256" y="7235952"/>
            <a:ext cx="1304568" cy="1304568"/>
          </a:xfrm>
          <a:prstGeom prst="rect">
            <a:avLst/>
          </a:prstGeom>
          <a:blipFill>
            <a:blip r:embed="rId3" cstate="print"/>
            <a:stretch>
              <a:fillRect/>
            </a:stretch>
          </a:blipFill>
        </p:spPr>
        <p:txBody>
          <a:bodyPr wrap="square" lIns="0" tIns="0" rIns="0" bIns="0" rtlCol="0"/>
          <a:lstStyle/>
          <a:p>
            <a:endParaRPr sz="3600"/>
          </a:p>
        </p:txBody>
      </p:sp>
      <p:sp>
        <p:nvSpPr>
          <p:cNvPr id="36" name="object 36"/>
          <p:cNvSpPr/>
          <p:nvPr/>
        </p:nvSpPr>
        <p:spPr>
          <a:xfrm>
            <a:off x="16197071" y="7287769"/>
            <a:ext cx="1101090" cy="1101090"/>
          </a:xfrm>
          <a:custGeom>
            <a:avLst/>
            <a:gdLst/>
            <a:ahLst/>
            <a:cxnLst/>
            <a:rect l="l" t="t" r="r" b="b"/>
            <a:pathLst>
              <a:path w="550545" h="550545">
                <a:moveTo>
                  <a:pt x="275082" y="0"/>
                </a:moveTo>
                <a:lnTo>
                  <a:pt x="225643" y="4432"/>
                </a:lnTo>
                <a:lnTo>
                  <a:pt x="179109" y="17213"/>
                </a:lnTo>
                <a:lnTo>
                  <a:pt x="136256" y="37563"/>
                </a:lnTo>
                <a:lnTo>
                  <a:pt x="97863" y="64706"/>
                </a:lnTo>
                <a:lnTo>
                  <a:pt x="64706" y="97863"/>
                </a:lnTo>
                <a:lnTo>
                  <a:pt x="37563" y="136256"/>
                </a:lnTo>
                <a:lnTo>
                  <a:pt x="17213" y="179109"/>
                </a:lnTo>
                <a:lnTo>
                  <a:pt x="4432" y="225643"/>
                </a:lnTo>
                <a:lnTo>
                  <a:pt x="0" y="275081"/>
                </a:lnTo>
                <a:lnTo>
                  <a:pt x="4432" y="324526"/>
                </a:lnTo>
                <a:lnTo>
                  <a:pt x="17213" y="371064"/>
                </a:lnTo>
                <a:lnTo>
                  <a:pt x="37563" y="413918"/>
                </a:lnTo>
                <a:lnTo>
                  <a:pt x="64706" y="452311"/>
                </a:lnTo>
                <a:lnTo>
                  <a:pt x="97863" y="485466"/>
                </a:lnTo>
                <a:lnTo>
                  <a:pt x="136256" y="512605"/>
                </a:lnTo>
                <a:lnTo>
                  <a:pt x="179109" y="532953"/>
                </a:lnTo>
                <a:lnTo>
                  <a:pt x="225643" y="545731"/>
                </a:lnTo>
                <a:lnTo>
                  <a:pt x="275082" y="550163"/>
                </a:lnTo>
                <a:lnTo>
                  <a:pt x="324520" y="545731"/>
                </a:lnTo>
                <a:lnTo>
                  <a:pt x="371054" y="532953"/>
                </a:lnTo>
                <a:lnTo>
                  <a:pt x="413907" y="512605"/>
                </a:lnTo>
                <a:lnTo>
                  <a:pt x="452300" y="485466"/>
                </a:lnTo>
                <a:lnTo>
                  <a:pt x="485457" y="452311"/>
                </a:lnTo>
                <a:lnTo>
                  <a:pt x="512600" y="413918"/>
                </a:lnTo>
                <a:lnTo>
                  <a:pt x="532950" y="371064"/>
                </a:lnTo>
                <a:lnTo>
                  <a:pt x="545731" y="324526"/>
                </a:lnTo>
                <a:lnTo>
                  <a:pt x="550164" y="275081"/>
                </a:lnTo>
                <a:lnTo>
                  <a:pt x="545731" y="225643"/>
                </a:lnTo>
                <a:lnTo>
                  <a:pt x="532950" y="179109"/>
                </a:lnTo>
                <a:lnTo>
                  <a:pt x="512600" y="136256"/>
                </a:lnTo>
                <a:lnTo>
                  <a:pt x="485457" y="97863"/>
                </a:lnTo>
                <a:lnTo>
                  <a:pt x="452300" y="64706"/>
                </a:lnTo>
                <a:lnTo>
                  <a:pt x="413907" y="37563"/>
                </a:lnTo>
                <a:lnTo>
                  <a:pt x="371054" y="17213"/>
                </a:lnTo>
                <a:lnTo>
                  <a:pt x="324520" y="4432"/>
                </a:lnTo>
                <a:lnTo>
                  <a:pt x="275082" y="0"/>
                </a:lnTo>
                <a:close/>
              </a:path>
            </a:pathLst>
          </a:custGeom>
          <a:solidFill>
            <a:srgbClr val="9CB955"/>
          </a:solidFill>
        </p:spPr>
        <p:txBody>
          <a:bodyPr wrap="square" lIns="0" tIns="0" rIns="0" bIns="0" rtlCol="0"/>
          <a:lstStyle/>
          <a:p>
            <a:endParaRPr sz="3600"/>
          </a:p>
        </p:txBody>
      </p:sp>
      <p:sp>
        <p:nvSpPr>
          <p:cNvPr id="37" name="object 37"/>
          <p:cNvSpPr txBox="1"/>
          <p:nvPr/>
        </p:nvSpPr>
        <p:spPr>
          <a:xfrm>
            <a:off x="16473422" y="7462926"/>
            <a:ext cx="568960" cy="641201"/>
          </a:xfrm>
          <a:prstGeom prst="rect">
            <a:avLst/>
          </a:prstGeom>
        </p:spPr>
        <p:txBody>
          <a:bodyPr vert="horz" wrap="square" lIns="0" tIns="25400" rIns="0" bIns="0" rtlCol="0">
            <a:spAutoFit/>
          </a:bodyPr>
          <a:lstStyle/>
          <a:p>
            <a:pPr marL="25400">
              <a:spcBef>
                <a:spcPts val="200"/>
              </a:spcBef>
            </a:pPr>
            <a:r>
              <a:rPr sz="4000" b="1" dirty="0">
                <a:solidFill>
                  <a:srgbClr val="FFFFFF"/>
                </a:solidFill>
                <a:latin typeface="Calibri"/>
                <a:cs typeface="Calibri"/>
              </a:rPr>
              <a:t>06</a:t>
            </a:r>
            <a:endParaRPr sz="4000">
              <a:latin typeface="Calibri"/>
              <a:cs typeface="Calibri"/>
            </a:endParaRPr>
          </a:p>
        </p:txBody>
      </p:sp>
      <p:sp>
        <p:nvSpPr>
          <p:cNvPr id="38" name="object 38"/>
          <p:cNvSpPr/>
          <p:nvPr/>
        </p:nvSpPr>
        <p:spPr>
          <a:xfrm>
            <a:off x="6044184" y="2956560"/>
            <a:ext cx="5690616" cy="6083808"/>
          </a:xfrm>
          <a:prstGeom prst="rect">
            <a:avLst/>
          </a:prstGeom>
          <a:blipFill>
            <a:blip r:embed="rId6" cstate="print"/>
            <a:stretch>
              <a:fillRect/>
            </a:stretch>
          </a:blipFill>
        </p:spPr>
        <p:txBody>
          <a:bodyPr wrap="square" lIns="0" tIns="0" rIns="0" bIns="0" rtlCol="0"/>
          <a:lstStyle/>
          <a:p>
            <a:endParaRPr sz="3600"/>
          </a:p>
        </p:txBody>
      </p:sp>
      <p:sp>
        <p:nvSpPr>
          <p:cNvPr id="39" name="object 39"/>
          <p:cNvSpPr/>
          <p:nvPr/>
        </p:nvSpPr>
        <p:spPr>
          <a:xfrm>
            <a:off x="6150865" y="2987039"/>
            <a:ext cx="5486398" cy="5879590"/>
          </a:xfrm>
          <a:prstGeom prst="rect">
            <a:avLst/>
          </a:prstGeom>
          <a:blipFill>
            <a:blip r:embed="rId7" cstate="print"/>
            <a:stretch>
              <a:fillRect/>
            </a:stretch>
          </a:blipFill>
        </p:spPr>
        <p:txBody>
          <a:bodyPr wrap="square" lIns="0" tIns="0" rIns="0" bIns="0" rtlCol="0"/>
          <a:lstStyle/>
          <a:p>
            <a:endParaRPr sz="3600"/>
          </a:p>
        </p:txBody>
      </p:sp>
      <p:sp>
        <p:nvSpPr>
          <p:cNvPr id="40" name="object 40"/>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9537695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p:nvPr/>
        </p:nvSpPr>
        <p:spPr>
          <a:xfrm>
            <a:off x="13027153" y="2209800"/>
            <a:ext cx="3252214" cy="224942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6" name="object 6"/>
          <p:cNvSpPr txBox="1"/>
          <p:nvPr/>
        </p:nvSpPr>
        <p:spPr>
          <a:xfrm>
            <a:off x="6771131" y="1761998"/>
            <a:ext cx="1639570" cy="457818"/>
          </a:xfrm>
          <a:prstGeom prst="rect">
            <a:avLst/>
          </a:prstGeom>
        </p:spPr>
        <p:txBody>
          <a:bodyPr vert="horz" wrap="square" lIns="0" tIns="26670" rIns="0" bIns="0" rtlCol="0">
            <a:spAutoFit/>
          </a:bodyPr>
          <a:lstStyle/>
          <a:p>
            <a:pPr marL="25400">
              <a:spcBef>
                <a:spcPts val="210"/>
              </a:spcBef>
            </a:pPr>
            <a:r>
              <a:rPr sz="2800" b="1" spc="-10" dirty="0">
                <a:solidFill>
                  <a:srgbClr val="5F5F5F"/>
                </a:solidFill>
                <a:cs typeface="Calibri"/>
              </a:rPr>
              <a:t>Blockchain</a:t>
            </a:r>
            <a:endParaRPr sz="2800">
              <a:solidFill>
                <a:prstClr val="black"/>
              </a:solidFill>
              <a:cs typeface="Calibri"/>
            </a:endParaRPr>
          </a:p>
        </p:txBody>
      </p:sp>
      <p:sp>
        <p:nvSpPr>
          <p:cNvPr id="7" name="object 7"/>
          <p:cNvSpPr txBox="1"/>
          <p:nvPr/>
        </p:nvSpPr>
        <p:spPr>
          <a:xfrm>
            <a:off x="13127989" y="1753362"/>
            <a:ext cx="3102610" cy="457818"/>
          </a:xfrm>
          <a:prstGeom prst="rect">
            <a:avLst/>
          </a:prstGeom>
        </p:spPr>
        <p:txBody>
          <a:bodyPr vert="horz" wrap="square" lIns="0" tIns="26670" rIns="0" bIns="0" rtlCol="0">
            <a:spAutoFit/>
          </a:bodyPr>
          <a:lstStyle/>
          <a:p>
            <a:pPr marL="25400">
              <a:spcBef>
                <a:spcPts val="210"/>
              </a:spcBef>
            </a:pPr>
            <a:r>
              <a:rPr sz="2800" b="1" spc="-20" dirty="0">
                <a:solidFill>
                  <a:srgbClr val="5F5F5F"/>
                </a:solidFill>
                <a:cs typeface="Calibri"/>
              </a:rPr>
              <a:t>Traditional</a:t>
            </a:r>
            <a:r>
              <a:rPr sz="2800" b="1" spc="-140" dirty="0">
                <a:solidFill>
                  <a:srgbClr val="5F5F5F"/>
                </a:solidFill>
                <a:cs typeface="Calibri"/>
              </a:rPr>
              <a:t> </a:t>
            </a:r>
            <a:r>
              <a:rPr sz="2800" b="1" spc="-10" dirty="0">
                <a:solidFill>
                  <a:srgbClr val="5F5F5F"/>
                </a:solidFill>
                <a:cs typeface="Calibri"/>
              </a:rPr>
              <a:t>Database</a:t>
            </a:r>
            <a:endParaRPr sz="2800">
              <a:solidFill>
                <a:prstClr val="black"/>
              </a:solidFill>
              <a:cs typeface="Calibri"/>
            </a:endParaRPr>
          </a:p>
        </p:txBody>
      </p:sp>
      <p:graphicFrame>
        <p:nvGraphicFramePr>
          <p:cNvPr id="8" name="object 8"/>
          <p:cNvGraphicFramePr>
            <a:graphicFrameLocks noGrp="1"/>
          </p:cNvGraphicFramePr>
          <p:nvPr/>
        </p:nvGraphicFramePr>
        <p:xfrm>
          <a:off x="920750" y="4537203"/>
          <a:ext cx="16423640" cy="4649186"/>
        </p:xfrm>
        <a:graphic>
          <a:graphicData uri="http://schemas.openxmlformats.org/drawingml/2006/table">
            <a:tbl>
              <a:tblPr firstRow="1" bandRow="1">
                <a:tableStyleId>{2D5ABB26-0587-4C30-8999-92F81FD0307C}</a:tableStyleId>
              </a:tblPr>
              <a:tblGrid>
                <a:gridCol w="2973070"/>
                <a:gridCol w="8223250"/>
                <a:gridCol w="5227320"/>
              </a:tblGrid>
              <a:tr h="690626">
                <a:tc>
                  <a:txBody>
                    <a:bodyPr/>
                    <a:lstStyle/>
                    <a:p>
                      <a:pPr algn="ctr">
                        <a:lnSpc>
                          <a:spcPct val="100000"/>
                        </a:lnSpc>
                        <a:spcBef>
                          <a:spcPts val="305"/>
                        </a:spcBef>
                      </a:pPr>
                      <a:r>
                        <a:rPr sz="3200" b="1" spc="-10" dirty="0">
                          <a:solidFill>
                            <a:srgbClr val="5F5F5F"/>
                          </a:solidFill>
                          <a:latin typeface="Calibri"/>
                          <a:cs typeface="Calibri"/>
                        </a:rPr>
                        <a:t>Properties</a:t>
                      </a:r>
                      <a:endParaRPr sz="3200">
                        <a:latin typeface="Calibri"/>
                        <a:cs typeface="Calibri"/>
                      </a:endParaRPr>
                    </a:p>
                  </a:txBody>
                  <a:tcPr marL="0" marR="0" marT="77470" marB="0">
                    <a:lnL w="12700">
                      <a:solidFill>
                        <a:srgbClr val="F19C13"/>
                      </a:solidFill>
                      <a:prstDash val="solid"/>
                    </a:lnL>
                    <a:lnR w="12700">
                      <a:solidFill>
                        <a:srgbClr val="F19C13"/>
                      </a:solidFill>
                      <a:prstDash val="solid"/>
                    </a:lnR>
                    <a:lnT w="12700">
                      <a:solidFill>
                        <a:srgbClr val="F19C13"/>
                      </a:solidFill>
                      <a:prstDash val="solid"/>
                    </a:lnT>
                    <a:lnB w="28575">
                      <a:solidFill>
                        <a:srgbClr val="F19C13"/>
                      </a:solidFill>
                      <a:prstDash val="solid"/>
                    </a:lnB>
                  </a:tcPr>
                </a:tc>
                <a:tc>
                  <a:txBody>
                    <a:bodyPr/>
                    <a:lstStyle/>
                    <a:p>
                      <a:pPr algn="ctr">
                        <a:lnSpc>
                          <a:spcPct val="100000"/>
                        </a:lnSpc>
                        <a:spcBef>
                          <a:spcPts val="305"/>
                        </a:spcBef>
                      </a:pPr>
                      <a:r>
                        <a:rPr sz="3200" b="1" spc="-5" dirty="0">
                          <a:solidFill>
                            <a:srgbClr val="5F5F5F"/>
                          </a:solidFill>
                          <a:latin typeface="Calibri"/>
                          <a:cs typeface="Calibri"/>
                        </a:rPr>
                        <a:t>Blockchain</a:t>
                      </a:r>
                      <a:endParaRPr sz="3200">
                        <a:latin typeface="Calibri"/>
                        <a:cs typeface="Calibri"/>
                      </a:endParaRPr>
                    </a:p>
                  </a:txBody>
                  <a:tcPr marL="0" marR="0" marT="77470" marB="0">
                    <a:lnL w="12700">
                      <a:solidFill>
                        <a:srgbClr val="F19C13"/>
                      </a:solidFill>
                      <a:prstDash val="solid"/>
                    </a:lnL>
                    <a:lnR w="12700">
                      <a:solidFill>
                        <a:srgbClr val="F19C13"/>
                      </a:solidFill>
                      <a:prstDash val="solid"/>
                    </a:lnR>
                    <a:lnT w="12700">
                      <a:solidFill>
                        <a:srgbClr val="F19C13"/>
                      </a:solidFill>
                      <a:prstDash val="solid"/>
                    </a:lnT>
                    <a:lnB w="28575">
                      <a:solidFill>
                        <a:srgbClr val="F19C13"/>
                      </a:solidFill>
                      <a:prstDash val="solid"/>
                    </a:lnB>
                  </a:tcPr>
                </a:tc>
                <a:tc>
                  <a:txBody>
                    <a:bodyPr/>
                    <a:lstStyle/>
                    <a:p>
                      <a:pPr marL="635" algn="ctr">
                        <a:lnSpc>
                          <a:spcPct val="100000"/>
                        </a:lnSpc>
                        <a:spcBef>
                          <a:spcPts val="305"/>
                        </a:spcBef>
                      </a:pPr>
                      <a:r>
                        <a:rPr sz="3200" b="1" spc="-15" dirty="0">
                          <a:solidFill>
                            <a:srgbClr val="5F5F5F"/>
                          </a:solidFill>
                          <a:latin typeface="Calibri"/>
                          <a:cs typeface="Calibri"/>
                        </a:rPr>
                        <a:t>Traditional</a:t>
                      </a:r>
                      <a:r>
                        <a:rPr sz="3200" b="1" spc="-5" dirty="0">
                          <a:solidFill>
                            <a:srgbClr val="5F5F5F"/>
                          </a:solidFill>
                          <a:latin typeface="Calibri"/>
                          <a:cs typeface="Calibri"/>
                        </a:rPr>
                        <a:t> </a:t>
                      </a:r>
                      <a:r>
                        <a:rPr sz="3200" b="1" spc="-10" dirty="0">
                          <a:solidFill>
                            <a:srgbClr val="5F5F5F"/>
                          </a:solidFill>
                          <a:latin typeface="Calibri"/>
                          <a:cs typeface="Calibri"/>
                        </a:rPr>
                        <a:t>Database</a:t>
                      </a:r>
                      <a:endParaRPr sz="3200">
                        <a:latin typeface="Calibri"/>
                        <a:cs typeface="Calibri"/>
                      </a:endParaRPr>
                    </a:p>
                  </a:txBody>
                  <a:tcPr marL="0" marR="0" marT="77470" marB="0">
                    <a:lnL w="12700">
                      <a:solidFill>
                        <a:srgbClr val="F19C13"/>
                      </a:solidFill>
                      <a:prstDash val="solid"/>
                    </a:lnL>
                    <a:lnR w="12700">
                      <a:solidFill>
                        <a:srgbClr val="F19C13"/>
                      </a:solidFill>
                      <a:prstDash val="solid"/>
                    </a:lnR>
                    <a:lnT w="12700">
                      <a:solidFill>
                        <a:srgbClr val="F19C13"/>
                      </a:solidFill>
                      <a:prstDash val="solid"/>
                    </a:lnT>
                    <a:lnB w="28575">
                      <a:solidFill>
                        <a:srgbClr val="F19C13"/>
                      </a:solidFill>
                      <a:prstDash val="solid"/>
                    </a:lnB>
                  </a:tcPr>
                </a:tc>
              </a:tr>
              <a:tr h="789176">
                <a:tc>
                  <a:txBody>
                    <a:bodyPr/>
                    <a:lstStyle/>
                    <a:p>
                      <a:pPr algn="ctr">
                        <a:lnSpc>
                          <a:spcPct val="100000"/>
                        </a:lnSpc>
                        <a:spcBef>
                          <a:spcPts val="630"/>
                        </a:spcBef>
                      </a:pPr>
                      <a:r>
                        <a:rPr sz="2800" spc="-5" dirty="0">
                          <a:solidFill>
                            <a:srgbClr val="5F5F5F"/>
                          </a:solidFill>
                          <a:latin typeface="Calibri"/>
                          <a:cs typeface="Calibri"/>
                        </a:rPr>
                        <a:t>Operations</a:t>
                      </a:r>
                      <a:endParaRPr sz="2800">
                        <a:latin typeface="Calibri"/>
                        <a:cs typeface="Calibri"/>
                      </a:endParaRPr>
                    </a:p>
                  </a:txBody>
                  <a:tcPr marL="0" marR="0" marT="160020" marB="0">
                    <a:lnL w="12700">
                      <a:solidFill>
                        <a:srgbClr val="F19C13"/>
                      </a:solidFill>
                      <a:prstDash val="solid"/>
                    </a:lnL>
                    <a:lnR w="12700">
                      <a:solidFill>
                        <a:srgbClr val="F19C13"/>
                      </a:solidFill>
                      <a:prstDash val="solid"/>
                    </a:lnR>
                    <a:lnT w="28575">
                      <a:solidFill>
                        <a:srgbClr val="F19C13"/>
                      </a:solidFill>
                      <a:prstDash val="solid"/>
                    </a:lnT>
                    <a:lnB w="12700">
                      <a:solidFill>
                        <a:srgbClr val="F19C13"/>
                      </a:solidFill>
                      <a:prstDash val="solid"/>
                    </a:lnB>
                    <a:solidFill>
                      <a:srgbClr val="F19C13">
                        <a:alpha val="19999"/>
                      </a:srgbClr>
                    </a:solidFill>
                  </a:tcPr>
                </a:tc>
                <a:tc>
                  <a:txBody>
                    <a:bodyPr/>
                    <a:lstStyle/>
                    <a:p>
                      <a:pPr algn="ctr">
                        <a:lnSpc>
                          <a:spcPct val="100000"/>
                        </a:lnSpc>
                        <a:spcBef>
                          <a:spcPts val="630"/>
                        </a:spcBef>
                      </a:pPr>
                      <a:r>
                        <a:rPr sz="2800" b="1" spc="-5" dirty="0">
                          <a:solidFill>
                            <a:srgbClr val="5F5F5F"/>
                          </a:solidFill>
                          <a:latin typeface="Calibri"/>
                          <a:cs typeface="Calibri"/>
                        </a:rPr>
                        <a:t>Only </a:t>
                      </a:r>
                      <a:r>
                        <a:rPr sz="2800" b="1" dirty="0">
                          <a:solidFill>
                            <a:srgbClr val="5F5F5F"/>
                          </a:solidFill>
                          <a:latin typeface="Calibri"/>
                          <a:cs typeface="Calibri"/>
                        </a:rPr>
                        <a:t>Insert</a:t>
                      </a:r>
                      <a:r>
                        <a:rPr sz="2800" b="1" spc="-40" dirty="0">
                          <a:solidFill>
                            <a:srgbClr val="5F5F5F"/>
                          </a:solidFill>
                          <a:latin typeface="Calibri"/>
                          <a:cs typeface="Calibri"/>
                        </a:rPr>
                        <a:t> </a:t>
                      </a:r>
                      <a:r>
                        <a:rPr sz="2800" b="1" spc="-5" dirty="0">
                          <a:solidFill>
                            <a:srgbClr val="5F5F5F"/>
                          </a:solidFill>
                          <a:latin typeface="Calibri"/>
                          <a:cs typeface="Calibri"/>
                        </a:rPr>
                        <a:t>Operations</a:t>
                      </a:r>
                      <a:endParaRPr sz="2800">
                        <a:latin typeface="Calibri"/>
                        <a:cs typeface="Calibri"/>
                      </a:endParaRPr>
                    </a:p>
                  </a:txBody>
                  <a:tcPr marL="0" marR="0" marT="160020" marB="0">
                    <a:lnL w="12700">
                      <a:solidFill>
                        <a:srgbClr val="F19C13"/>
                      </a:solidFill>
                      <a:prstDash val="solid"/>
                    </a:lnL>
                    <a:lnR w="12700">
                      <a:solidFill>
                        <a:srgbClr val="F19C13"/>
                      </a:solidFill>
                      <a:prstDash val="solid"/>
                    </a:lnR>
                    <a:lnT w="28575">
                      <a:solidFill>
                        <a:srgbClr val="F19C13"/>
                      </a:solidFill>
                      <a:prstDash val="solid"/>
                    </a:lnT>
                    <a:lnB w="12700">
                      <a:solidFill>
                        <a:srgbClr val="F19C13"/>
                      </a:solidFill>
                      <a:prstDash val="solid"/>
                    </a:lnB>
                    <a:solidFill>
                      <a:srgbClr val="F19C13">
                        <a:alpha val="19999"/>
                      </a:srgbClr>
                    </a:solidFill>
                  </a:tcPr>
                </a:tc>
                <a:tc>
                  <a:txBody>
                    <a:bodyPr/>
                    <a:lstStyle/>
                    <a:p>
                      <a:pPr marL="4445" algn="ctr">
                        <a:lnSpc>
                          <a:spcPct val="100000"/>
                        </a:lnSpc>
                        <a:spcBef>
                          <a:spcPts val="630"/>
                        </a:spcBef>
                      </a:pPr>
                      <a:r>
                        <a:rPr sz="2800" b="1" dirty="0">
                          <a:solidFill>
                            <a:srgbClr val="5F5F5F"/>
                          </a:solidFill>
                          <a:latin typeface="Calibri"/>
                          <a:cs typeface="Calibri"/>
                        </a:rPr>
                        <a:t>Can perform </a:t>
                      </a:r>
                      <a:r>
                        <a:rPr sz="2800" b="1" spc="-10" dirty="0">
                          <a:solidFill>
                            <a:srgbClr val="5F5F5F"/>
                          </a:solidFill>
                          <a:latin typeface="Calibri"/>
                          <a:cs typeface="Calibri"/>
                        </a:rPr>
                        <a:t>C.R.U.D.</a:t>
                      </a:r>
                      <a:r>
                        <a:rPr sz="2800" b="1" spc="-110" dirty="0">
                          <a:solidFill>
                            <a:srgbClr val="5F5F5F"/>
                          </a:solidFill>
                          <a:latin typeface="Calibri"/>
                          <a:cs typeface="Calibri"/>
                        </a:rPr>
                        <a:t> </a:t>
                      </a:r>
                      <a:r>
                        <a:rPr sz="2800" b="1" spc="-5" dirty="0">
                          <a:solidFill>
                            <a:srgbClr val="5F5F5F"/>
                          </a:solidFill>
                          <a:latin typeface="Calibri"/>
                          <a:cs typeface="Calibri"/>
                        </a:rPr>
                        <a:t>Operations</a:t>
                      </a:r>
                      <a:endParaRPr sz="2800">
                        <a:latin typeface="Calibri"/>
                        <a:cs typeface="Calibri"/>
                      </a:endParaRPr>
                    </a:p>
                  </a:txBody>
                  <a:tcPr marL="0" marR="0" marT="160020" marB="0">
                    <a:lnL w="12700">
                      <a:solidFill>
                        <a:srgbClr val="F19C13"/>
                      </a:solidFill>
                      <a:prstDash val="solid"/>
                    </a:lnL>
                    <a:lnR w="12700">
                      <a:solidFill>
                        <a:srgbClr val="F19C13"/>
                      </a:solidFill>
                      <a:prstDash val="solid"/>
                    </a:lnR>
                    <a:lnT w="28575">
                      <a:solidFill>
                        <a:srgbClr val="F19C13"/>
                      </a:solidFill>
                      <a:prstDash val="solid"/>
                    </a:lnT>
                    <a:lnB w="12700">
                      <a:solidFill>
                        <a:srgbClr val="F19C13"/>
                      </a:solidFill>
                      <a:prstDash val="solid"/>
                    </a:lnB>
                    <a:solidFill>
                      <a:srgbClr val="F19C13">
                        <a:alpha val="19999"/>
                      </a:srgbClr>
                    </a:solidFill>
                  </a:tcPr>
                </a:tc>
              </a:tr>
              <a:tr h="1056386">
                <a:tc>
                  <a:txBody>
                    <a:bodyPr/>
                    <a:lstStyle/>
                    <a:p>
                      <a:pPr marL="635" algn="ctr">
                        <a:lnSpc>
                          <a:spcPct val="100000"/>
                        </a:lnSpc>
                        <a:spcBef>
                          <a:spcPts val="1155"/>
                        </a:spcBef>
                      </a:pPr>
                      <a:r>
                        <a:rPr sz="2800" spc="-5" dirty="0">
                          <a:solidFill>
                            <a:srgbClr val="5F5F5F"/>
                          </a:solidFill>
                          <a:latin typeface="Calibri"/>
                          <a:cs typeface="Calibri"/>
                        </a:rPr>
                        <a:t>Replication</a:t>
                      </a:r>
                      <a:endParaRPr sz="2800">
                        <a:latin typeface="Calibri"/>
                        <a:cs typeface="Calibri"/>
                      </a:endParaRPr>
                    </a:p>
                  </a:txBody>
                  <a:tcPr marL="0" marR="0" marT="293370" marB="0">
                    <a:lnL w="12700">
                      <a:solidFill>
                        <a:srgbClr val="F19C13"/>
                      </a:solidFill>
                      <a:prstDash val="solid"/>
                    </a:lnL>
                    <a:lnR w="12700">
                      <a:solidFill>
                        <a:srgbClr val="F19C13"/>
                      </a:solidFill>
                      <a:prstDash val="solid"/>
                    </a:lnR>
                    <a:lnT w="12700">
                      <a:solidFill>
                        <a:srgbClr val="F19C13"/>
                      </a:solidFill>
                      <a:prstDash val="solid"/>
                    </a:lnT>
                    <a:lnB w="12700">
                      <a:solidFill>
                        <a:srgbClr val="F19C13"/>
                      </a:solidFill>
                      <a:prstDash val="solid"/>
                    </a:lnB>
                  </a:tcPr>
                </a:tc>
                <a:tc>
                  <a:txBody>
                    <a:bodyPr/>
                    <a:lstStyle/>
                    <a:p>
                      <a:pPr algn="ctr">
                        <a:lnSpc>
                          <a:spcPct val="100000"/>
                        </a:lnSpc>
                        <a:spcBef>
                          <a:spcPts val="1155"/>
                        </a:spcBef>
                      </a:pPr>
                      <a:r>
                        <a:rPr sz="2800" b="1" dirty="0">
                          <a:solidFill>
                            <a:srgbClr val="5F5F5F"/>
                          </a:solidFill>
                          <a:latin typeface="Calibri"/>
                          <a:cs typeface="Calibri"/>
                        </a:rPr>
                        <a:t>Full </a:t>
                      </a:r>
                      <a:r>
                        <a:rPr sz="2800" b="1" spc="-5" dirty="0">
                          <a:solidFill>
                            <a:srgbClr val="5F5F5F"/>
                          </a:solidFill>
                          <a:latin typeface="Calibri"/>
                          <a:cs typeface="Calibri"/>
                        </a:rPr>
                        <a:t>Replication </a:t>
                      </a:r>
                      <a:r>
                        <a:rPr sz="2800" b="1" dirty="0">
                          <a:solidFill>
                            <a:srgbClr val="5F5F5F"/>
                          </a:solidFill>
                          <a:latin typeface="Calibri"/>
                          <a:cs typeface="Calibri"/>
                        </a:rPr>
                        <a:t>of block on </a:t>
                      </a:r>
                      <a:r>
                        <a:rPr sz="2800" b="1" spc="-10" dirty="0">
                          <a:solidFill>
                            <a:srgbClr val="5F5F5F"/>
                          </a:solidFill>
                          <a:latin typeface="Calibri"/>
                          <a:cs typeface="Calibri"/>
                        </a:rPr>
                        <a:t>every</a:t>
                      </a:r>
                      <a:r>
                        <a:rPr sz="2800" b="1" spc="-105" dirty="0">
                          <a:solidFill>
                            <a:srgbClr val="5F5F5F"/>
                          </a:solidFill>
                          <a:latin typeface="Calibri"/>
                          <a:cs typeface="Calibri"/>
                        </a:rPr>
                        <a:t> </a:t>
                      </a:r>
                      <a:r>
                        <a:rPr sz="2800" b="1" dirty="0">
                          <a:solidFill>
                            <a:srgbClr val="5F5F5F"/>
                          </a:solidFill>
                          <a:latin typeface="Calibri"/>
                          <a:cs typeface="Calibri"/>
                        </a:rPr>
                        <a:t>peer</a:t>
                      </a:r>
                      <a:endParaRPr sz="2800">
                        <a:latin typeface="Calibri"/>
                        <a:cs typeface="Calibri"/>
                      </a:endParaRPr>
                    </a:p>
                  </a:txBody>
                  <a:tcPr marL="0" marR="0" marT="293370" marB="0">
                    <a:lnL w="12700">
                      <a:solidFill>
                        <a:srgbClr val="F19C13"/>
                      </a:solidFill>
                      <a:prstDash val="solid"/>
                    </a:lnL>
                    <a:lnR w="12700">
                      <a:solidFill>
                        <a:srgbClr val="F19C13"/>
                      </a:solidFill>
                      <a:prstDash val="solid"/>
                    </a:lnR>
                    <a:lnT w="12700">
                      <a:solidFill>
                        <a:srgbClr val="F19C13"/>
                      </a:solidFill>
                      <a:prstDash val="solid"/>
                    </a:lnT>
                    <a:lnB w="12700">
                      <a:solidFill>
                        <a:srgbClr val="F19C13"/>
                      </a:solidFill>
                      <a:prstDash val="solid"/>
                    </a:lnB>
                  </a:tcPr>
                </a:tc>
                <a:tc>
                  <a:txBody>
                    <a:bodyPr/>
                    <a:lstStyle/>
                    <a:p>
                      <a:pPr marL="929640" indent="-213360">
                        <a:lnSpc>
                          <a:spcPct val="100000"/>
                        </a:lnSpc>
                        <a:spcBef>
                          <a:spcPts val="315"/>
                        </a:spcBef>
                        <a:buClr>
                          <a:srgbClr val="095A82"/>
                        </a:buClr>
                        <a:buFont typeface="Wingdings"/>
                        <a:buChar char=""/>
                        <a:tabLst>
                          <a:tab pos="929640" algn="l"/>
                          <a:tab pos="930275" algn="l"/>
                        </a:tabLst>
                      </a:pPr>
                      <a:r>
                        <a:rPr sz="2800" b="1" spc="-5" dirty="0">
                          <a:solidFill>
                            <a:srgbClr val="5F5F5F"/>
                          </a:solidFill>
                          <a:latin typeface="Calibri"/>
                          <a:cs typeface="Calibri"/>
                        </a:rPr>
                        <a:t>Master-Slave</a:t>
                      </a:r>
                      <a:endParaRPr sz="2800">
                        <a:latin typeface="Calibri"/>
                        <a:cs typeface="Calibri"/>
                      </a:endParaRPr>
                    </a:p>
                    <a:p>
                      <a:pPr marL="926465" indent="-213360">
                        <a:lnSpc>
                          <a:spcPct val="100000"/>
                        </a:lnSpc>
                        <a:buClr>
                          <a:srgbClr val="095A82"/>
                        </a:buClr>
                        <a:buFont typeface="Wingdings"/>
                        <a:buChar char=""/>
                        <a:tabLst>
                          <a:tab pos="926465" algn="l"/>
                          <a:tab pos="927100" algn="l"/>
                        </a:tabLst>
                      </a:pPr>
                      <a:r>
                        <a:rPr sz="2800" b="1" spc="-5" dirty="0">
                          <a:solidFill>
                            <a:srgbClr val="5F5F5F"/>
                          </a:solidFill>
                          <a:latin typeface="Calibri"/>
                          <a:cs typeface="Calibri"/>
                        </a:rPr>
                        <a:t>Multi-master</a:t>
                      </a:r>
                      <a:endParaRPr sz="2800">
                        <a:latin typeface="Calibri"/>
                        <a:cs typeface="Calibri"/>
                      </a:endParaRPr>
                    </a:p>
                  </a:txBody>
                  <a:tcPr marL="0" marR="0" marT="80010" marB="0">
                    <a:lnL w="12700">
                      <a:solidFill>
                        <a:srgbClr val="F19C13"/>
                      </a:solidFill>
                      <a:prstDash val="solid"/>
                    </a:lnL>
                    <a:lnR w="12700">
                      <a:solidFill>
                        <a:srgbClr val="F19C13"/>
                      </a:solidFill>
                      <a:prstDash val="solid"/>
                    </a:lnR>
                    <a:lnT w="12700">
                      <a:solidFill>
                        <a:srgbClr val="F19C13"/>
                      </a:solidFill>
                      <a:prstDash val="solid"/>
                    </a:lnT>
                    <a:lnB w="12700">
                      <a:solidFill>
                        <a:srgbClr val="F19C13"/>
                      </a:solidFill>
                      <a:prstDash val="solid"/>
                    </a:lnB>
                  </a:tcPr>
                </a:tc>
              </a:tr>
              <a:tr h="1056512">
                <a:tc>
                  <a:txBody>
                    <a:bodyPr/>
                    <a:lstStyle/>
                    <a:p>
                      <a:pPr algn="ctr">
                        <a:lnSpc>
                          <a:spcPct val="100000"/>
                        </a:lnSpc>
                        <a:spcBef>
                          <a:spcPts val="1155"/>
                        </a:spcBef>
                      </a:pPr>
                      <a:r>
                        <a:rPr sz="2800" spc="-5" dirty="0">
                          <a:solidFill>
                            <a:srgbClr val="5F5F5F"/>
                          </a:solidFill>
                          <a:latin typeface="Calibri"/>
                          <a:cs typeface="Calibri"/>
                        </a:rPr>
                        <a:t>Consensus</a:t>
                      </a:r>
                      <a:endParaRPr sz="2800">
                        <a:latin typeface="Calibri"/>
                        <a:cs typeface="Calibri"/>
                      </a:endParaRPr>
                    </a:p>
                  </a:txBody>
                  <a:tcPr marL="0" marR="0" marT="293370" marB="0">
                    <a:lnL w="12700">
                      <a:solidFill>
                        <a:srgbClr val="F19C13"/>
                      </a:solidFill>
                      <a:prstDash val="solid"/>
                    </a:lnL>
                    <a:lnR w="12700">
                      <a:solidFill>
                        <a:srgbClr val="F19C13"/>
                      </a:solidFill>
                      <a:prstDash val="solid"/>
                    </a:lnR>
                    <a:lnT w="12700">
                      <a:solidFill>
                        <a:srgbClr val="F19C13"/>
                      </a:solidFill>
                      <a:prstDash val="solid"/>
                    </a:lnT>
                    <a:lnB w="12700">
                      <a:solidFill>
                        <a:srgbClr val="F19C13"/>
                      </a:solidFill>
                      <a:prstDash val="solid"/>
                    </a:lnB>
                    <a:solidFill>
                      <a:srgbClr val="F19C13">
                        <a:alpha val="19999"/>
                      </a:srgbClr>
                    </a:solidFill>
                  </a:tcPr>
                </a:tc>
                <a:tc>
                  <a:txBody>
                    <a:bodyPr/>
                    <a:lstStyle/>
                    <a:p>
                      <a:pPr marL="1600835" marR="485140" indent="-1108710">
                        <a:lnSpc>
                          <a:spcPct val="100000"/>
                        </a:lnSpc>
                        <a:spcBef>
                          <a:spcPts val="315"/>
                        </a:spcBef>
                      </a:pPr>
                      <a:r>
                        <a:rPr sz="2800" b="1" dirty="0">
                          <a:solidFill>
                            <a:srgbClr val="5F5F5F"/>
                          </a:solidFill>
                          <a:latin typeface="Calibri"/>
                          <a:cs typeface="Calibri"/>
                        </a:rPr>
                        <a:t>Majority of </a:t>
                      </a:r>
                      <a:r>
                        <a:rPr sz="2800" b="1" spc="-5" dirty="0">
                          <a:solidFill>
                            <a:srgbClr val="5F5F5F"/>
                          </a:solidFill>
                          <a:latin typeface="Calibri"/>
                          <a:cs typeface="Calibri"/>
                        </a:rPr>
                        <a:t>peers agree </a:t>
                      </a:r>
                      <a:r>
                        <a:rPr sz="2800" b="1" dirty="0">
                          <a:solidFill>
                            <a:srgbClr val="5F5F5F"/>
                          </a:solidFill>
                          <a:latin typeface="Calibri"/>
                          <a:cs typeface="Calibri"/>
                        </a:rPr>
                        <a:t>on the </a:t>
                      </a:r>
                      <a:r>
                        <a:rPr sz="2800" b="1" spc="-5" dirty="0">
                          <a:solidFill>
                            <a:srgbClr val="5F5F5F"/>
                          </a:solidFill>
                          <a:latin typeface="Calibri"/>
                          <a:cs typeface="Calibri"/>
                        </a:rPr>
                        <a:t>outcome</a:t>
                      </a:r>
                      <a:r>
                        <a:rPr sz="2800" b="1" spc="-175" dirty="0">
                          <a:solidFill>
                            <a:srgbClr val="5F5F5F"/>
                          </a:solidFill>
                          <a:latin typeface="Calibri"/>
                          <a:cs typeface="Calibri"/>
                        </a:rPr>
                        <a:t> </a:t>
                      </a:r>
                      <a:r>
                        <a:rPr sz="2800" b="1" dirty="0">
                          <a:solidFill>
                            <a:srgbClr val="5F5F5F"/>
                          </a:solidFill>
                          <a:latin typeface="Calibri"/>
                          <a:cs typeface="Calibri"/>
                        </a:rPr>
                        <a:t>of  </a:t>
                      </a:r>
                      <a:r>
                        <a:rPr sz="2800" b="1" spc="-5" dirty="0">
                          <a:solidFill>
                            <a:srgbClr val="5F5F5F"/>
                          </a:solidFill>
                          <a:latin typeface="Calibri"/>
                          <a:cs typeface="Calibri"/>
                        </a:rPr>
                        <a:t>transactions</a:t>
                      </a:r>
                      <a:endParaRPr sz="2800">
                        <a:latin typeface="Calibri"/>
                        <a:cs typeface="Calibri"/>
                      </a:endParaRPr>
                    </a:p>
                  </a:txBody>
                  <a:tcPr marL="0" marR="0" marT="80010" marB="0">
                    <a:lnL w="12700">
                      <a:solidFill>
                        <a:srgbClr val="F19C13"/>
                      </a:solidFill>
                      <a:prstDash val="solid"/>
                    </a:lnL>
                    <a:lnR w="12700">
                      <a:solidFill>
                        <a:srgbClr val="F19C13"/>
                      </a:solidFill>
                      <a:prstDash val="solid"/>
                    </a:lnR>
                    <a:lnT w="12700">
                      <a:solidFill>
                        <a:srgbClr val="F19C13"/>
                      </a:solidFill>
                      <a:prstDash val="solid"/>
                    </a:lnT>
                    <a:lnB w="12700">
                      <a:solidFill>
                        <a:srgbClr val="F19C13"/>
                      </a:solidFill>
                      <a:prstDash val="solid"/>
                    </a:lnB>
                    <a:solidFill>
                      <a:srgbClr val="F19C13">
                        <a:alpha val="19999"/>
                      </a:srgbClr>
                    </a:solidFill>
                  </a:tcPr>
                </a:tc>
                <a:tc>
                  <a:txBody>
                    <a:bodyPr/>
                    <a:lstStyle/>
                    <a:p>
                      <a:pPr marL="695325" marR="382270" indent="-266700">
                        <a:lnSpc>
                          <a:spcPct val="100000"/>
                        </a:lnSpc>
                        <a:spcBef>
                          <a:spcPts val="315"/>
                        </a:spcBef>
                      </a:pPr>
                      <a:r>
                        <a:rPr sz="2800" b="1" spc="-5" dirty="0">
                          <a:solidFill>
                            <a:srgbClr val="5F5F5F"/>
                          </a:solidFill>
                          <a:latin typeface="Calibri"/>
                          <a:cs typeface="Calibri"/>
                        </a:rPr>
                        <a:t>Distributed</a:t>
                      </a:r>
                      <a:r>
                        <a:rPr sz="2800" b="1" spc="-85" dirty="0">
                          <a:solidFill>
                            <a:srgbClr val="5F5F5F"/>
                          </a:solidFill>
                          <a:latin typeface="Calibri"/>
                          <a:cs typeface="Calibri"/>
                        </a:rPr>
                        <a:t> </a:t>
                      </a:r>
                      <a:r>
                        <a:rPr sz="2800" b="1" spc="-10" dirty="0">
                          <a:solidFill>
                            <a:srgbClr val="5F5F5F"/>
                          </a:solidFill>
                          <a:latin typeface="Calibri"/>
                          <a:cs typeface="Calibri"/>
                        </a:rPr>
                        <a:t>Transactions  </a:t>
                      </a:r>
                      <a:r>
                        <a:rPr sz="2800" b="1" spc="-5" dirty="0">
                          <a:solidFill>
                            <a:srgbClr val="5F5F5F"/>
                          </a:solidFill>
                          <a:latin typeface="Calibri"/>
                          <a:cs typeface="Calibri"/>
                        </a:rPr>
                        <a:t>(2 </a:t>
                      </a:r>
                      <a:r>
                        <a:rPr sz="2800" b="1" dirty="0">
                          <a:solidFill>
                            <a:srgbClr val="5F5F5F"/>
                          </a:solidFill>
                          <a:latin typeface="Calibri"/>
                          <a:cs typeface="Calibri"/>
                        </a:rPr>
                        <a:t>Phase</a:t>
                      </a:r>
                      <a:r>
                        <a:rPr sz="2800" b="1" spc="-40" dirty="0">
                          <a:solidFill>
                            <a:srgbClr val="5F5F5F"/>
                          </a:solidFill>
                          <a:latin typeface="Calibri"/>
                          <a:cs typeface="Calibri"/>
                        </a:rPr>
                        <a:t> </a:t>
                      </a:r>
                      <a:r>
                        <a:rPr sz="2800" b="1" spc="-5" dirty="0">
                          <a:solidFill>
                            <a:srgbClr val="5F5F5F"/>
                          </a:solidFill>
                          <a:latin typeface="Calibri"/>
                          <a:cs typeface="Calibri"/>
                        </a:rPr>
                        <a:t>Commit)</a:t>
                      </a:r>
                      <a:endParaRPr sz="2800">
                        <a:latin typeface="Calibri"/>
                        <a:cs typeface="Calibri"/>
                      </a:endParaRPr>
                    </a:p>
                  </a:txBody>
                  <a:tcPr marL="0" marR="0" marT="80010" marB="0">
                    <a:lnL w="12700">
                      <a:solidFill>
                        <a:srgbClr val="F19C13"/>
                      </a:solidFill>
                      <a:prstDash val="solid"/>
                    </a:lnL>
                    <a:lnR w="12700">
                      <a:solidFill>
                        <a:srgbClr val="F19C13"/>
                      </a:solidFill>
                      <a:prstDash val="solid"/>
                    </a:lnR>
                    <a:lnT w="12700">
                      <a:solidFill>
                        <a:srgbClr val="F19C13"/>
                      </a:solidFill>
                      <a:prstDash val="solid"/>
                    </a:lnT>
                    <a:lnB w="12700">
                      <a:solidFill>
                        <a:srgbClr val="F19C13"/>
                      </a:solidFill>
                      <a:prstDash val="solid"/>
                    </a:lnB>
                    <a:solidFill>
                      <a:srgbClr val="F19C13">
                        <a:alpha val="19999"/>
                      </a:srgbClr>
                    </a:solidFill>
                  </a:tcPr>
                </a:tc>
              </a:tr>
              <a:tr h="1056486">
                <a:tc>
                  <a:txBody>
                    <a:bodyPr/>
                    <a:lstStyle/>
                    <a:p>
                      <a:pPr algn="ctr">
                        <a:lnSpc>
                          <a:spcPct val="100000"/>
                        </a:lnSpc>
                        <a:spcBef>
                          <a:spcPts val="1155"/>
                        </a:spcBef>
                      </a:pPr>
                      <a:r>
                        <a:rPr sz="2800" spc="-10" dirty="0">
                          <a:solidFill>
                            <a:srgbClr val="5F5F5F"/>
                          </a:solidFill>
                          <a:latin typeface="Calibri"/>
                          <a:cs typeface="Calibri"/>
                        </a:rPr>
                        <a:t>Invariants</a:t>
                      </a:r>
                      <a:endParaRPr sz="2800">
                        <a:latin typeface="Calibri"/>
                        <a:cs typeface="Calibri"/>
                      </a:endParaRPr>
                    </a:p>
                  </a:txBody>
                  <a:tcPr marL="0" marR="0" marT="293370" marB="0">
                    <a:lnL w="12700">
                      <a:solidFill>
                        <a:srgbClr val="F19C13"/>
                      </a:solidFill>
                      <a:prstDash val="solid"/>
                    </a:lnL>
                    <a:lnR w="12700">
                      <a:solidFill>
                        <a:srgbClr val="F19C13"/>
                      </a:solidFill>
                      <a:prstDash val="solid"/>
                    </a:lnR>
                    <a:lnT w="12700">
                      <a:solidFill>
                        <a:srgbClr val="F19C13"/>
                      </a:solidFill>
                      <a:prstDash val="solid"/>
                    </a:lnT>
                    <a:lnB w="12700">
                      <a:solidFill>
                        <a:srgbClr val="F19C13"/>
                      </a:solidFill>
                      <a:prstDash val="solid"/>
                    </a:lnB>
                  </a:tcPr>
                </a:tc>
                <a:tc>
                  <a:txBody>
                    <a:bodyPr/>
                    <a:lstStyle/>
                    <a:p>
                      <a:pPr algn="ctr">
                        <a:lnSpc>
                          <a:spcPct val="100000"/>
                        </a:lnSpc>
                        <a:spcBef>
                          <a:spcPts val="315"/>
                        </a:spcBef>
                      </a:pPr>
                      <a:r>
                        <a:rPr sz="2800" b="1" spc="-5" dirty="0">
                          <a:solidFill>
                            <a:srgbClr val="5F5F5F"/>
                          </a:solidFill>
                          <a:latin typeface="Calibri"/>
                          <a:cs typeface="Calibri"/>
                        </a:rPr>
                        <a:t>Anybody can validate transactions </a:t>
                      </a:r>
                      <a:r>
                        <a:rPr sz="2800" b="1" dirty="0">
                          <a:solidFill>
                            <a:srgbClr val="5F5F5F"/>
                          </a:solidFill>
                          <a:latin typeface="Calibri"/>
                          <a:cs typeface="Calibri"/>
                        </a:rPr>
                        <a:t>across</a:t>
                      </a:r>
                      <a:r>
                        <a:rPr sz="2800" b="1" spc="-135" dirty="0">
                          <a:solidFill>
                            <a:srgbClr val="5F5F5F"/>
                          </a:solidFill>
                          <a:latin typeface="Calibri"/>
                          <a:cs typeface="Calibri"/>
                        </a:rPr>
                        <a:t> </a:t>
                      </a:r>
                      <a:r>
                        <a:rPr sz="2800" b="1" dirty="0">
                          <a:solidFill>
                            <a:srgbClr val="5F5F5F"/>
                          </a:solidFill>
                          <a:latin typeface="Calibri"/>
                          <a:cs typeface="Calibri"/>
                        </a:rPr>
                        <a:t>the</a:t>
                      </a:r>
                      <a:endParaRPr sz="2800">
                        <a:latin typeface="Calibri"/>
                        <a:cs typeface="Calibri"/>
                      </a:endParaRPr>
                    </a:p>
                    <a:p>
                      <a:pPr marL="1270" algn="ctr">
                        <a:lnSpc>
                          <a:spcPct val="100000"/>
                        </a:lnSpc>
                      </a:pPr>
                      <a:r>
                        <a:rPr sz="2800" b="1" spc="-5" dirty="0">
                          <a:solidFill>
                            <a:srgbClr val="5F5F5F"/>
                          </a:solidFill>
                          <a:latin typeface="Calibri"/>
                          <a:cs typeface="Calibri"/>
                        </a:rPr>
                        <a:t>network</a:t>
                      </a:r>
                      <a:endParaRPr sz="2800">
                        <a:latin typeface="Calibri"/>
                        <a:cs typeface="Calibri"/>
                      </a:endParaRPr>
                    </a:p>
                  </a:txBody>
                  <a:tcPr marL="0" marR="0" marT="80010" marB="0">
                    <a:lnL w="12700">
                      <a:solidFill>
                        <a:srgbClr val="F19C13"/>
                      </a:solidFill>
                      <a:prstDash val="solid"/>
                    </a:lnL>
                    <a:lnR w="12700">
                      <a:solidFill>
                        <a:srgbClr val="F19C13"/>
                      </a:solidFill>
                      <a:prstDash val="solid"/>
                    </a:lnR>
                    <a:lnT w="12700">
                      <a:solidFill>
                        <a:srgbClr val="F19C13"/>
                      </a:solidFill>
                      <a:prstDash val="solid"/>
                    </a:lnT>
                    <a:lnB w="12700">
                      <a:solidFill>
                        <a:srgbClr val="F19C13"/>
                      </a:solidFill>
                      <a:prstDash val="solid"/>
                    </a:lnB>
                  </a:tcPr>
                </a:tc>
                <a:tc>
                  <a:txBody>
                    <a:bodyPr/>
                    <a:lstStyle/>
                    <a:p>
                      <a:pPr marL="1270" algn="ctr">
                        <a:lnSpc>
                          <a:spcPct val="100000"/>
                        </a:lnSpc>
                        <a:spcBef>
                          <a:spcPts val="1155"/>
                        </a:spcBef>
                      </a:pPr>
                      <a:r>
                        <a:rPr sz="2800" b="1" spc="-5" dirty="0">
                          <a:solidFill>
                            <a:srgbClr val="5F5F5F"/>
                          </a:solidFill>
                          <a:latin typeface="Calibri"/>
                          <a:cs typeface="Calibri"/>
                        </a:rPr>
                        <a:t>Integrity</a:t>
                      </a:r>
                      <a:r>
                        <a:rPr sz="2800" b="1" spc="-40" dirty="0">
                          <a:solidFill>
                            <a:srgbClr val="5F5F5F"/>
                          </a:solidFill>
                          <a:latin typeface="Calibri"/>
                          <a:cs typeface="Calibri"/>
                        </a:rPr>
                        <a:t> </a:t>
                      </a:r>
                      <a:r>
                        <a:rPr sz="2800" b="1" spc="-10" dirty="0">
                          <a:solidFill>
                            <a:srgbClr val="5F5F5F"/>
                          </a:solidFill>
                          <a:latin typeface="Calibri"/>
                          <a:cs typeface="Calibri"/>
                        </a:rPr>
                        <a:t>Constraints</a:t>
                      </a:r>
                      <a:endParaRPr sz="2800" dirty="0">
                        <a:latin typeface="Calibri"/>
                        <a:cs typeface="Calibri"/>
                      </a:endParaRPr>
                    </a:p>
                  </a:txBody>
                  <a:tcPr marL="0" marR="0" marT="293370" marB="0">
                    <a:lnL w="12700">
                      <a:solidFill>
                        <a:srgbClr val="F19C13"/>
                      </a:solidFill>
                      <a:prstDash val="solid"/>
                    </a:lnL>
                    <a:lnR w="12700">
                      <a:solidFill>
                        <a:srgbClr val="F19C13"/>
                      </a:solidFill>
                      <a:prstDash val="solid"/>
                    </a:lnR>
                    <a:lnT w="12700">
                      <a:solidFill>
                        <a:srgbClr val="F19C13"/>
                      </a:solidFill>
                      <a:prstDash val="solid"/>
                    </a:lnT>
                    <a:lnB w="12700">
                      <a:solidFill>
                        <a:srgbClr val="F19C13"/>
                      </a:solidFill>
                      <a:prstDash val="solid"/>
                    </a:lnB>
                  </a:tcPr>
                </a:tc>
              </a:tr>
            </a:tbl>
          </a:graphicData>
        </a:graphic>
      </p:graphicFrame>
      <p:sp>
        <p:nvSpPr>
          <p:cNvPr id="9" name="object 9"/>
          <p:cNvSpPr/>
          <p:nvPr/>
        </p:nvSpPr>
        <p:spPr>
          <a:xfrm>
            <a:off x="5751577" y="2209800"/>
            <a:ext cx="3681982" cy="225247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txBox="1">
            <a:spLocks noGrp="1"/>
          </p:cNvSpPr>
          <p:nvPr>
            <p:ph type="title"/>
          </p:nvPr>
        </p:nvSpPr>
        <p:spPr>
          <a:xfrm>
            <a:off x="942034" y="648106"/>
            <a:ext cx="160505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Compare </a:t>
            </a:r>
            <a:r>
              <a:rPr sz="5600" spc="-10" dirty="0" smtClean="0">
                <a:solidFill>
                  <a:srgbClr val="095A82"/>
                </a:solidFill>
              </a:rPr>
              <a:t>Blockchain </a:t>
            </a:r>
            <a:r>
              <a:rPr sz="5600" spc="-10" dirty="0">
                <a:solidFill>
                  <a:srgbClr val="095A82"/>
                </a:solidFill>
              </a:rPr>
              <a:t>v/s </a:t>
            </a:r>
            <a:r>
              <a:rPr sz="5600" spc="-20" dirty="0">
                <a:solidFill>
                  <a:srgbClr val="095A82"/>
                </a:solidFill>
              </a:rPr>
              <a:t>Traditional</a:t>
            </a:r>
            <a:r>
              <a:rPr sz="5600" spc="160" dirty="0">
                <a:solidFill>
                  <a:srgbClr val="095A82"/>
                </a:solidFill>
              </a:rPr>
              <a:t> </a:t>
            </a:r>
            <a:r>
              <a:rPr sz="5600" spc="-20" dirty="0">
                <a:solidFill>
                  <a:srgbClr val="095A82"/>
                </a:solidFill>
              </a:rPr>
              <a:t>Databases</a:t>
            </a:r>
            <a:endParaRPr sz="5600" dirty="0"/>
          </a:p>
        </p:txBody>
      </p:sp>
    </p:spTree>
    <p:extLst>
      <p:ext uri="{BB962C8B-B14F-4D97-AF65-F5344CB8AC3E}">
        <p14:creationId xmlns:p14="http://schemas.microsoft.com/office/powerpoint/2010/main" val="22383450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15974366" cy="886140"/>
          </a:xfrm>
          <a:prstGeom prst="rect">
            <a:avLst/>
          </a:prstGeom>
        </p:spPr>
        <p:txBody>
          <a:bodyPr vert="horz" wrap="square" lIns="0" tIns="24130" rIns="0" bIns="0" rtlCol="0">
            <a:spAutoFit/>
          </a:bodyPr>
          <a:lstStyle/>
          <a:p>
            <a:pPr marL="25400">
              <a:spcBef>
                <a:spcPts val="190"/>
              </a:spcBef>
            </a:pPr>
            <a:r>
              <a:rPr lang="en-IN" sz="5600" spc="-10" dirty="0">
                <a:solidFill>
                  <a:srgbClr val="095A82"/>
                </a:solidFill>
              </a:rPr>
              <a:t>Compare </a:t>
            </a:r>
            <a:r>
              <a:rPr sz="5600" spc="-10" dirty="0" smtClean="0">
                <a:solidFill>
                  <a:srgbClr val="095A82"/>
                </a:solidFill>
              </a:rPr>
              <a:t>Blockchain </a:t>
            </a:r>
            <a:r>
              <a:rPr sz="5600" spc="-10" dirty="0">
                <a:solidFill>
                  <a:srgbClr val="095A82"/>
                </a:solidFill>
              </a:rPr>
              <a:t>v/s </a:t>
            </a:r>
            <a:r>
              <a:rPr sz="5600" spc="-20" dirty="0">
                <a:solidFill>
                  <a:srgbClr val="095A82"/>
                </a:solidFill>
              </a:rPr>
              <a:t>Traditional</a:t>
            </a:r>
            <a:r>
              <a:rPr sz="5600" spc="160" dirty="0">
                <a:solidFill>
                  <a:srgbClr val="095A82"/>
                </a:solidFill>
              </a:rPr>
              <a:t> </a:t>
            </a:r>
            <a:r>
              <a:rPr sz="5600" spc="-20" dirty="0">
                <a:solidFill>
                  <a:srgbClr val="095A82"/>
                </a:solidFill>
              </a:rPr>
              <a:t>Databases</a:t>
            </a:r>
            <a:endParaRPr sz="5600" dirty="0"/>
          </a:p>
        </p:txBody>
      </p:sp>
      <p:graphicFrame>
        <p:nvGraphicFramePr>
          <p:cNvPr id="6" name="object 6"/>
          <p:cNvGraphicFramePr>
            <a:graphicFrameLocks noGrp="1"/>
          </p:cNvGraphicFramePr>
          <p:nvPr/>
        </p:nvGraphicFramePr>
        <p:xfrm>
          <a:off x="3035300" y="2579876"/>
          <a:ext cx="12192000" cy="4450072"/>
        </p:xfrm>
        <a:graphic>
          <a:graphicData uri="http://schemas.openxmlformats.org/drawingml/2006/table">
            <a:tbl>
              <a:tblPr firstRow="1" bandRow="1">
                <a:tableStyleId>{2D5ABB26-0587-4C30-8999-92F81FD0307C}</a:tableStyleId>
              </a:tblPr>
              <a:tblGrid>
                <a:gridCol w="6096000"/>
                <a:gridCol w="6096000"/>
              </a:tblGrid>
              <a:tr h="741678">
                <a:tc>
                  <a:txBody>
                    <a:bodyPr/>
                    <a:lstStyle/>
                    <a:p>
                      <a:pPr marL="635" algn="ctr">
                        <a:lnSpc>
                          <a:spcPct val="100000"/>
                        </a:lnSpc>
                        <a:spcBef>
                          <a:spcPts val="270"/>
                        </a:spcBef>
                      </a:pPr>
                      <a:r>
                        <a:rPr sz="2800" b="1" spc="-5" dirty="0">
                          <a:solidFill>
                            <a:srgbClr val="FFFFFF"/>
                          </a:solidFill>
                          <a:latin typeface="Calibri"/>
                          <a:cs typeface="Calibri"/>
                        </a:rPr>
                        <a:t>CHARACTERISTICS</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c>
                  <a:txBody>
                    <a:bodyPr/>
                    <a:lstStyle/>
                    <a:p>
                      <a:pPr marL="1270" algn="ctr">
                        <a:lnSpc>
                          <a:spcPct val="100000"/>
                        </a:lnSpc>
                        <a:spcBef>
                          <a:spcPts val="270"/>
                        </a:spcBef>
                      </a:pPr>
                      <a:r>
                        <a:rPr sz="2800" b="1" spc="-25" dirty="0">
                          <a:solidFill>
                            <a:srgbClr val="FFFFFF"/>
                          </a:solidFill>
                          <a:latin typeface="Calibri"/>
                          <a:cs typeface="Calibri"/>
                        </a:rPr>
                        <a:t>ADVANTAGE</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r>
              <a:tr h="741680">
                <a:tc>
                  <a:txBody>
                    <a:bodyPr/>
                    <a:lstStyle/>
                    <a:p>
                      <a:pPr algn="ctr">
                        <a:lnSpc>
                          <a:spcPct val="100000"/>
                        </a:lnSpc>
                        <a:spcBef>
                          <a:spcPts val="275"/>
                        </a:spcBef>
                      </a:pPr>
                      <a:r>
                        <a:rPr sz="2800" b="1" spc="-5" dirty="0">
                          <a:solidFill>
                            <a:srgbClr val="5F5F5F"/>
                          </a:solidFill>
                          <a:latin typeface="Calibri"/>
                          <a:cs typeface="Calibri"/>
                        </a:rPr>
                        <a:t>Disintermediation</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75"/>
                        </a:spcBef>
                      </a:pPr>
                      <a:r>
                        <a:rPr sz="2800" b="1" spc="-5" dirty="0">
                          <a:solidFill>
                            <a:srgbClr val="2F2F2F"/>
                          </a:solidFill>
                          <a:latin typeface="Calibri"/>
                          <a:cs typeface="Calibri"/>
                        </a:rPr>
                        <a:t>Blockchains</a:t>
                      </a:r>
                      <a:endParaRPr sz="2800" dirty="0">
                        <a:latin typeface="Calibri"/>
                        <a:cs typeface="Calibri"/>
                      </a:endParaRPr>
                    </a:p>
                  </a:txBody>
                  <a:tcPr marL="0" marR="0" marT="698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r>
              <a:tr h="741678">
                <a:tc>
                  <a:txBody>
                    <a:bodyPr/>
                    <a:lstStyle/>
                    <a:p>
                      <a:pPr algn="ctr">
                        <a:lnSpc>
                          <a:spcPct val="100000"/>
                        </a:lnSpc>
                        <a:spcBef>
                          <a:spcPts val="275"/>
                        </a:spcBef>
                      </a:pPr>
                      <a:r>
                        <a:rPr sz="2800" b="1" spc="-5" dirty="0">
                          <a:solidFill>
                            <a:srgbClr val="5F5F5F"/>
                          </a:solidFill>
                          <a:latin typeface="Calibri"/>
                          <a:cs typeface="Calibri"/>
                        </a:rPr>
                        <a:t>Confidentiality</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75"/>
                        </a:spcBef>
                      </a:pPr>
                      <a:r>
                        <a:rPr sz="2800" b="1" spc="-10" dirty="0">
                          <a:solidFill>
                            <a:srgbClr val="2F2F2F"/>
                          </a:solidFill>
                          <a:latin typeface="Calibri"/>
                          <a:cs typeface="Calibri"/>
                        </a:rPr>
                        <a:t>Centralized</a:t>
                      </a:r>
                      <a:r>
                        <a:rPr sz="2800" b="1" spc="-55" dirty="0">
                          <a:solidFill>
                            <a:srgbClr val="2F2F2F"/>
                          </a:solidFill>
                          <a:latin typeface="Calibri"/>
                          <a:cs typeface="Calibri"/>
                        </a:rPr>
                        <a:t> </a:t>
                      </a:r>
                      <a:r>
                        <a:rPr sz="2800" b="1" spc="-5" dirty="0">
                          <a:solidFill>
                            <a:srgbClr val="2F2F2F"/>
                          </a:solidFill>
                          <a:latin typeface="Calibri"/>
                          <a:cs typeface="Calibri"/>
                        </a:rPr>
                        <a:t>databases</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r>
              <a:tr h="741680">
                <a:tc>
                  <a:txBody>
                    <a:bodyPr/>
                    <a:lstStyle/>
                    <a:p>
                      <a:pPr algn="ctr">
                        <a:lnSpc>
                          <a:spcPct val="100000"/>
                        </a:lnSpc>
                        <a:spcBef>
                          <a:spcPts val="275"/>
                        </a:spcBef>
                      </a:pPr>
                      <a:r>
                        <a:rPr sz="2800" b="1" spc="-5" dirty="0">
                          <a:solidFill>
                            <a:srgbClr val="5F5F5F"/>
                          </a:solidFill>
                          <a:latin typeface="Calibri"/>
                          <a:cs typeface="Calibri"/>
                        </a:rPr>
                        <a:t>Robustness</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75"/>
                        </a:spcBef>
                      </a:pPr>
                      <a:r>
                        <a:rPr sz="2800" b="1" spc="-5" dirty="0">
                          <a:solidFill>
                            <a:srgbClr val="2F2F2F"/>
                          </a:solidFill>
                          <a:latin typeface="Calibri"/>
                          <a:cs typeface="Calibri"/>
                        </a:rPr>
                        <a:t>Blockchains</a:t>
                      </a:r>
                      <a:endParaRPr sz="2800" dirty="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r>
              <a:tr h="741678">
                <a:tc>
                  <a:txBody>
                    <a:bodyPr/>
                    <a:lstStyle/>
                    <a:p>
                      <a:pPr algn="ctr">
                        <a:lnSpc>
                          <a:spcPct val="100000"/>
                        </a:lnSpc>
                        <a:spcBef>
                          <a:spcPts val="275"/>
                        </a:spcBef>
                      </a:pPr>
                      <a:r>
                        <a:rPr sz="2800" b="1" spc="-10" dirty="0">
                          <a:solidFill>
                            <a:srgbClr val="5F5F5F"/>
                          </a:solidFill>
                          <a:latin typeface="Calibri"/>
                          <a:cs typeface="Calibri"/>
                        </a:rPr>
                        <a:t>Performance</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75"/>
                        </a:spcBef>
                      </a:pPr>
                      <a:r>
                        <a:rPr sz="2800" b="1" spc="-10" dirty="0">
                          <a:solidFill>
                            <a:srgbClr val="2F2F2F"/>
                          </a:solidFill>
                          <a:latin typeface="Calibri"/>
                          <a:cs typeface="Calibri"/>
                        </a:rPr>
                        <a:t>Centralized</a:t>
                      </a:r>
                      <a:r>
                        <a:rPr sz="2800" b="1" spc="-55" dirty="0">
                          <a:solidFill>
                            <a:srgbClr val="2F2F2F"/>
                          </a:solidFill>
                          <a:latin typeface="Calibri"/>
                          <a:cs typeface="Calibri"/>
                        </a:rPr>
                        <a:t> </a:t>
                      </a:r>
                      <a:r>
                        <a:rPr sz="2800" b="1" spc="-5" dirty="0">
                          <a:solidFill>
                            <a:srgbClr val="2F2F2F"/>
                          </a:solidFill>
                          <a:latin typeface="Calibri"/>
                          <a:cs typeface="Calibri"/>
                        </a:rPr>
                        <a:t>databases</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r>
              <a:tr h="741678">
                <a:tc>
                  <a:txBody>
                    <a:bodyPr/>
                    <a:lstStyle/>
                    <a:p>
                      <a:pPr algn="ctr">
                        <a:lnSpc>
                          <a:spcPct val="100000"/>
                        </a:lnSpc>
                        <a:spcBef>
                          <a:spcPts val="275"/>
                        </a:spcBef>
                      </a:pPr>
                      <a:r>
                        <a:rPr sz="2800" b="1" spc="-5" dirty="0">
                          <a:solidFill>
                            <a:srgbClr val="5F5F5F"/>
                          </a:solidFill>
                          <a:latin typeface="Calibri"/>
                          <a:cs typeface="Calibri"/>
                        </a:rPr>
                        <a:t>History </a:t>
                      </a:r>
                      <a:r>
                        <a:rPr sz="2800" b="1" dirty="0">
                          <a:solidFill>
                            <a:srgbClr val="5F5F5F"/>
                          </a:solidFill>
                          <a:latin typeface="Calibri"/>
                          <a:cs typeface="Calibri"/>
                        </a:rPr>
                        <a:t>of itself – Audit</a:t>
                      </a:r>
                      <a:r>
                        <a:rPr sz="2800" b="1" spc="-75" dirty="0">
                          <a:solidFill>
                            <a:srgbClr val="5F5F5F"/>
                          </a:solidFill>
                          <a:latin typeface="Calibri"/>
                          <a:cs typeface="Calibri"/>
                        </a:rPr>
                        <a:t> </a:t>
                      </a:r>
                      <a:r>
                        <a:rPr sz="2800" b="1" spc="-25" dirty="0">
                          <a:solidFill>
                            <a:srgbClr val="5F5F5F"/>
                          </a:solidFill>
                          <a:latin typeface="Calibri"/>
                          <a:cs typeface="Calibri"/>
                        </a:rPr>
                        <a:t>Trail</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CCD1D7"/>
                    </a:solidFill>
                  </a:tcPr>
                </a:tc>
                <a:tc>
                  <a:txBody>
                    <a:bodyPr/>
                    <a:lstStyle/>
                    <a:p>
                      <a:pPr algn="ctr">
                        <a:lnSpc>
                          <a:spcPct val="100000"/>
                        </a:lnSpc>
                        <a:spcBef>
                          <a:spcPts val="275"/>
                        </a:spcBef>
                      </a:pPr>
                      <a:r>
                        <a:rPr sz="2800" b="1" spc="-5" dirty="0">
                          <a:solidFill>
                            <a:srgbClr val="2F2F2F"/>
                          </a:solidFill>
                          <a:latin typeface="Calibri"/>
                          <a:cs typeface="Calibri"/>
                        </a:rPr>
                        <a:t>Blockchains</a:t>
                      </a:r>
                      <a:endParaRPr sz="2800" dirty="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CCD1D7"/>
                    </a:solidFill>
                  </a:tcPr>
                </a:tc>
              </a:tr>
            </a:tbl>
          </a:graphicData>
        </a:graphic>
      </p:graphicFrame>
      <p:sp>
        <p:nvSpPr>
          <p:cNvPr id="7" name="object 7"/>
          <p:cNvSpPr txBox="1"/>
          <p:nvPr/>
        </p:nvSpPr>
        <p:spPr>
          <a:xfrm>
            <a:off x="3569971" y="7458658"/>
            <a:ext cx="11136630" cy="824585"/>
          </a:xfrm>
          <a:prstGeom prst="rect">
            <a:avLst/>
          </a:prstGeom>
        </p:spPr>
        <p:txBody>
          <a:bodyPr vert="horz" wrap="square" lIns="0" tIns="24130" rIns="0" bIns="0" rtlCol="0">
            <a:spAutoFit/>
          </a:bodyPr>
          <a:lstStyle/>
          <a:p>
            <a:pPr marL="25400">
              <a:spcBef>
                <a:spcPts val="190"/>
              </a:spcBef>
            </a:pPr>
            <a:r>
              <a:rPr sz="2600" spc="-20" dirty="0">
                <a:solidFill>
                  <a:srgbClr val="131818"/>
                </a:solidFill>
                <a:cs typeface="Calibri"/>
              </a:rPr>
              <a:t>Blockchains </a:t>
            </a:r>
            <a:r>
              <a:rPr sz="2600" spc="-10" dirty="0">
                <a:solidFill>
                  <a:srgbClr val="131818"/>
                </a:solidFill>
                <a:cs typeface="Calibri"/>
              </a:rPr>
              <a:t>do </a:t>
            </a:r>
            <a:r>
              <a:rPr sz="2600" spc="-30" dirty="0">
                <a:solidFill>
                  <a:srgbClr val="131818"/>
                </a:solidFill>
                <a:cs typeface="Calibri"/>
              </a:rPr>
              <a:t>have </a:t>
            </a:r>
            <a:r>
              <a:rPr sz="2600" spc="-20" dirty="0">
                <a:solidFill>
                  <a:srgbClr val="131818"/>
                </a:solidFill>
                <a:cs typeface="Calibri"/>
              </a:rPr>
              <a:t>strong use </a:t>
            </a:r>
            <a:r>
              <a:rPr sz="2600" spc="-10" dirty="0">
                <a:solidFill>
                  <a:srgbClr val="131818"/>
                </a:solidFill>
                <a:cs typeface="Calibri"/>
              </a:rPr>
              <a:t>cases, where disintermediation and </a:t>
            </a:r>
            <a:r>
              <a:rPr sz="2600" spc="-20" dirty="0">
                <a:solidFill>
                  <a:srgbClr val="131818"/>
                </a:solidFill>
                <a:cs typeface="Calibri"/>
              </a:rPr>
              <a:t>robustness</a:t>
            </a:r>
            <a:r>
              <a:rPr sz="2600" spc="140" dirty="0">
                <a:solidFill>
                  <a:srgbClr val="131818"/>
                </a:solidFill>
                <a:cs typeface="Calibri"/>
              </a:rPr>
              <a:t> </a:t>
            </a:r>
            <a:r>
              <a:rPr sz="2600" spc="-20" dirty="0">
                <a:solidFill>
                  <a:srgbClr val="131818"/>
                </a:solidFill>
                <a:cs typeface="Calibri"/>
              </a:rPr>
              <a:t>are</a:t>
            </a:r>
            <a:endParaRPr sz="2600" dirty="0">
              <a:solidFill>
                <a:prstClr val="black"/>
              </a:solidFill>
              <a:cs typeface="Calibri"/>
            </a:endParaRPr>
          </a:p>
          <a:p>
            <a:pPr marL="2237740"/>
            <a:r>
              <a:rPr sz="2600" spc="-20" dirty="0">
                <a:solidFill>
                  <a:srgbClr val="131818"/>
                </a:solidFill>
                <a:cs typeface="Calibri"/>
              </a:rPr>
              <a:t>more important </a:t>
            </a:r>
            <a:r>
              <a:rPr sz="2600" spc="-10" dirty="0">
                <a:solidFill>
                  <a:srgbClr val="131818"/>
                </a:solidFill>
                <a:cs typeface="Calibri"/>
              </a:rPr>
              <a:t>than confidentiality and</a:t>
            </a:r>
            <a:r>
              <a:rPr sz="2600" spc="250" dirty="0">
                <a:solidFill>
                  <a:srgbClr val="131818"/>
                </a:solidFill>
                <a:cs typeface="Calibri"/>
              </a:rPr>
              <a:t> </a:t>
            </a:r>
            <a:r>
              <a:rPr sz="2600" spc="-20" dirty="0">
                <a:solidFill>
                  <a:srgbClr val="131818"/>
                </a:solidFill>
                <a:cs typeface="Calibri"/>
              </a:rPr>
              <a:t>performance</a:t>
            </a:r>
            <a:endParaRPr sz="2600" dirty="0">
              <a:solidFill>
                <a:prstClr val="black"/>
              </a:solidFill>
              <a:cs typeface="Calibri"/>
            </a:endParaRPr>
          </a:p>
        </p:txBody>
      </p:sp>
    </p:spTree>
    <p:extLst>
      <p:ext uri="{BB962C8B-B14F-4D97-AF65-F5344CB8AC3E}">
        <p14:creationId xmlns:p14="http://schemas.microsoft.com/office/powerpoint/2010/main" val="35746479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4210" y="61483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Advantages of Blockchain?</a:t>
            </a:r>
            <a:endParaRPr sz="5600" dirty="0">
              <a:solidFill>
                <a:schemeClr val="tx2"/>
              </a:solidFill>
            </a:endParaRPr>
          </a:p>
        </p:txBody>
      </p:sp>
      <p:pic>
        <p:nvPicPr>
          <p:cNvPr id="14"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89275" y="1754629"/>
            <a:ext cx="15902529" cy="722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098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8430" y="484959"/>
            <a:ext cx="16412660" cy="1107996"/>
          </a:xfrm>
          <a:prstGeom prst="rect">
            <a:avLst/>
          </a:prstGeom>
        </p:spPr>
        <p:txBody>
          <a:bodyPr vert="horz" wrap="square" lIns="0" tIns="0" rIns="0" bIns="0" rtlCol="0">
            <a:spAutoFit/>
          </a:bodyPr>
          <a:lstStyle/>
          <a:p>
            <a:pPr marL="12700">
              <a:lnSpc>
                <a:spcPct val="100000"/>
              </a:lnSpc>
            </a:pPr>
            <a:r>
              <a:rPr lang="en-IN" sz="5600" spc="-20" dirty="0">
                <a:solidFill>
                  <a:srgbClr val="095A82"/>
                </a:solidFill>
              </a:rPr>
              <a:t>Centralized</a:t>
            </a:r>
            <a:r>
              <a:rPr lang="en-IN" spc="-5" dirty="0"/>
              <a:t>  </a:t>
            </a:r>
            <a:r>
              <a:rPr lang="en-IN" sz="5600" spc="-20" dirty="0">
                <a:solidFill>
                  <a:srgbClr val="095A82"/>
                </a:solidFill>
              </a:rPr>
              <a:t>&amp; Decentralized System</a:t>
            </a:r>
            <a:endParaRPr sz="5600" spc="-20" dirty="0">
              <a:solidFill>
                <a:srgbClr val="095A82"/>
              </a:solidFill>
            </a:endParaRPr>
          </a:p>
        </p:txBody>
      </p:sp>
      <p:sp>
        <p:nvSpPr>
          <p:cNvPr id="14" name="object 7"/>
          <p:cNvSpPr txBox="1"/>
          <p:nvPr/>
        </p:nvSpPr>
        <p:spPr>
          <a:xfrm>
            <a:off x="946206" y="1999988"/>
            <a:ext cx="13684194" cy="1231106"/>
          </a:xfrm>
          <a:prstGeom prst="rect">
            <a:avLst/>
          </a:prstGeom>
        </p:spPr>
        <p:txBody>
          <a:bodyPr vert="horz" wrap="square" lIns="0" tIns="0" rIns="0" bIns="0" rtlCol="0">
            <a:spAutoFit/>
          </a:bodyPr>
          <a:lstStyle/>
          <a:p>
            <a:pPr marL="12700"/>
            <a:r>
              <a:rPr lang="en-IN" sz="2000" spc="-15" dirty="0" smtClean="0">
                <a:solidFill>
                  <a:srgbClr val="0070C0"/>
                </a:solidFill>
                <a:latin typeface="Arial Rounded MT Bold" panose="020F0704030504030204" pitchFamily="34" charset="0"/>
                <a:cs typeface="Calibri"/>
              </a:rPr>
              <a:t>Centralized System</a:t>
            </a:r>
            <a:r>
              <a:rPr sz="2000" spc="-15" dirty="0" smtClean="0">
                <a:solidFill>
                  <a:srgbClr val="0070C0"/>
                </a:solidFill>
                <a:latin typeface="Arial Rounded MT Bold" panose="020F0704030504030204" pitchFamily="34" charset="0"/>
                <a:cs typeface="Calibri"/>
              </a:rPr>
              <a:t>:</a:t>
            </a:r>
            <a:endParaRPr sz="2000" dirty="0">
              <a:solidFill>
                <a:srgbClr val="0070C0"/>
              </a:solidFill>
              <a:latin typeface="Arial Rounded MT Bold" panose="020F0704030504030204" pitchFamily="34" charset="0"/>
              <a:cs typeface="Calibri"/>
            </a:endParaRPr>
          </a:p>
          <a:p>
            <a:pPr marL="647700" indent="-457200">
              <a:lnSpc>
                <a:spcPct val="150000"/>
              </a:lnSpc>
              <a:buClr>
                <a:srgbClr val="05517F"/>
              </a:buClr>
              <a:buFont typeface="Courier New" panose="02070309020205020404" pitchFamily="49" charset="0"/>
              <a:buChar char="o"/>
              <a:tabLst>
                <a:tab pos="648335" algn="l"/>
              </a:tabLst>
              <a:defRPr/>
            </a:pPr>
            <a:r>
              <a:rPr lang="en-US" sz="2000" spc="-15" dirty="0" smtClean="0">
                <a:latin typeface="Arial Rounded MT Bold" panose="020F0704030504030204" pitchFamily="34" charset="0"/>
                <a:cs typeface="Calibri"/>
              </a:rPr>
              <a:t>System </a:t>
            </a:r>
            <a:r>
              <a:rPr lang="en-US" sz="2000" spc="-15" dirty="0">
                <a:latin typeface="Arial Rounded MT Bold" panose="020F0704030504030204" pitchFamily="34" charset="0"/>
                <a:cs typeface="Calibri"/>
              </a:rPr>
              <a:t>governed by a person or organization</a:t>
            </a:r>
          </a:p>
          <a:p>
            <a:pPr marL="647700" indent="-457200">
              <a:lnSpc>
                <a:spcPct val="150000"/>
              </a:lnSpc>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This is managed by a trusted group who decide the </a:t>
            </a:r>
            <a:r>
              <a:rPr lang="en-US" sz="2000" spc="-15" dirty="0" smtClean="0">
                <a:latin typeface="Arial Rounded MT Bold" panose="020F0704030504030204" pitchFamily="34" charset="0"/>
                <a:cs typeface="Calibri"/>
              </a:rPr>
              <a:t>protocol</a:t>
            </a:r>
            <a:endParaRPr sz="2000" dirty="0">
              <a:latin typeface="Arial Rounded MT Bold" panose="020F0704030504030204" pitchFamily="34" charset="0"/>
              <a:cs typeface="Times New Roman"/>
            </a:endParaRPr>
          </a:p>
        </p:txBody>
      </p:sp>
      <p:pic>
        <p:nvPicPr>
          <p:cNvPr id="15" name="Picture 2" descr="Image result for government 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011400" y="1999989"/>
            <a:ext cx="1905000" cy="179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ubtitle 2"/>
          <p:cNvSpPr txBox="1">
            <a:spLocks/>
          </p:cNvSpPr>
          <p:nvPr/>
        </p:nvSpPr>
        <p:spPr bwMode="auto">
          <a:xfrm>
            <a:off x="934974" y="3792713"/>
            <a:ext cx="15981426" cy="434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190500" indent="0" fontAlgn="auto">
              <a:lnSpc>
                <a:spcPct val="150000"/>
              </a:lnSpc>
              <a:spcAft>
                <a:spcPts val="0"/>
              </a:spcAft>
              <a:buClr>
                <a:srgbClr val="05517F"/>
              </a:buClr>
              <a:buNone/>
              <a:tabLst>
                <a:tab pos="648335" algn="l"/>
              </a:tabLst>
              <a:defRPr/>
            </a:pPr>
            <a:r>
              <a:rPr lang="en-US" sz="2000" spc="-15" dirty="0">
                <a:solidFill>
                  <a:srgbClr val="0070C0"/>
                </a:solidFill>
                <a:latin typeface="Arial Rounded MT Bold" panose="020F0704030504030204" pitchFamily="34" charset="0"/>
                <a:cs typeface="Calibri"/>
              </a:rPr>
              <a:t>Following are some examples of the challenges in the Centralized Systems</a:t>
            </a:r>
          </a:p>
          <a:p>
            <a:pPr marL="647700" indent="-457200" fontAlgn="auto">
              <a:lnSpc>
                <a:spcPct val="150000"/>
              </a:lnSpc>
              <a:spcAft>
                <a:spcPts val="0"/>
              </a:spcAft>
              <a:buClr>
                <a:srgbClr val="05517F"/>
              </a:buClr>
              <a:buFont typeface="Courier New" panose="02070309020205020404" pitchFamily="49" charset="0"/>
              <a:buChar char="o"/>
              <a:tabLst>
                <a:tab pos="648335" algn="l"/>
              </a:tabLst>
              <a:defRPr/>
            </a:pPr>
            <a:r>
              <a:rPr lang="en-US" sz="2000" spc="-15" dirty="0" smtClean="0">
                <a:latin typeface="Arial Rounded MT Bold" panose="020F0704030504030204" pitchFamily="34" charset="0"/>
                <a:cs typeface="Calibri"/>
              </a:rPr>
              <a:t>Fund </a:t>
            </a:r>
            <a:r>
              <a:rPr lang="en-US" sz="2000" spc="-15" dirty="0">
                <a:latin typeface="Arial Rounded MT Bold" panose="020F0704030504030204" pitchFamily="34" charset="0"/>
                <a:cs typeface="Calibri"/>
              </a:rPr>
              <a:t>transfer between 2 parties involves bank and 3rd parties like Visa</a:t>
            </a:r>
          </a:p>
          <a:p>
            <a:pPr marL="647700" indent="-457200" fontAlgn="auto">
              <a:lnSpc>
                <a:spcPct val="150000"/>
              </a:lnSpc>
              <a:spcAft>
                <a:spcPts val="0"/>
              </a:spcAft>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Delay by clearing house to settle the trades</a:t>
            </a:r>
          </a:p>
          <a:p>
            <a:pPr marL="647700" indent="-457200" fontAlgn="auto">
              <a:lnSpc>
                <a:spcPct val="150000"/>
              </a:lnSpc>
              <a:spcAft>
                <a:spcPts val="0"/>
              </a:spcAft>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Buy/Sell of real estates</a:t>
            </a:r>
          </a:p>
          <a:p>
            <a:pPr marL="647700" indent="-457200" fontAlgn="auto">
              <a:lnSpc>
                <a:spcPct val="150000"/>
              </a:lnSpc>
              <a:spcAft>
                <a:spcPts val="0"/>
              </a:spcAft>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Executing contracts</a:t>
            </a:r>
          </a:p>
          <a:p>
            <a:pPr marL="647700" indent="-457200" fontAlgn="auto">
              <a:lnSpc>
                <a:spcPct val="150000"/>
              </a:lnSpc>
              <a:spcAft>
                <a:spcPts val="0"/>
              </a:spcAft>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Conducting election </a:t>
            </a:r>
          </a:p>
          <a:p>
            <a:pPr marL="647700" indent="-457200" fontAlgn="auto">
              <a:lnSpc>
                <a:spcPct val="150000"/>
              </a:lnSpc>
              <a:spcAft>
                <a:spcPts val="0"/>
              </a:spcAft>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Anonymity</a:t>
            </a:r>
          </a:p>
          <a:p>
            <a:pPr marL="647700" indent="-457200" fontAlgn="auto">
              <a:lnSpc>
                <a:spcPct val="150000"/>
              </a:lnSpc>
              <a:spcAft>
                <a:spcPts val="0"/>
              </a:spcAft>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History of hacking even the highly secured </a:t>
            </a:r>
            <a:r>
              <a:rPr lang="en-US" sz="2000" spc="-15" dirty="0" smtClean="0">
                <a:latin typeface="Arial Rounded MT Bold" panose="020F0704030504030204" pitchFamily="34" charset="0"/>
                <a:cs typeface="Calibri"/>
              </a:rPr>
              <a:t>systems</a:t>
            </a:r>
            <a:endParaRPr lang="en-US" sz="1700" dirty="0"/>
          </a:p>
        </p:txBody>
      </p:sp>
      <p:sp>
        <p:nvSpPr>
          <p:cNvPr id="17" name="object 7"/>
          <p:cNvSpPr txBox="1"/>
          <p:nvPr/>
        </p:nvSpPr>
        <p:spPr>
          <a:xfrm>
            <a:off x="9154159" y="5852894"/>
            <a:ext cx="7892994" cy="2086725"/>
          </a:xfrm>
          <a:prstGeom prst="rect">
            <a:avLst/>
          </a:prstGeom>
        </p:spPr>
        <p:txBody>
          <a:bodyPr vert="horz" wrap="square" lIns="0" tIns="0" rIns="0" bIns="0" rtlCol="0">
            <a:spAutoFit/>
          </a:bodyPr>
          <a:lstStyle/>
          <a:p>
            <a:pPr marL="12700"/>
            <a:r>
              <a:rPr lang="en-IN" sz="2000" spc="-15" dirty="0" smtClean="0">
                <a:solidFill>
                  <a:srgbClr val="0070C0"/>
                </a:solidFill>
                <a:latin typeface="Arial Rounded MT Bold" panose="020F0704030504030204" pitchFamily="34" charset="0"/>
                <a:cs typeface="Calibri"/>
              </a:rPr>
              <a:t>Decentralized </a:t>
            </a:r>
            <a:r>
              <a:rPr lang="en-IN" sz="2000" spc="-15" dirty="0">
                <a:solidFill>
                  <a:srgbClr val="0070C0"/>
                </a:solidFill>
                <a:latin typeface="Arial Rounded MT Bold" panose="020F0704030504030204" pitchFamily="34" charset="0"/>
                <a:cs typeface="Calibri"/>
              </a:rPr>
              <a:t>System:</a:t>
            </a:r>
            <a:endParaRPr lang="en-IN" sz="2000" dirty="0">
              <a:solidFill>
                <a:srgbClr val="0070C0"/>
              </a:solidFill>
              <a:latin typeface="Arial Rounded MT Bold" panose="020F0704030504030204" pitchFamily="34" charset="0"/>
              <a:cs typeface="Calibri"/>
            </a:endParaRPr>
          </a:p>
          <a:p>
            <a:pPr marL="533400" indent="-342900">
              <a:lnSpc>
                <a:spcPct val="150000"/>
              </a:lnSpc>
              <a:spcBef>
                <a:spcPct val="20000"/>
              </a:spcBef>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System governed by a network of nodes</a:t>
            </a:r>
          </a:p>
          <a:p>
            <a:pPr marL="533400" indent="-342900">
              <a:lnSpc>
                <a:spcPct val="150000"/>
              </a:lnSpc>
              <a:spcBef>
                <a:spcPct val="20000"/>
              </a:spcBef>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All nodes works as per the pre-designed protocol </a:t>
            </a:r>
          </a:p>
          <a:p>
            <a:pPr marL="647700" indent="-457200">
              <a:lnSpc>
                <a:spcPct val="150000"/>
              </a:lnSpc>
              <a:spcBef>
                <a:spcPct val="20000"/>
              </a:spcBef>
              <a:buClr>
                <a:srgbClr val="05517F"/>
              </a:buClr>
              <a:buFont typeface="Microsoft Sans Serif"/>
              <a:buChar char="▪"/>
              <a:tabLst>
                <a:tab pos="648335" algn="l"/>
              </a:tabLst>
              <a:defRPr/>
            </a:pPr>
            <a:endParaRPr sz="2800" spc="-15" dirty="0">
              <a:solidFill>
                <a:srgbClr val="5F5F5F"/>
              </a:solidFill>
              <a:cs typeface="Calibri"/>
            </a:endParaRPr>
          </a:p>
        </p:txBody>
      </p:sp>
    </p:spTree>
    <p:extLst>
      <p:ext uri="{BB962C8B-B14F-4D97-AF65-F5344CB8AC3E}">
        <p14:creationId xmlns:p14="http://schemas.microsoft.com/office/powerpoint/2010/main" val="19162480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13"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34974" y="2019300"/>
            <a:ext cx="16479266" cy="7031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bject 6"/>
          <p:cNvSpPr txBox="1">
            <a:spLocks noGrp="1"/>
          </p:cNvSpPr>
          <p:nvPr>
            <p:ph type="title"/>
          </p:nvPr>
        </p:nvSpPr>
        <p:spPr>
          <a:xfrm>
            <a:off x="912170" y="581985"/>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Disadvantages of Blockchain?</a:t>
            </a:r>
            <a:endParaRPr sz="5600" dirty="0">
              <a:solidFill>
                <a:schemeClr val="tx2"/>
              </a:solidFill>
            </a:endParaRPr>
          </a:p>
        </p:txBody>
      </p:sp>
    </p:spTree>
    <p:extLst>
      <p:ext uri="{BB962C8B-B14F-4D97-AF65-F5344CB8AC3E}">
        <p14:creationId xmlns:p14="http://schemas.microsoft.com/office/powerpoint/2010/main" val="7350617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13" name="Picture 12" descr="Image result for blockchain in digital identity"/>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819400" y="1866900"/>
            <a:ext cx="13319506" cy="749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bject 6"/>
          <p:cNvSpPr txBox="1">
            <a:spLocks noGrp="1"/>
          </p:cNvSpPr>
          <p:nvPr>
            <p:ph type="title"/>
          </p:nvPr>
        </p:nvSpPr>
        <p:spPr>
          <a:xfrm>
            <a:off x="934210" y="642774"/>
            <a:ext cx="16412660" cy="861774"/>
          </a:xfrm>
          <a:prstGeom prst="rect">
            <a:avLst/>
          </a:prstGeom>
        </p:spPr>
        <p:txBody>
          <a:bodyPr vert="horz" wrap="square" lIns="0" tIns="0" rIns="0" bIns="0" rtlCol="0">
            <a:spAutoFit/>
          </a:bodyPr>
          <a:lstStyle/>
          <a:p>
            <a:pPr marL="12700">
              <a:lnSpc>
                <a:spcPct val="100000"/>
              </a:lnSpc>
            </a:pPr>
            <a:r>
              <a:rPr lang="en-IN" sz="5600" spc="-5" dirty="0" smtClean="0">
                <a:solidFill>
                  <a:schemeClr val="tx2"/>
                </a:solidFill>
              </a:rPr>
              <a:t>Companies using Blockchain</a:t>
            </a:r>
            <a:endParaRPr sz="5600" spc="-5" dirty="0">
              <a:solidFill>
                <a:schemeClr val="tx2"/>
              </a:solidFill>
            </a:endParaRPr>
          </a:p>
        </p:txBody>
      </p:sp>
    </p:spTree>
    <p:extLst>
      <p:ext uri="{BB962C8B-B14F-4D97-AF65-F5344CB8AC3E}">
        <p14:creationId xmlns:p14="http://schemas.microsoft.com/office/powerpoint/2010/main" val="8395100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How does Blockchain works?</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675529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p:nvPr/>
        </p:nvSpPr>
        <p:spPr>
          <a:xfrm>
            <a:off x="8481059" y="2249423"/>
            <a:ext cx="8872728" cy="670560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title"/>
          </p:nvPr>
        </p:nvSpPr>
        <p:spPr>
          <a:xfrm>
            <a:off x="937666" y="644093"/>
            <a:ext cx="10949940"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Initiating A </a:t>
            </a:r>
            <a:r>
              <a:rPr sz="5600" spc="-5" dirty="0">
                <a:solidFill>
                  <a:srgbClr val="095A82"/>
                </a:solidFill>
              </a:rPr>
              <a:t>Transaction </a:t>
            </a:r>
            <a:r>
              <a:rPr sz="5600" dirty="0">
                <a:solidFill>
                  <a:srgbClr val="095A82"/>
                </a:solidFill>
              </a:rPr>
              <a:t>In A</a:t>
            </a:r>
            <a:r>
              <a:rPr sz="5600" spc="-185" dirty="0">
                <a:solidFill>
                  <a:srgbClr val="095A82"/>
                </a:solidFill>
              </a:rPr>
              <a:t> </a:t>
            </a:r>
            <a:r>
              <a:rPr sz="5600" dirty="0">
                <a:solidFill>
                  <a:srgbClr val="095A82"/>
                </a:solidFill>
              </a:rPr>
              <a:t>Network</a:t>
            </a:r>
            <a:endParaRPr sz="5600"/>
          </a:p>
        </p:txBody>
      </p:sp>
      <p:sp>
        <p:nvSpPr>
          <p:cNvPr id="8" name="object 8"/>
          <p:cNvSpPr txBox="1"/>
          <p:nvPr/>
        </p:nvSpPr>
        <p:spPr>
          <a:xfrm>
            <a:off x="937666" y="1902714"/>
            <a:ext cx="8208645" cy="913455"/>
          </a:xfrm>
          <a:prstGeom prst="rect">
            <a:avLst/>
          </a:prstGeom>
        </p:spPr>
        <p:txBody>
          <a:bodyPr vert="horz" wrap="square" lIns="0" tIns="12065" rIns="0" bIns="0" rtlCol="0">
            <a:spAutoFit/>
          </a:bodyPr>
          <a:lstStyle/>
          <a:p>
            <a:pPr marL="12700">
              <a:spcBef>
                <a:spcPts val="95"/>
              </a:spcBef>
            </a:pPr>
            <a:r>
              <a:rPr sz="2000" spc="-10" dirty="0">
                <a:latin typeface="Arial Rounded MT Bold" panose="020F0704030504030204" pitchFamily="34" charset="0"/>
                <a:cs typeface="Calibri"/>
              </a:rPr>
              <a:t>Let’s say </a:t>
            </a:r>
            <a:r>
              <a:rPr sz="2000" spc="-5" dirty="0">
                <a:latin typeface="Arial Rounded MT Bold" panose="020F0704030504030204" pitchFamily="34" charset="0"/>
                <a:cs typeface="Calibri"/>
              </a:rPr>
              <a:t>Paul wants to transfer money to </a:t>
            </a:r>
            <a:r>
              <a:rPr sz="2000" spc="-10" dirty="0">
                <a:latin typeface="Arial Rounded MT Bold" panose="020F0704030504030204" pitchFamily="34" charset="0"/>
                <a:cs typeface="Calibri"/>
              </a:rPr>
              <a:t>his friend,</a:t>
            </a:r>
            <a:r>
              <a:rPr sz="2000" spc="165" dirty="0">
                <a:latin typeface="Arial Rounded MT Bold" panose="020F0704030504030204" pitchFamily="34" charset="0"/>
                <a:cs typeface="Calibri"/>
              </a:rPr>
              <a:t> </a:t>
            </a:r>
            <a:r>
              <a:rPr sz="2000" spc="-10" dirty="0">
                <a:latin typeface="Arial Rounded MT Bold" panose="020F0704030504030204" pitchFamily="34" charset="0"/>
                <a:cs typeface="Calibri"/>
              </a:rPr>
              <a:t>Lisa.</a:t>
            </a:r>
            <a:endParaRPr sz="2000" dirty="0">
              <a:latin typeface="Arial Rounded MT Bold" panose="020F0704030504030204" pitchFamily="34" charset="0"/>
              <a:cs typeface="Calibri"/>
            </a:endParaRPr>
          </a:p>
          <a:p>
            <a:pPr marL="12700" marR="191770">
              <a:lnSpc>
                <a:spcPct val="150000"/>
              </a:lnSpc>
              <a:spcBef>
                <a:spcPts val="1405"/>
              </a:spcBef>
            </a:pPr>
            <a:r>
              <a:rPr sz="2000" spc="-5" dirty="0">
                <a:latin typeface="Arial Rounded MT Bold" panose="020F0704030504030204" pitchFamily="34" charset="0"/>
                <a:cs typeface="Calibri"/>
              </a:rPr>
              <a:t>Both of them are a </a:t>
            </a:r>
            <a:r>
              <a:rPr sz="2000" spc="-10" dirty="0">
                <a:latin typeface="Arial Rounded MT Bold" panose="020F0704030504030204" pitchFamily="34" charset="0"/>
                <a:cs typeface="Calibri"/>
              </a:rPr>
              <a:t>part </a:t>
            </a:r>
            <a:r>
              <a:rPr sz="2000" spc="-5" dirty="0">
                <a:latin typeface="Arial Rounded MT Bold" panose="020F0704030504030204" pitchFamily="34" charset="0"/>
                <a:cs typeface="Calibri"/>
              </a:rPr>
              <a:t>of the </a:t>
            </a:r>
            <a:r>
              <a:rPr sz="2000" spc="-10" dirty="0">
                <a:latin typeface="Arial Rounded MT Bold" panose="020F0704030504030204" pitchFamily="34" charset="0"/>
                <a:cs typeface="Calibri"/>
              </a:rPr>
              <a:t>decentralized </a:t>
            </a:r>
            <a:r>
              <a:rPr sz="2000" spc="-5" dirty="0">
                <a:latin typeface="Arial Rounded MT Bold" panose="020F0704030504030204" pitchFamily="34" charset="0"/>
                <a:cs typeface="Calibri"/>
              </a:rPr>
              <a:t>Blockchain  </a:t>
            </a:r>
            <a:r>
              <a:rPr sz="2000" spc="-10" dirty="0">
                <a:latin typeface="Arial Rounded MT Bold" panose="020F0704030504030204" pitchFamily="34" charset="0"/>
                <a:cs typeface="Calibri"/>
              </a:rPr>
              <a:t>network.</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4873642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37666" y="574039"/>
            <a:ext cx="7905750" cy="879475"/>
          </a:xfrm>
          <a:prstGeom prst="rect">
            <a:avLst/>
          </a:prstGeom>
        </p:spPr>
        <p:txBody>
          <a:bodyPr vert="horz" wrap="square" lIns="0" tIns="12700" rIns="0" bIns="0" rtlCol="0">
            <a:spAutoFit/>
          </a:bodyPr>
          <a:lstStyle/>
          <a:p>
            <a:pPr marL="12700">
              <a:lnSpc>
                <a:spcPct val="100000"/>
              </a:lnSpc>
              <a:spcBef>
                <a:spcPts val="100"/>
              </a:spcBef>
            </a:pPr>
            <a:r>
              <a:rPr sz="5600" spc="-5" dirty="0">
                <a:solidFill>
                  <a:srgbClr val="095A82"/>
                </a:solidFill>
              </a:rPr>
              <a:t>Public </a:t>
            </a:r>
            <a:r>
              <a:rPr sz="5600" dirty="0">
                <a:solidFill>
                  <a:srgbClr val="095A82"/>
                </a:solidFill>
              </a:rPr>
              <a:t>Key And </a:t>
            </a:r>
            <a:r>
              <a:rPr sz="5600" spc="-5" dirty="0">
                <a:solidFill>
                  <a:srgbClr val="095A82"/>
                </a:solidFill>
              </a:rPr>
              <a:t>Private</a:t>
            </a:r>
            <a:r>
              <a:rPr sz="5600" spc="-145" dirty="0">
                <a:solidFill>
                  <a:srgbClr val="095A82"/>
                </a:solidFill>
              </a:rPr>
              <a:t> </a:t>
            </a:r>
            <a:r>
              <a:rPr sz="5600" spc="-10" dirty="0">
                <a:solidFill>
                  <a:srgbClr val="095A82"/>
                </a:solidFill>
              </a:rPr>
              <a:t>Key</a:t>
            </a:r>
            <a:endParaRPr sz="5600"/>
          </a:p>
        </p:txBody>
      </p:sp>
      <p:sp>
        <p:nvSpPr>
          <p:cNvPr id="6" name="object 6"/>
          <p:cNvSpPr/>
          <p:nvPr/>
        </p:nvSpPr>
        <p:spPr>
          <a:xfrm>
            <a:off x="11323319" y="2747772"/>
            <a:ext cx="3980687" cy="226314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1929871" y="3005327"/>
            <a:ext cx="2645664" cy="183946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1376795" y="2763015"/>
            <a:ext cx="3879215" cy="2161540"/>
          </a:xfrm>
          <a:custGeom>
            <a:avLst/>
            <a:gdLst/>
            <a:ahLst/>
            <a:cxnLst/>
            <a:rect l="l" t="t" r="r" b="b"/>
            <a:pathLst>
              <a:path w="3879215" h="2161540">
                <a:moveTo>
                  <a:pt x="1829212" y="0"/>
                </a:moveTo>
                <a:lnTo>
                  <a:pt x="1778843" y="490"/>
                </a:lnTo>
                <a:lnTo>
                  <a:pt x="1728487" y="1791"/>
                </a:lnTo>
                <a:lnTo>
                  <a:pt x="1678175" y="3904"/>
                </a:lnTo>
                <a:lnTo>
                  <a:pt x="1627937" y="6831"/>
                </a:lnTo>
                <a:lnTo>
                  <a:pt x="1577803" y="10572"/>
                </a:lnTo>
                <a:lnTo>
                  <a:pt x="1527804" y="15129"/>
                </a:lnTo>
                <a:lnTo>
                  <a:pt x="1477970" y="20505"/>
                </a:lnTo>
                <a:lnTo>
                  <a:pt x="1428332" y="26699"/>
                </a:lnTo>
                <a:lnTo>
                  <a:pt x="1378919" y="33714"/>
                </a:lnTo>
                <a:lnTo>
                  <a:pt x="1329762" y="41550"/>
                </a:lnTo>
                <a:lnTo>
                  <a:pt x="1280891" y="50210"/>
                </a:lnTo>
                <a:lnTo>
                  <a:pt x="1232337" y="59695"/>
                </a:lnTo>
                <a:lnTo>
                  <a:pt x="1184130" y="70006"/>
                </a:lnTo>
                <a:lnTo>
                  <a:pt x="1136300" y="81145"/>
                </a:lnTo>
                <a:lnTo>
                  <a:pt x="1088878" y="93112"/>
                </a:lnTo>
                <a:lnTo>
                  <a:pt x="1041894" y="105910"/>
                </a:lnTo>
                <a:lnTo>
                  <a:pt x="995379" y="119540"/>
                </a:lnTo>
                <a:lnTo>
                  <a:pt x="949362" y="134003"/>
                </a:lnTo>
                <a:lnTo>
                  <a:pt x="903874" y="149301"/>
                </a:lnTo>
                <a:lnTo>
                  <a:pt x="858945" y="165434"/>
                </a:lnTo>
                <a:lnTo>
                  <a:pt x="814606" y="182406"/>
                </a:lnTo>
                <a:lnTo>
                  <a:pt x="770887" y="200216"/>
                </a:lnTo>
                <a:lnTo>
                  <a:pt x="727819" y="218867"/>
                </a:lnTo>
                <a:lnTo>
                  <a:pt x="685431" y="238359"/>
                </a:lnTo>
                <a:lnTo>
                  <a:pt x="643754" y="258695"/>
                </a:lnTo>
                <a:lnTo>
                  <a:pt x="594434" y="284369"/>
                </a:lnTo>
                <a:lnTo>
                  <a:pt x="547045" y="310847"/>
                </a:lnTo>
                <a:lnTo>
                  <a:pt x="501592" y="338095"/>
                </a:lnTo>
                <a:lnTo>
                  <a:pt x="458078" y="366083"/>
                </a:lnTo>
                <a:lnTo>
                  <a:pt x="416508" y="394777"/>
                </a:lnTo>
                <a:lnTo>
                  <a:pt x="376886" y="424145"/>
                </a:lnTo>
                <a:lnTo>
                  <a:pt x="339217" y="454155"/>
                </a:lnTo>
                <a:lnTo>
                  <a:pt x="303505" y="484776"/>
                </a:lnTo>
                <a:lnTo>
                  <a:pt x="269754" y="515974"/>
                </a:lnTo>
                <a:lnTo>
                  <a:pt x="237969" y="547717"/>
                </a:lnTo>
                <a:lnTo>
                  <a:pt x="208153" y="579974"/>
                </a:lnTo>
                <a:lnTo>
                  <a:pt x="180312" y="612712"/>
                </a:lnTo>
                <a:lnTo>
                  <a:pt x="154449" y="645898"/>
                </a:lnTo>
                <a:lnTo>
                  <a:pt x="130569" y="679501"/>
                </a:lnTo>
                <a:lnTo>
                  <a:pt x="108677" y="713489"/>
                </a:lnTo>
                <a:lnTo>
                  <a:pt x="88775" y="747828"/>
                </a:lnTo>
                <a:lnTo>
                  <a:pt x="70870" y="782488"/>
                </a:lnTo>
                <a:lnTo>
                  <a:pt x="54965" y="817435"/>
                </a:lnTo>
                <a:lnTo>
                  <a:pt x="29173" y="888063"/>
                </a:lnTo>
                <a:lnTo>
                  <a:pt x="11434" y="959456"/>
                </a:lnTo>
                <a:lnTo>
                  <a:pt x="1782" y="1031355"/>
                </a:lnTo>
                <a:lnTo>
                  <a:pt x="0" y="1067414"/>
                </a:lnTo>
                <a:lnTo>
                  <a:pt x="252" y="1103502"/>
                </a:lnTo>
                <a:lnTo>
                  <a:pt x="6879" y="1175640"/>
                </a:lnTo>
                <a:lnTo>
                  <a:pt x="21697" y="1247511"/>
                </a:lnTo>
                <a:lnTo>
                  <a:pt x="44741" y="1318858"/>
                </a:lnTo>
                <a:lnTo>
                  <a:pt x="59358" y="1354253"/>
                </a:lnTo>
                <a:lnTo>
                  <a:pt x="76045" y="1389421"/>
                </a:lnTo>
                <a:lnTo>
                  <a:pt x="94806" y="1424329"/>
                </a:lnTo>
                <a:lnTo>
                  <a:pt x="115645" y="1458944"/>
                </a:lnTo>
                <a:lnTo>
                  <a:pt x="138566" y="1493235"/>
                </a:lnTo>
                <a:lnTo>
                  <a:pt x="163575" y="1527170"/>
                </a:lnTo>
                <a:lnTo>
                  <a:pt x="190674" y="1560715"/>
                </a:lnTo>
                <a:lnTo>
                  <a:pt x="219869" y="1593839"/>
                </a:lnTo>
                <a:lnTo>
                  <a:pt x="251163" y="1626509"/>
                </a:lnTo>
                <a:lnTo>
                  <a:pt x="284562" y="1658694"/>
                </a:lnTo>
                <a:lnTo>
                  <a:pt x="320069" y="1690361"/>
                </a:lnTo>
                <a:lnTo>
                  <a:pt x="357689" y="1721478"/>
                </a:lnTo>
                <a:lnTo>
                  <a:pt x="397426" y="1752013"/>
                </a:lnTo>
                <a:lnTo>
                  <a:pt x="439284" y="1781933"/>
                </a:lnTo>
                <a:lnTo>
                  <a:pt x="475020" y="1805866"/>
                </a:lnTo>
                <a:lnTo>
                  <a:pt x="511684" y="1829032"/>
                </a:lnTo>
                <a:lnTo>
                  <a:pt x="549244" y="1851431"/>
                </a:lnTo>
                <a:lnTo>
                  <a:pt x="587671" y="1873060"/>
                </a:lnTo>
                <a:lnTo>
                  <a:pt x="626933" y="1893919"/>
                </a:lnTo>
                <a:lnTo>
                  <a:pt x="667002" y="1914005"/>
                </a:lnTo>
                <a:lnTo>
                  <a:pt x="707845" y="1933317"/>
                </a:lnTo>
                <a:lnTo>
                  <a:pt x="749434" y="1951854"/>
                </a:lnTo>
                <a:lnTo>
                  <a:pt x="791738" y="1969615"/>
                </a:lnTo>
                <a:lnTo>
                  <a:pt x="834725" y="1986598"/>
                </a:lnTo>
                <a:lnTo>
                  <a:pt x="878367" y="2002801"/>
                </a:lnTo>
                <a:lnTo>
                  <a:pt x="922633" y="2018224"/>
                </a:lnTo>
                <a:lnTo>
                  <a:pt x="967491" y="2032865"/>
                </a:lnTo>
                <a:lnTo>
                  <a:pt x="1012913" y="2046722"/>
                </a:lnTo>
                <a:lnTo>
                  <a:pt x="1058868" y="2059794"/>
                </a:lnTo>
                <a:lnTo>
                  <a:pt x="1105324" y="2072079"/>
                </a:lnTo>
                <a:lnTo>
                  <a:pt x="1152253" y="2083577"/>
                </a:lnTo>
                <a:lnTo>
                  <a:pt x="1199624" y="2094285"/>
                </a:lnTo>
                <a:lnTo>
                  <a:pt x="1247406" y="2104203"/>
                </a:lnTo>
                <a:lnTo>
                  <a:pt x="1295569" y="2113328"/>
                </a:lnTo>
                <a:lnTo>
                  <a:pt x="1344082" y="2121660"/>
                </a:lnTo>
                <a:lnTo>
                  <a:pt x="1392916" y="2129198"/>
                </a:lnTo>
                <a:lnTo>
                  <a:pt x="1442040" y="2135938"/>
                </a:lnTo>
                <a:lnTo>
                  <a:pt x="1491424" y="2141881"/>
                </a:lnTo>
                <a:lnTo>
                  <a:pt x="1541037" y="2147025"/>
                </a:lnTo>
                <a:lnTo>
                  <a:pt x="1590849" y="2151368"/>
                </a:lnTo>
                <a:lnTo>
                  <a:pt x="1640829" y="2154909"/>
                </a:lnTo>
                <a:lnTo>
                  <a:pt x="1690948" y="2157646"/>
                </a:lnTo>
                <a:lnTo>
                  <a:pt x="1741175" y="2159579"/>
                </a:lnTo>
                <a:lnTo>
                  <a:pt x="1791480" y="2160705"/>
                </a:lnTo>
                <a:lnTo>
                  <a:pt x="1841832" y="2161024"/>
                </a:lnTo>
                <a:lnTo>
                  <a:pt x="1892201" y="2160533"/>
                </a:lnTo>
                <a:lnTo>
                  <a:pt x="1942557" y="2159232"/>
                </a:lnTo>
                <a:lnTo>
                  <a:pt x="1992869" y="2157119"/>
                </a:lnTo>
                <a:lnTo>
                  <a:pt x="2043107" y="2154193"/>
                </a:lnTo>
                <a:lnTo>
                  <a:pt x="2093240" y="2150452"/>
                </a:lnTo>
                <a:lnTo>
                  <a:pt x="2143239" y="2145894"/>
                </a:lnTo>
                <a:lnTo>
                  <a:pt x="2193073" y="2140519"/>
                </a:lnTo>
                <a:lnTo>
                  <a:pt x="2242712" y="2134325"/>
                </a:lnTo>
                <a:lnTo>
                  <a:pt x="2292125" y="2127310"/>
                </a:lnTo>
                <a:lnTo>
                  <a:pt x="2341282" y="2119473"/>
                </a:lnTo>
                <a:lnTo>
                  <a:pt x="2390153" y="2110813"/>
                </a:lnTo>
                <a:lnTo>
                  <a:pt x="2438707" y="2101328"/>
                </a:lnTo>
                <a:lnTo>
                  <a:pt x="2486914" y="2091017"/>
                </a:lnTo>
                <a:lnTo>
                  <a:pt x="2534743" y="2079879"/>
                </a:lnTo>
                <a:lnTo>
                  <a:pt x="2582165" y="2067911"/>
                </a:lnTo>
                <a:lnTo>
                  <a:pt x="2629149" y="2055113"/>
                </a:lnTo>
                <a:lnTo>
                  <a:pt x="2675665" y="2041484"/>
                </a:lnTo>
                <a:lnTo>
                  <a:pt x="2721682" y="2027021"/>
                </a:lnTo>
                <a:lnTo>
                  <a:pt x="2767170" y="2011723"/>
                </a:lnTo>
                <a:lnTo>
                  <a:pt x="2812099" y="1995589"/>
                </a:lnTo>
                <a:lnTo>
                  <a:pt x="2856438" y="1978618"/>
                </a:lnTo>
                <a:lnTo>
                  <a:pt x="2900156" y="1960807"/>
                </a:lnTo>
                <a:lnTo>
                  <a:pt x="2943225" y="1942157"/>
                </a:lnTo>
                <a:lnTo>
                  <a:pt x="2985613" y="1922664"/>
                </a:lnTo>
                <a:lnTo>
                  <a:pt x="3027290" y="1902329"/>
                </a:lnTo>
                <a:lnTo>
                  <a:pt x="3756164" y="1902329"/>
                </a:lnTo>
                <a:lnTo>
                  <a:pt x="3463535" y="1579749"/>
                </a:lnTo>
                <a:lnTo>
                  <a:pt x="3495625" y="1541688"/>
                </a:lnTo>
                <a:lnTo>
                  <a:pt x="3524993" y="1503144"/>
                </a:lnTo>
                <a:lnTo>
                  <a:pt x="3551648" y="1464164"/>
                </a:lnTo>
                <a:lnTo>
                  <a:pt x="3575598" y="1424793"/>
                </a:lnTo>
                <a:lnTo>
                  <a:pt x="3596852" y="1385075"/>
                </a:lnTo>
                <a:lnTo>
                  <a:pt x="3615419" y="1345056"/>
                </a:lnTo>
                <a:lnTo>
                  <a:pt x="3631308" y="1304781"/>
                </a:lnTo>
                <a:lnTo>
                  <a:pt x="3644527" y="1264296"/>
                </a:lnTo>
                <a:lnTo>
                  <a:pt x="3655084" y="1223646"/>
                </a:lnTo>
                <a:lnTo>
                  <a:pt x="3662990" y="1182875"/>
                </a:lnTo>
                <a:lnTo>
                  <a:pt x="3668251" y="1142030"/>
                </a:lnTo>
                <a:lnTo>
                  <a:pt x="3670878" y="1101155"/>
                </a:lnTo>
                <a:lnTo>
                  <a:pt x="3670879" y="1060295"/>
                </a:lnTo>
                <a:lnTo>
                  <a:pt x="3668262" y="1019497"/>
                </a:lnTo>
                <a:lnTo>
                  <a:pt x="3663037" y="978805"/>
                </a:lnTo>
                <a:lnTo>
                  <a:pt x="3655211" y="938264"/>
                </a:lnTo>
                <a:lnTo>
                  <a:pt x="3644794" y="897920"/>
                </a:lnTo>
                <a:lnTo>
                  <a:pt x="3631795" y="857817"/>
                </a:lnTo>
                <a:lnTo>
                  <a:pt x="3616222" y="818002"/>
                </a:lnTo>
                <a:lnTo>
                  <a:pt x="3598084" y="778520"/>
                </a:lnTo>
                <a:lnTo>
                  <a:pt x="3577389" y="739415"/>
                </a:lnTo>
                <a:lnTo>
                  <a:pt x="3554147" y="700733"/>
                </a:lnTo>
                <a:lnTo>
                  <a:pt x="3528365" y="662519"/>
                </a:lnTo>
                <a:lnTo>
                  <a:pt x="3500054" y="624818"/>
                </a:lnTo>
                <a:lnTo>
                  <a:pt x="3469221" y="587676"/>
                </a:lnTo>
                <a:lnTo>
                  <a:pt x="3435875" y="551138"/>
                </a:lnTo>
                <a:lnTo>
                  <a:pt x="3400025" y="515250"/>
                </a:lnTo>
                <a:lnTo>
                  <a:pt x="3361680" y="480055"/>
                </a:lnTo>
                <a:lnTo>
                  <a:pt x="3320848" y="445600"/>
                </a:lnTo>
                <a:lnTo>
                  <a:pt x="3277539" y="411930"/>
                </a:lnTo>
                <a:lnTo>
                  <a:pt x="3231760" y="379091"/>
                </a:lnTo>
                <a:lnTo>
                  <a:pt x="3196023" y="355158"/>
                </a:lnTo>
                <a:lnTo>
                  <a:pt x="3159360" y="331991"/>
                </a:lnTo>
                <a:lnTo>
                  <a:pt x="3121800" y="309592"/>
                </a:lnTo>
                <a:lnTo>
                  <a:pt x="3083373" y="287963"/>
                </a:lnTo>
                <a:lnTo>
                  <a:pt x="3044110" y="267105"/>
                </a:lnTo>
                <a:lnTo>
                  <a:pt x="3004042" y="247019"/>
                </a:lnTo>
                <a:lnTo>
                  <a:pt x="2963198" y="227706"/>
                </a:lnTo>
                <a:lnTo>
                  <a:pt x="2921610" y="209169"/>
                </a:lnTo>
                <a:lnTo>
                  <a:pt x="2879306" y="191408"/>
                </a:lnTo>
                <a:lnTo>
                  <a:pt x="2836318" y="174426"/>
                </a:lnTo>
                <a:lnTo>
                  <a:pt x="2792677" y="158222"/>
                </a:lnTo>
                <a:lnTo>
                  <a:pt x="2748411" y="142799"/>
                </a:lnTo>
                <a:lnTo>
                  <a:pt x="2703552" y="128159"/>
                </a:lnTo>
                <a:lnTo>
                  <a:pt x="2658131" y="114302"/>
                </a:lnTo>
                <a:lnTo>
                  <a:pt x="2612176" y="101230"/>
                </a:lnTo>
                <a:lnTo>
                  <a:pt x="2565719" y="88944"/>
                </a:lnTo>
                <a:lnTo>
                  <a:pt x="2518790" y="77447"/>
                </a:lnTo>
                <a:lnTo>
                  <a:pt x="2471420" y="66738"/>
                </a:lnTo>
                <a:lnTo>
                  <a:pt x="2423638" y="56821"/>
                </a:lnTo>
                <a:lnTo>
                  <a:pt x="2375475" y="47695"/>
                </a:lnTo>
                <a:lnTo>
                  <a:pt x="2326962" y="39363"/>
                </a:lnTo>
                <a:lnTo>
                  <a:pt x="2278128" y="31826"/>
                </a:lnTo>
                <a:lnTo>
                  <a:pt x="2229004" y="25085"/>
                </a:lnTo>
                <a:lnTo>
                  <a:pt x="2179620" y="19142"/>
                </a:lnTo>
                <a:lnTo>
                  <a:pt x="2130007" y="13999"/>
                </a:lnTo>
                <a:lnTo>
                  <a:pt x="2080195" y="9656"/>
                </a:lnTo>
                <a:lnTo>
                  <a:pt x="2030214" y="6115"/>
                </a:lnTo>
                <a:lnTo>
                  <a:pt x="1980096" y="3377"/>
                </a:lnTo>
                <a:lnTo>
                  <a:pt x="1929869" y="1444"/>
                </a:lnTo>
                <a:lnTo>
                  <a:pt x="1879564" y="318"/>
                </a:lnTo>
                <a:lnTo>
                  <a:pt x="1829212" y="0"/>
                </a:lnTo>
                <a:close/>
              </a:path>
              <a:path w="3879215" h="2161540">
                <a:moveTo>
                  <a:pt x="3756164" y="1902329"/>
                </a:moveTo>
                <a:lnTo>
                  <a:pt x="3027290" y="1902329"/>
                </a:lnTo>
                <a:lnTo>
                  <a:pt x="3879206" y="2037965"/>
                </a:lnTo>
                <a:lnTo>
                  <a:pt x="3756164" y="1902329"/>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p:nvPr/>
        </p:nvSpPr>
        <p:spPr>
          <a:xfrm>
            <a:off x="2817876" y="4501896"/>
            <a:ext cx="8671560" cy="3598164"/>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2898648" y="4527803"/>
            <a:ext cx="8569960" cy="3496310"/>
          </a:xfrm>
          <a:custGeom>
            <a:avLst/>
            <a:gdLst/>
            <a:ahLst/>
            <a:cxnLst/>
            <a:rect l="l" t="t" r="r" b="b"/>
            <a:pathLst>
              <a:path w="8569960" h="3496309">
                <a:moveTo>
                  <a:pt x="7986776" y="0"/>
                </a:moveTo>
                <a:lnTo>
                  <a:pt x="582676" y="0"/>
                </a:lnTo>
                <a:lnTo>
                  <a:pt x="534885" y="1931"/>
                </a:lnTo>
                <a:lnTo>
                  <a:pt x="488159" y="7625"/>
                </a:lnTo>
                <a:lnTo>
                  <a:pt x="442647" y="16933"/>
                </a:lnTo>
                <a:lnTo>
                  <a:pt x="398499" y="29703"/>
                </a:lnTo>
                <a:lnTo>
                  <a:pt x="355865" y="45787"/>
                </a:lnTo>
                <a:lnTo>
                  <a:pt x="314896" y="65034"/>
                </a:lnTo>
                <a:lnTo>
                  <a:pt x="275740" y="87294"/>
                </a:lnTo>
                <a:lnTo>
                  <a:pt x="238548" y="112418"/>
                </a:lnTo>
                <a:lnTo>
                  <a:pt x="203470" y="140255"/>
                </a:lnTo>
                <a:lnTo>
                  <a:pt x="170656" y="170656"/>
                </a:lnTo>
                <a:lnTo>
                  <a:pt x="140255" y="203470"/>
                </a:lnTo>
                <a:lnTo>
                  <a:pt x="112418" y="238548"/>
                </a:lnTo>
                <a:lnTo>
                  <a:pt x="87294" y="275740"/>
                </a:lnTo>
                <a:lnTo>
                  <a:pt x="65034" y="314896"/>
                </a:lnTo>
                <a:lnTo>
                  <a:pt x="45787" y="355865"/>
                </a:lnTo>
                <a:lnTo>
                  <a:pt x="29703" y="398499"/>
                </a:lnTo>
                <a:lnTo>
                  <a:pt x="16933" y="442647"/>
                </a:lnTo>
                <a:lnTo>
                  <a:pt x="7625" y="488159"/>
                </a:lnTo>
                <a:lnTo>
                  <a:pt x="1931" y="534885"/>
                </a:lnTo>
                <a:lnTo>
                  <a:pt x="0" y="582676"/>
                </a:lnTo>
                <a:lnTo>
                  <a:pt x="0" y="2913380"/>
                </a:lnTo>
                <a:lnTo>
                  <a:pt x="1931" y="2961170"/>
                </a:lnTo>
                <a:lnTo>
                  <a:pt x="7625" y="3007896"/>
                </a:lnTo>
                <a:lnTo>
                  <a:pt x="16933" y="3053408"/>
                </a:lnTo>
                <a:lnTo>
                  <a:pt x="29703" y="3097556"/>
                </a:lnTo>
                <a:lnTo>
                  <a:pt x="45787" y="3140190"/>
                </a:lnTo>
                <a:lnTo>
                  <a:pt x="65034" y="3181159"/>
                </a:lnTo>
                <a:lnTo>
                  <a:pt x="87294" y="3220315"/>
                </a:lnTo>
                <a:lnTo>
                  <a:pt x="112418" y="3257507"/>
                </a:lnTo>
                <a:lnTo>
                  <a:pt x="140255" y="3292585"/>
                </a:lnTo>
                <a:lnTo>
                  <a:pt x="170656" y="3325399"/>
                </a:lnTo>
                <a:lnTo>
                  <a:pt x="203470" y="3355800"/>
                </a:lnTo>
                <a:lnTo>
                  <a:pt x="238548" y="3383637"/>
                </a:lnTo>
                <a:lnTo>
                  <a:pt x="275740" y="3408761"/>
                </a:lnTo>
                <a:lnTo>
                  <a:pt x="314896" y="3431021"/>
                </a:lnTo>
                <a:lnTo>
                  <a:pt x="355865" y="3450268"/>
                </a:lnTo>
                <a:lnTo>
                  <a:pt x="398499" y="3466352"/>
                </a:lnTo>
                <a:lnTo>
                  <a:pt x="442647" y="3479122"/>
                </a:lnTo>
                <a:lnTo>
                  <a:pt x="488159" y="3488430"/>
                </a:lnTo>
                <a:lnTo>
                  <a:pt x="534885" y="3494124"/>
                </a:lnTo>
                <a:lnTo>
                  <a:pt x="582676" y="3496056"/>
                </a:lnTo>
                <a:lnTo>
                  <a:pt x="7986776" y="3496056"/>
                </a:lnTo>
                <a:lnTo>
                  <a:pt x="8034566" y="3494124"/>
                </a:lnTo>
                <a:lnTo>
                  <a:pt x="8081292" y="3488430"/>
                </a:lnTo>
                <a:lnTo>
                  <a:pt x="8126804" y="3479122"/>
                </a:lnTo>
                <a:lnTo>
                  <a:pt x="8170952" y="3466352"/>
                </a:lnTo>
                <a:lnTo>
                  <a:pt x="8213586" y="3450268"/>
                </a:lnTo>
                <a:lnTo>
                  <a:pt x="8254555" y="3431021"/>
                </a:lnTo>
                <a:lnTo>
                  <a:pt x="8293711" y="3408761"/>
                </a:lnTo>
                <a:lnTo>
                  <a:pt x="8330903" y="3383637"/>
                </a:lnTo>
                <a:lnTo>
                  <a:pt x="8365981" y="3355800"/>
                </a:lnTo>
                <a:lnTo>
                  <a:pt x="8398795" y="3325399"/>
                </a:lnTo>
                <a:lnTo>
                  <a:pt x="8429196" y="3292585"/>
                </a:lnTo>
                <a:lnTo>
                  <a:pt x="8457033" y="3257507"/>
                </a:lnTo>
                <a:lnTo>
                  <a:pt x="8482157" y="3220315"/>
                </a:lnTo>
                <a:lnTo>
                  <a:pt x="8504417" y="3181159"/>
                </a:lnTo>
                <a:lnTo>
                  <a:pt x="8523664" y="3140190"/>
                </a:lnTo>
                <a:lnTo>
                  <a:pt x="8539748" y="3097556"/>
                </a:lnTo>
                <a:lnTo>
                  <a:pt x="8552518" y="3053408"/>
                </a:lnTo>
                <a:lnTo>
                  <a:pt x="8561826" y="3007896"/>
                </a:lnTo>
                <a:lnTo>
                  <a:pt x="8567520" y="2961170"/>
                </a:lnTo>
                <a:lnTo>
                  <a:pt x="8569452" y="2913380"/>
                </a:lnTo>
                <a:lnTo>
                  <a:pt x="8569452" y="582676"/>
                </a:lnTo>
                <a:lnTo>
                  <a:pt x="8567520" y="534885"/>
                </a:lnTo>
                <a:lnTo>
                  <a:pt x="8561826" y="488159"/>
                </a:lnTo>
                <a:lnTo>
                  <a:pt x="8552518" y="442647"/>
                </a:lnTo>
                <a:lnTo>
                  <a:pt x="8539748" y="398499"/>
                </a:lnTo>
                <a:lnTo>
                  <a:pt x="8523664" y="355865"/>
                </a:lnTo>
                <a:lnTo>
                  <a:pt x="8504417" y="314896"/>
                </a:lnTo>
                <a:lnTo>
                  <a:pt x="8482157" y="275740"/>
                </a:lnTo>
                <a:lnTo>
                  <a:pt x="8457033" y="238548"/>
                </a:lnTo>
                <a:lnTo>
                  <a:pt x="8429196" y="203470"/>
                </a:lnTo>
                <a:lnTo>
                  <a:pt x="8398795" y="170656"/>
                </a:lnTo>
                <a:lnTo>
                  <a:pt x="8365981" y="140255"/>
                </a:lnTo>
                <a:lnTo>
                  <a:pt x="8330903" y="112418"/>
                </a:lnTo>
                <a:lnTo>
                  <a:pt x="8293711" y="87294"/>
                </a:lnTo>
                <a:lnTo>
                  <a:pt x="8254555" y="65034"/>
                </a:lnTo>
                <a:lnTo>
                  <a:pt x="8213586" y="45787"/>
                </a:lnTo>
                <a:lnTo>
                  <a:pt x="8170952" y="29703"/>
                </a:lnTo>
                <a:lnTo>
                  <a:pt x="8126804" y="16933"/>
                </a:lnTo>
                <a:lnTo>
                  <a:pt x="8081292" y="7625"/>
                </a:lnTo>
                <a:lnTo>
                  <a:pt x="8034566" y="1931"/>
                </a:lnTo>
                <a:lnTo>
                  <a:pt x="7986776" y="0"/>
                </a:lnTo>
                <a:close/>
              </a:path>
            </a:pathLst>
          </a:custGeom>
          <a:solidFill>
            <a:srgbClr val="F1F1F1"/>
          </a:solidFill>
        </p:spPr>
        <p:txBody>
          <a:bodyPr wrap="square" lIns="0" tIns="0" rIns="0" bIns="0" rtlCol="0"/>
          <a:lstStyle/>
          <a:p>
            <a:endParaRPr>
              <a:solidFill>
                <a:prstClr val="black"/>
              </a:solidFill>
            </a:endParaRPr>
          </a:p>
        </p:txBody>
      </p:sp>
      <p:sp>
        <p:nvSpPr>
          <p:cNvPr id="11" name="object 11"/>
          <p:cNvSpPr/>
          <p:nvPr/>
        </p:nvSpPr>
        <p:spPr>
          <a:xfrm>
            <a:off x="3689603" y="5038331"/>
            <a:ext cx="7159752" cy="1098816"/>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3971544" y="5041379"/>
            <a:ext cx="6662928" cy="1181112"/>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3742944" y="5053584"/>
            <a:ext cx="7058025" cy="996950"/>
          </a:xfrm>
          <a:custGeom>
            <a:avLst/>
            <a:gdLst/>
            <a:ahLst/>
            <a:cxnLst/>
            <a:rect l="l" t="t" r="r" b="b"/>
            <a:pathLst>
              <a:path w="7058025" h="996950">
                <a:moveTo>
                  <a:pt x="6891528" y="0"/>
                </a:moveTo>
                <a:lnTo>
                  <a:pt x="166115" y="0"/>
                </a:lnTo>
                <a:lnTo>
                  <a:pt x="121972" y="5937"/>
                </a:lnTo>
                <a:lnTo>
                  <a:pt x="82295" y="22690"/>
                </a:lnTo>
                <a:lnTo>
                  <a:pt x="48672" y="48672"/>
                </a:lnTo>
                <a:lnTo>
                  <a:pt x="22690" y="82295"/>
                </a:lnTo>
                <a:lnTo>
                  <a:pt x="5937" y="121972"/>
                </a:lnTo>
                <a:lnTo>
                  <a:pt x="0" y="166115"/>
                </a:lnTo>
                <a:lnTo>
                  <a:pt x="0" y="830579"/>
                </a:lnTo>
                <a:lnTo>
                  <a:pt x="5937" y="874723"/>
                </a:lnTo>
                <a:lnTo>
                  <a:pt x="22690" y="914400"/>
                </a:lnTo>
                <a:lnTo>
                  <a:pt x="48672" y="948023"/>
                </a:lnTo>
                <a:lnTo>
                  <a:pt x="82295" y="974005"/>
                </a:lnTo>
                <a:lnTo>
                  <a:pt x="121972" y="990758"/>
                </a:lnTo>
                <a:lnTo>
                  <a:pt x="166115" y="996695"/>
                </a:lnTo>
                <a:lnTo>
                  <a:pt x="6891528" y="996695"/>
                </a:lnTo>
                <a:lnTo>
                  <a:pt x="6935671" y="990758"/>
                </a:lnTo>
                <a:lnTo>
                  <a:pt x="6975348" y="974005"/>
                </a:lnTo>
                <a:lnTo>
                  <a:pt x="7008971" y="948023"/>
                </a:lnTo>
                <a:lnTo>
                  <a:pt x="7034953" y="914400"/>
                </a:lnTo>
                <a:lnTo>
                  <a:pt x="7051706" y="874723"/>
                </a:lnTo>
                <a:lnTo>
                  <a:pt x="7057644" y="830579"/>
                </a:lnTo>
                <a:lnTo>
                  <a:pt x="7057644" y="166115"/>
                </a:lnTo>
                <a:lnTo>
                  <a:pt x="7051706" y="121972"/>
                </a:lnTo>
                <a:lnTo>
                  <a:pt x="7034953" y="82295"/>
                </a:lnTo>
                <a:lnTo>
                  <a:pt x="7008971" y="48672"/>
                </a:lnTo>
                <a:lnTo>
                  <a:pt x="6975348" y="22690"/>
                </a:lnTo>
                <a:lnTo>
                  <a:pt x="6935671" y="5937"/>
                </a:lnTo>
                <a:lnTo>
                  <a:pt x="6891528" y="0"/>
                </a:lnTo>
                <a:close/>
              </a:path>
            </a:pathLst>
          </a:custGeom>
          <a:solidFill>
            <a:srgbClr val="16A995"/>
          </a:solidFill>
        </p:spPr>
        <p:txBody>
          <a:bodyPr wrap="square" lIns="0" tIns="0" rIns="0" bIns="0" rtlCol="0"/>
          <a:lstStyle/>
          <a:p>
            <a:endParaRPr>
              <a:solidFill>
                <a:prstClr val="black"/>
              </a:solidFill>
            </a:endParaRPr>
          </a:p>
        </p:txBody>
      </p:sp>
      <p:sp>
        <p:nvSpPr>
          <p:cNvPr id="14" name="object 14"/>
          <p:cNvSpPr/>
          <p:nvPr/>
        </p:nvSpPr>
        <p:spPr>
          <a:xfrm>
            <a:off x="3717035" y="6473939"/>
            <a:ext cx="7159752" cy="1098816"/>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4648200" y="6476987"/>
            <a:ext cx="5431536" cy="1181112"/>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742944" y="6499859"/>
            <a:ext cx="7058025" cy="996950"/>
          </a:xfrm>
          <a:custGeom>
            <a:avLst/>
            <a:gdLst/>
            <a:ahLst/>
            <a:cxnLst/>
            <a:rect l="l" t="t" r="r" b="b"/>
            <a:pathLst>
              <a:path w="7058025" h="996950">
                <a:moveTo>
                  <a:pt x="6891528" y="0"/>
                </a:moveTo>
                <a:lnTo>
                  <a:pt x="166115" y="0"/>
                </a:lnTo>
                <a:lnTo>
                  <a:pt x="121972" y="5937"/>
                </a:lnTo>
                <a:lnTo>
                  <a:pt x="82295" y="22690"/>
                </a:lnTo>
                <a:lnTo>
                  <a:pt x="48672" y="48672"/>
                </a:lnTo>
                <a:lnTo>
                  <a:pt x="22690" y="82296"/>
                </a:lnTo>
                <a:lnTo>
                  <a:pt x="5937" y="121972"/>
                </a:lnTo>
                <a:lnTo>
                  <a:pt x="0" y="166115"/>
                </a:lnTo>
                <a:lnTo>
                  <a:pt x="0" y="830579"/>
                </a:lnTo>
                <a:lnTo>
                  <a:pt x="5937" y="874723"/>
                </a:lnTo>
                <a:lnTo>
                  <a:pt x="22690" y="914399"/>
                </a:lnTo>
                <a:lnTo>
                  <a:pt x="48672" y="948023"/>
                </a:lnTo>
                <a:lnTo>
                  <a:pt x="82295" y="974005"/>
                </a:lnTo>
                <a:lnTo>
                  <a:pt x="121972" y="990758"/>
                </a:lnTo>
                <a:lnTo>
                  <a:pt x="166115" y="996695"/>
                </a:lnTo>
                <a:lnTo>
                  <a:pt x="6891528" y="996695"/>
                </a:lnTo>
                <a:lnTo>
                  <a:pt x="6935671" y="990758"/>
                </a:lnTo>
                <a:lnTo>
                  <a:pt x="6975348" y="974005"/>
                </a:lnTo>
                <a:lnTo>
                  <a:pt x="7008971" y="948023"/>
                </a:lnTo>
                <a:lnTo>
                  <a:pt x="7034953" y="914399"/>
                </a:lnTo>
                <a:lnTo>
                  <a:pt x="7051706" y="874723"/>
                </a:lnTo>
                <a:lnTo>
                  <a:pt x="7057644" y="830579"/>
                </a:lnTo>
                <a:lnTo>
                  <a:pt x="7057644" y="166115"/>
                </a:lnTo>
                <a:lnTo>
                  <a:pt x="7051706" y="121972"/>
                </a:lnTo>
                <a:lnTo>
                  <a:pt x="7034953" y="82296"/>
                </a:lnTo>
                <a:lnTo>
                  <a:pt x="7008971" y="48672"/>
                </a:lnTo>
                <a:lnTo>
                  <a:pt x="6975348" y="22690"/>
                </a:lnTo>
                <a:lnTo>
                  <a:pt x="6935671" y="5937"/>
                </a:lnTo>
                <a:lnTo>
                  <a:pt x="6891528" y="0"/>
                </a:lnTo>
                <a:close/>
              </a:path>
            </a:pathLst>
          </a:custGeom>
          <a:solidFill>
            <a:srgbClr val="9CB955"/>
          </a:solidFill>
        </p:spPr>
        <p:txBody>
          <a:bodyPr wrap="square" lIns="0" tIns="0" rIns="0" bIns="0" rtlCol="0"/>
          <a:lstStyle/>
          <a:p>
            <a:endParaRPr>
              <a:solidFill>
                <a:prstClr val="black"/>
              </a:solidFill>
            </a:endParaRPr>
          </a:p>
        </p:txBody>
      </p:sp>
      <p:sp>
        <p:nvSpPr>
          <p:cNvPr id="17" name="object 17"/>
          <p:cNvSpPr txBox="1"/>
          <p:nvPr/>
        </p:nvSpPr>
        <p:spPr>
          <a:xfrm>
            <a:off x="981557" y="1934082"/>
            <a:ext cx="13288010" cy="5584477"/>
          </a:xfrm>
          <a:prstGeom prst="rect">
            <a:avLst/>
          </a:prstGeom>
        </p:spPr>
        <p:txBody>
          <a:bodyPr vert="horz" wrap="square" lIns="0" tIns="12065" rIns="0" bIns="0" rtlCol="0">
            <a:spAutoFit/>
          </a:bodyPr>
          <a:lstStyle/>
          <a:p>
            <a:pPr marL="12700">
              <a:spcBef>
                <a:spcPts val="95"/>
              </a:spcBef>
              <a:tabLst>
                <a:tab pos="9036685" algn="l"/>
              </a:tabLst>
            </a:pPr>
            <a:r>
              <a:rPr sz="2000" spc="-5" dirty="0">
                <a:latin typeface="Arial Rounded MT Bold" panose="020F0704030504030204" pitchFamily="34" charset="0"/>
                <a:cs typeface="Calibri"/>
              </a:rPr>
              <a:t>To initiate a transaction, </a:t>
            </a:r>
            <a:r>
              <a:rPr sz="2000" b="1" spc="-10" dirty="0">
                <a:latin typeface="Arial Rounded MT Bold" panose="020F0704030504030204" pitchFamily="34" charset="0"/>
                <a:cs typeface="Calibri"/>
              </a:rPr>
              <a:t>Paul </a:t>
            </a:r>
            <a:r>
              <a:rPr sz="2000" spc="-10" dirty="0">
                <a:latin typeface="Arial Rounded MT Bold" panose="020F0704030504030204" pitchFamily="34" charset="0"/>
                <a:cs typeface="Calibri"/>
              </a:rPr>
              <a:t>uses </a:t>
            </a:r>
            <a:r>
              <a:rPr sz="2000" spc="-5" dirty="0">
                <a:latin typeface="Arial Rounded MT Bold" panose="020F0704030504030204" pitchFamily="34" charset="0"/>
                <a:cs typeface="Calibri"/>
              </a:rPr>
              <a:t>two pieces</a:t>
            </a:r>
            <a:r>
              <a:rPr sz="2000" spc="210" dirty="0">
                <a:latin typeface="Arial Rounded MT Bold" panose="020F0704030504030204" pitchFamily="34" charset="0"/>
                <a:cs typeface="Calibri"/>
              </a:rPr>
              <a:t> </a:t>
            </a:r>
            <a:r>
              <a:rPr sz="2000" spc="-5" dirty="0">
                <a:latin typeface="Arial Rounded MT Bold" panose="020F0704030504030204" pitchFamily="34" charset="0"/>
                <a:cs typeface="Calibri"/>
              </a:rPr>
              <a:t>of</a:t>
            </a:r>
            <a:r>
              <a:rPr sz="2000" spc="5" dirty="0">
                <a:latin typeface="Arial Rounded MT Bold" panose="020F0704030504030204" pitchFamily="34" charset="0"/>
                <a:cs typeface="Calibri"/>
              </a:rPr>
              <a:t> </a:t>
            </a:r>
            <a:r>
              <a:rPr sz="2000" spc="-5" dirty="0" smtClean="0">
                <a:latin typeface="Arial Rounded MT Bold" panose="020F0704030504030204" pitchFamily="34" charset="0"/>
                <a:cs typeface="Calibri"/>
              </a:rPr>
              <a:t>information:</a:t>
            </a:r>
            <a:r>
              <a:rPr lang="en-IN" sz="2000" spc="-5" dirty="0" smtClean="0">
                <a:latin typeface="Arial Rounded MT Bold" panose="020F0704030504030204" pitchFamily="34" charset="0"/>
                <a:cs typeface="Calibri"/>
              </a:rPr>
              <a:t> </a:t>
            </a:r>
            <a:r>
              <a:rPr sz="2000" b="1" spc="-5" dirty="0" smtClean="0">
                <a:latin typeface="Arial Rounded MT Bold" panose="020F0704030504030204" pitchFamily="34" charset="0"/>
                <a:cs typeface="Calibri"/>
              </a:rPr>
              <a:t>public </a:t>
            </a:r>
            <a:r>
              <a:rPr sz="2000" b="1" spc="-5" dirty="0">
                <a:latin typeface="Arial Rounded MT Bold" panose="020F0704030504030204" pitchFamily="34" charset="0"/>
                <a:cs typeface="Calibri"/>
              </a:rPr>
              <a:t>key </a:t>
            </a:r>
            <a:r>
              <a:rPr sz="2000" spc="-5" dirty="0">
                <a:latin typeface="Arial Rounded MT Bold" panose="020F0704030504030204" pitchFamily="34" charset="0"/>
                <a:cs typeface="Calibri"/>
              </a:rPr>
              <a:t>and </a:t>
            </a:r>
            <a:r>
              <a:rPr sz="2000" b="1" spc="-5" dirty="0">
                <a:latin typeface="Arial Rounded MT Bold" panose="020F0704030504030204" pitchFamily="34" charset="0"/>
                <a:cs typeface="Calibri"/>
              </a:rPr>
              <a:t>private</a:t>
            </a:r>
            <a:r>
              <a:rPr sz="2000" b="1" spc="55" dirty="0">
                <a:latin typeface="Arial Rounded MT Bold" panose="020F0704030504030204" pitchFamily="34" charset="0"/>
                <a:cs typeface="Calibri"/>
              </a:rPr>
              <a:t> </a:t>
            </a:r>
            <a:r>
              <a:rPr sz="2000" b="1" spc="-5" dirty="0">
                <a:latin typeface="Arial Rounded MT Bold" panose="020F0704030504030204" pitchFamily="34" charset="0"/>
                <a:cs typeface="Calibri"/>
              </a:rPr>
              <a:t>key</a:t>
            </a:r>
            <a:r>
              <a:rPr sz="2800" b="1" spc="-5" dirty="0">
                <a:solidFill>
                  <a:srgbClr val="5F5F5F"/>
                </a:solidFill>
                <a:cs typeface="Calibri"/>
              </a:rPr>
              <a:t>.</a:t>
            </a:r>
            <a:endParaRPr sz="2800" dirty="0">
              <a:solidFill>
                <a:prstClr val="black"/>
              </a:solidFill>
              <a:cs typeface="Calibri"/>
            </a:endParaRPr>
          </a:p>
          <a:p>
            <a:endParaRPr sz="2800" dirty="0">
              <a:solidFill>
                <a:prstClr val="black"/>
              </a:solidFill>
              <a:latin typeface="Times New Roman"/>
              <a:cs typeface="Times New Roman"/>
            </a:endParaRPr>
          </a:p>
          <a:p>
            <a:pPr marL="11185525" marR="5080" algn="ctr">
              <a:spcBef>
                <a:spcPts val="2480"/>
              </a:spcBef>
            </a:pPr>
            <a:r>
              <a:rPr sz="2400" dirty="0">
                <a:solidFill>
                  <a:srgbClr val="5F5F5F"/>
                </a:solidFill>
                <a:latin typeface="Comic Sans MS"/>
                <a:cs typeface="Comic Sans MS"/>
              </a:rPr>
              <a:t>Let’s see how  </a:t>
            </a:r>
            <a:r>
              <a:rPr sz="2400" spc="-5" dirty="0">
                <a:solidFill>
                  <a:srgbClr val="5F5F5F"/>
                </a:solidFill>
                <a:latin typeface="Comic Sans MS"/>
                <a:cs typeface="Comic Sans MS"/>
              </a:rPr>
              <a:t>these keys</a:t>
            </a:r>
            <a:r>
              <a:rPr sz="2400" spc="-114" dirty="0">
                <a:solidFill>
                  <a:srgbClr val="5F5F5F"/>
                </a:solidFill>
                <a:latin typeface="Comic Sans MS"/>
                <a:cs typeface="Comic Sans MS"/>
              </a:rPr>
              <a:t> </a:t>
            </a:r>
            <a:r>
              <a:rPr sz="2400" dirty="0">
                <a:solidFill>
                  <a:srgbClr val="5F5F5F"/>
                </a:solidFill>
                <a:latin typeface="Comic Sans MS"/>
                <a:cs typeface="Comic Sans MS"/>
              </a:rPr>
              <a:t>are  </a:t>
            </a:r>
            <a:r>
              <a:rPr sz="2400" spc="-5" dirty="0">
                <a:solidFill>
                  <a:srgbClr val="5F5F5F"/>
                </a:solidFill>
                <a:latin typeface="Comic Sans MS"/>
                <a:cs typeface="Comic Sans MS"/>
              </a:rPr>
              <a:t>used in </a:t>
            </a:r>
            <a:r>
              <a:rPr sz="2400" dirty="0">
                <a:solidFill>
                  <a:srgbClr val="5F5F5F"/>
                </a:solidFill>
                <a:latin typeface="Comic Sans MS"/>
                <a:cs typeface="Comic Sans MS"/>
              </a:rPr>
              <a:t>a  </a:t>
            </a:r>
            <a:r>
              <a:rPr sz="2400" spc="-10" dirty="0">
                <a:solidFill>
                  <a:srgbClr val="5F5F5F"/>
                </a:solidFill>
                <a:latin typeface="Comic Sans MS"/>
                <a:cs typeface="Comic Sans MS"/>
              </a:rPr>
              <a:t>transaction</a:t>
            </a:r>
            <a:endParaRPr sz="2400" dirty="0">
              <a:solidFill>
                <a:prstClr val="black"/>
              </a:solidFill>
              <a:latin typeface="Comic Sans MS"/>
              <a:cs typeface="Comic Sans MS"/>
            </a:endParaRPr>
          </a:p>
          <a:p>
            <a:pPr>
              <a:spcBef>
                <a:spcPts val="55"/>
              </a:spcBef>
            </a:pPr>
            <a:endParaRPr sz="3350" dirty="0">
              <a:solidFill>
                <a:prstClr val="black"/>
              </a:solidFill>
              <a:latin typeface="Times New Roman"/>
              <a:cs typeface="Times New Roman"/>
            </a:endParaRPr>
          </a:p>
          <a:p>
            <a:pPr marL="3225800" marR="3926840" algn="ctr">
              <a:lnSpc>
                <a:spcPct val="120000"/>
              </a:lnSpc>
            </a:pPr>
            <a:r>
              <a:rPr sz="2400" spc="-5" dirty="0">
                <a:solidFill>
                  <a:srgbClr val="FFFFFF"/>
                </a:solidFill>
                <a:cs typeface="Calibri"/>
              </a:rPr>
              <a:t>One </a:t>
            </a:r>
            <a:r>
              <a:rPr sz="2400" b="1" spc="-30" dirty="0">
                <a:solidFill>
                  <a:srgbClr val="FFFFFF"/>
                </a:solidFill>
                <a:cs typeface="Calibri"/>
              </a:rPr>
              <a:t>key </a:t>
            </a:r>
            <a:r>
              <a:rPr sz="2400" dirty="0">
                <a:solidFill>
                  <a:srgbClr val="FFFFFF"/>
                </a:solidFill>
                <a:cs typeface="Calibri"/>
              </a:rPr>
              <a:t>in the </a:t>
            </a:r>
            <a:r>
              <a:rPr sz="2400" spc="-5" dirty="0">
                <a:solidFill>
                  <a:srgbClr val="FFFFFF"/>
                </a:solidFill>
                <a:cs typeface="Calibri"/>
              </a:rPr>
              <a:t>pair </a:t>
            </a:r>
            <a:r>
              <a:rPr sz="2400" spc="-10" dirty="0">
                <a:solidFill>
                  <a:srgbClr val="FFFFFF"/>
                </a:solidFill>
                <a:cs typeface="Calibri"/>
              </a:rPr>
              <a:t>can </a:t>
            </a:r>
            <a:r>
              <a:rPr sz="2400" spc="-5" dirty="0">
                <a:solidFill>
                  <a:srgbClr val="FFFFFF"/>
                </a:solidFill>
                <a:cs typeface="Calibri"/>
              </a:rPr>
              <a:t>be </a:t>
            </a:r>
            <a:r>
              <a:rPr sz="2400" spc="-10" dirty="0">
                <a:solidFill>
                  <a:srgbClr val="FFFFFF"/>
                </a:solidFill>
                <a:cs typeface="Calibri"/>
              </a:rPr>
              <a:t>shared </a:t>
            </a:r>
            <a:r>
              <a:rPr sz="2400" dirty="0">
                <a:solidFill>
                  <a:srgbClr val="FFFFFF"/>
                </a:solidFill>
                <a:cs typeface="Calibri"/>
              </a:rPr>
              <a:t>with </a:t>
            </a:r>
            <a:r>
              <a:rPr sz="2400" spc="-10" dirty="0">
                <a:solidFill>
                  <a:srgbClr val="FFFFFF"/>
                </a:solidFill>
                <a:cs typeface="Calibri"/>
              </a:rPr>
              <a:t>everyone </a:t>
            </a:r>
            <a:r>
              <a:rPr sz="2400" dirty="0">
                <a:solidFill>
                  <a:srgbClr val="FFFFFF"/>
                </a:solidFill>
                <a:cs typeface="Calibri"/>
              </a:rPr>
              <a:t>;  it is </a:t>
            </a:r>
            <a:r>
              <a:rPr sz="2400" spc="-5" dirty="0">
                <a:solidFill>
                  <a:srgbClr val="FFFFFF"/>
                </a:solidFill>
                <a:cs typeface="Calibri"/>
              </a:rPr>
              <a:t>called </a:t>
            </a:r>
            <a:r>
              <a:rPr sz="2400" dirty="0">
                <a:solidFill>
                  <a:srgbClr val="FFFFFF"/>
                </a:solidFill>
                <a:cs typeface="Calibri"/>
              </a:rPr>
              <a:t>the </a:t>
            </a:r>
            <a:r>
              <a:rPr sz="2400" b="1" spc="-5" dirty="0">
                <a:solidFill>
                  <a:srgbClr val="FFFFFF"/>
                </a:solidFill>
                <a:cs typeface="Calibri"/>
              </a:rPr>
              <a:t>public</a:t>
            </a:r>
            <a:r>
              <a:rPr sz="2400" b="1" spc="-50" dirty="0">
                <a:solidFill>
                  <a:srgbClr val="FFFFFF"/>
                </a:solidFill>
                <a:cs typeface="Calibri"/>
              </a:rPr>
              <a:t> </a:t>
            </a:r>
            <a:r>
              <a:rPr sz="2400" b="1" spc="-30" dirty="0">
                <a:solidFill>
                  <a:srgbClr val="FFFFFF"/>
                </a:solidFill>
                <a:cs typeface="Calibri"/>
              </a:rPr>
              <a:t>key</a:t>
            </a:r>
            <a:endParaRPr sz="2400" dirty="0">
              <a:solidFill>
                <a:prstClr val="black"/>
              </a:solidFill>
              <a:cs typeface="Calibri"/>
            </a:endParaRPr>
          </a:p>
          <a:p>
            <a:endParaRPr sz="2400" dirty="0">
              <a:solidFill>
                <a:prstClr val="black"/>
              </a:solidFill>
              <a:latin typeface="Times New Roman"/>
              <a:cs typeface="Times New Roman"/>
            </a:endParaRPr>
          </a:p>
          <a:p>
            <a:pPr>
              <a:spcBef>
                <a:spcPts val="50"/>
              </a:spcBef>
            </a:pPr>
            <a:endParaRPr sz="1950" dirty="0">
              <a:solidFill>
                <a:prstClr val="black"/>
              </a:solidFill>
              <a:latin typeface="Times New Roman"/>
              <a:cs typeface="Times New Roman"/>
            </a:endParaRPr>
          </a:p>
          <a:p>
            <a:pPr marR="629285" algn="ctr"/>
            <a:r>
              <a:rPr sz="2400" spc="-5" dirty="0">
                <a:solidFill>
                  <a:srgbClr val="FFFFFF"/>
                </a:solidFill>
                <a:cs typeface="Calibri"/>
              </a:rPr>
              <a:t>The other </a:t>
            </a:r>
            <a:r>
              <a:rPr sz="2400" b="1" spc="-30" dirty="0">
                <a:solidFill>
                  <a:srgbClr val="FFFFFF"/>
                </a:solidFill>
                <a:cs typeface="Calibri"/>
              </a:rPr>
              <a:t>key </a:t>
            </a:r>
            <a:r>
              <a:rPr sz="2400" dirty="0">
                <a:solidFill>
                  <a:srgbClr val="FFFFFF"/>
                </a:solidFill>
                <a:cs typeface="Calibri"/>
              </a:rPr>
              <a:t>in the </a:t>
            </a:r>
            <a:r>
              <a:rPr sz="2400" spc="-5" dirty="0">
                <a:solidFill>
                  <a:srgbClr val="FFFFFF"/>
                </a:solidFill>
                <a:cs typeface="Calibri"/>
              </a:rPr>
              <a:t>pair </a:t>
            </a:r>
            <a:r>
              <a:rPr sz="2400" dirty="0">
                <a:solidFill>
                  <a:srgbClr val="FFFFFF"/>
                </a:solidFill>
                <a:cs typeface="Calibri"/>
              </a:rPr>
              <a:t>is </a:t>
            </a:r>
            <a:r>
              <a:rPr sz="2400" spc="-25" dirty="0">
                <a:solidFill>
                  <a:srgbClr val="FFFFFF"/>
                </a:solidFill>
                <a:cs typeface="Calibri"/>
              </a:rPr>
              <a:t>kept </a:t>
            </a:r>
            <a:r>
              <a:rPr sz="2400" b="1" spc="-5" dirty="0">
                <a:solidFill>
                  <a:srgbClr val="FFFFFF"/>
                </a:solidFill>
                <a:cs typeface="Calibri"/>
              </a:rPr>
              <a:t>secret</a:t>
            </a:r>
            <a:r>
              <a:rPr sz="2400" b="1" spc="-15" dirty="0">
                <a:solidFill>
                  <a:srgbClr val="FFFFFF"/>
                </a:solidFill>
                <a:cs typeface="Calibri"/>
              </a:rPr>
              <a:t> </a:t>
            </a:r>
            <a:r>
              <a:rPr sz="2400" dirty="0">
                <a:solidFill>
                  <a:srgbClr val="FFFFFF"/>
                </a:solidFill>
                <a:cs typeface="Calibri"/>
              </a:rPr>
              <a:t>;</a:t>
            </a:r>
            <a:endParaRPr sz="2400" dirty="0">
              <a:solidFill>
                <a:prstClr val="black"/>
              </a:solidFill>
              <a:cs typeface="Calibri"/>
            </a:endParaRPr>
          </a:p>
          <a:p>
            <a:pPr marR="629285" algn="ctr">
              <a:spcBef>
                <a:spcPts val="580"/>
              </a:spcBef>
            </a:pPr>
            <a:r>
              <a:rPr sz="2400" dirty="0">
                <a:solidFill>
                  <a:srgbClr val="FFFFFF"/>
                </a:solidFill>
                <a:cs typeface="Calibri"/>
              </a:rPr>
              <a:t>it is </a:t>
            </a:r>
            <a:r>
              <a:rPr sz="2400" spc="-5" dirty="0">
                <a:solidFill>
                  <a:srgbClr val="FFFFFF"/>
                </a:solidFill>
                <a:cs typeface="Calibri"/>
              </a:rPr>
              <a:t>called </a:t>
            </a:r>
            <a:r>
              <a:rPr sz="2400" dirty="0">
                <a:solidFill>
                  <a:srgbClr val="FFFFFF"/>
                </a:solidFill>
                <a:cs typeface="Calibri"/>
              </a:rPr>
              <a:t>the </a:t>
            </a:r>
            <a:r>
              <a:rPr sz="2400" b="1" spc="-15" dirty="0">
                <a:solidFill>
                  <a:srgbClr val="FFFFFF"/>
                </a:solidFill>
                <a:cs typeface="Calibri"/>
              </a:rPr>
              <a:t>private</a:t>
            </a:r>
            <a:r>
              <a:rPr sz="2400" b="1" spc="-45" dirty="0">
                <a:solidFill>
                  <a:srgbClr val="FFFFFF"/>
                </a:solidFill>
                <a:cs typeface="Calibri"/>
              </a:rPr>
              <a:t> </a:t>
            </a:r>
            <a:r>
              <a:rPr sz="2400" b="1" spc="-30" dirty="0">
                <a:solidFill>
                  <a:srgbClr val="FFFFFF"/>
                </a:solidFill>
                <a:cs typeface="Calibri"/>
              </a:rPr>
              <a:t>key</a:t>
            </a:r>
            <a:endParaRPr sz="2400" dirty="0">
              <a:solidFill>
                <a:prstClr val="black"/>
              </a:solidFill>
              <a:cs typeface="Calibri"/>
            </a:endParaRPr>
          </a:p>
        </p:txBody>
      </p:sp>
      <p:sp>
        <p:nvSpPr>
          <p:cNvPr id="18" name="object 18"/>
          <p:cNvSpPr/>
          <p:nvPr/>
        </p:nvSpPr>
        <p:spPr>
          <a:xfrm>
            <a:off x="1456551" y="4184269"/>
            <a:ext cx="2554108" cy="4180724"/>
          </a:xfrm>
          <a:prstGeom prst="rect">
            <a:avLst/>
          </a:prstGeom>
          <a:blipFill>
            <a:blip r:embed="rId10"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9" name="object 19"/>
          <p:cNvSpPr/>
          <p:nvPr/>
        </p:nvSpPr>
        <p:spPr>
          <a:xfrm>
            <a:off x="653935" y="3843401"/>
            <a:ext cx="3818127" cy="4816475"/>
          </a:xfrm>
          <a:prstGeom prst="rect">
            <a:avLst/>
          </a:prstGeom>
          <a:blipFill>
            <a:blip r:embed="rId11"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20" name="object 20"/>
          <p:cNvSpPr/>
          <p:nvPr/>
        </p:nvSpPr>
        <p:spPr>
          <a:xfrm>
            <a:off x="15058643" y="3288791"/>
            <a:ext cx="2150363" cy="6010656"/>
          </a:xfrm>
          <a:prstGeom prst="rect">
            <a:avLst/>
          </a:prstGeom>
          <a:blipFill>
            <a:blip r:embed="rId1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3955347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3" name="object 3"/>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4" name="object 4"/>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5" name="object 5"/>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6" name="object 6"/>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7" name="object 7"/>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8" name="object 8"/>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036319" y="2046732"/>
            <a:ext cx="16315944" cy="7427976"/>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1" name="object 11"/>
          <p:cNvSpPr txBox="1">
            <a:spLocks noGrp="1"/>
          </p:cNvSpPr>
          <p:nvPr>
            <p:ph type="title"/>
          </p:nvPr>
        </p:nvSpPr>
        <p:spPr>
          <a:xfrm>
            <a:off x="937666" y="574039"/>
            <a:ext cx="6755765" cy="879475"/>
          </a:xfrm>
          <a:prstGeom prst="rect">
            <a:avLst/>
          </a:prstGeom>
        </p:spPr>
        <p:txBody>
          <a:bodyPr vert="horz" wrap="square" lIns="0" tIns="12700" rIns="0" bIns="0" rtlCol="0">
            <a:spAutoFit/>
          </a:bodyPr>
          <a:lstStyle/>
          <a:p>
            <a:pPr marL="12700">
              <a:lnSpc>
                <a:spcPct val="100000"/>
              </a:lnSpc>
              <a:spcBef>
                <a:spcPts val="100"/>
              </a:spcBef>
            </a:pPr>
            <a:r>
              <a:rPr sz="5600" dirty="0">
                <a:solidFill>
                  <a:srgbClr val="095A82"/>
                </a:solidFill>
              </a:rPr>
              <a:t>Securing A</a:t>
            </a:r>
            <a:r>
              <a:rPr sz="5600" spc="-95" dirty="0">
                <a:solidFill>
                  <a:srgbClr val="095A82"/>
                </a:solidFill>
              </a:rPr>
              <a:t> </a:t>
            </a:r>
            <a:r>
              <a:rPr sz="5600" spc="-5" dirty="0">
                <a:solidFill>
                  <a:srgbClr val="095A82"/>
                </a:solidFill>
              </a:rPr>
              <a:t>Transaction</a:t>
            </a:r>
            <a:endParaRPr sz="5600"/>
          </a:p>
        </p:txBody>
      </p:sp>
    </p:spTree>
    <p:extLst>
      <p:ext uri="{BB962C8B-B14F-4D97-AF65-F5344CB8AC3E}">
        <p14:creationId xmlns:p14="http://schemas.microsoft.com/office/powerpoint/2010/main" val="11224651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4661915" y="1124711"/>
            <a:ext cx="4093464" cy="297637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4780788" y="1231989"/>
            <a:ext cx="3860165" cy="2766060"/>
          </a:xfrm>
          <a:custGeom>
            <a:avLst/>
            <a:gdLst/>
            <a:ahLst/>
            <a:cxnLst/>
            <a:rect l="l" t="t" r="r" b="b"/>
            <a:pathLst>
              <a:path w="3860165" h="2766060">
                <a:moveTo>
                  <a:pt x="1962686" y="0"/>
                </a:moveTo>
                <a:lnTo>
                  <a:pt x="1913359" y="621"/>
                </a:lnTo>
                <a:lnTo>
                  <a:pt x="1864113" y="2153"/>
                </a:lnTo>
                <a:lnTo>
                  <a:pt x="1814974" y="4594"/>
                </a:lnTo>
                <a:lnTo>
                  <a:pt x="1765969" y="7938"/>
                </a:lnTo>
                <a:lnTo>
                  <a:pt x="1717123" y="12182"/>
                </a:lnTo>
                <a:lnTo>
                  <a:pt x="1668464" y="17323"/>
                </a:lnTo>
                <a:lnTo>
                  <a:pt x="1620017" y="23357"/>
                </a:lnTo>
                <a:lnTo>
                  <a:pt x="1571809" y="30279"/>
                </a:lnTo>
                <a:lnTo>
                  <a:pt x="1523865" y="38087"/>
                </a:lnTo>
                <a:lnTo>
                  <a:pt x="1476213" y="46776"/>
                </a:lnTo>
                <a:lnTo>
                  <a:pt x="1428878" y="56342"/>
                </a:lnTo>
                <a:lnTo>
                  <a:pt x="1381887" y="66782"/>
                </a:lnTo>
                <a:lnTo>
                  <a:pt x="1335265" y="78093"/>
                </a:lnTo>
                <a:lnTo>
                  <a:pt x="1289040" y="90269"/>
                </a:lnTo>
                <a:lnTo>
                  <a:pt x="1243237" y="103308"/>
                </a:lnTo>
                <a:lnTo>
                  <a:pt x="1197883" y="117206"/>
                </a:lnTo>
                <a:lnTo>
                  <a:pt x="1153004" y="131958"/>
                </a:lnTo>
                <a:lnTo>
                  <a:pt x="1108626" y="147562"/>
                </a:lnTo>
                <a:lnTo>
                  <a:pt x="1064776" y="164014"/>
                </a:lnTo>
                <a:lnTo>
                  <a:pt x="1021479" y="181309"/>
                </a:lnTo>
                <a:lnTo>
                  <a:pt x="978763" y="199443"/>
                </a:lnTo>
                <a:lnTo>
                  <a:pt x="936652" y="218414"/>
                </a:lnTo>
                <a:lnTo>
                  <a:pt x="895174" y="238218"/>
                </a:lnTo>
                <a:lnTo>
                  <a:pt x="854355" y="258849"/>
                </a:lnTo>
                <a:lnTo>
                  <a:pt x="814221" y="280306"/>
                </a:lnTo>
                <a:lnTo>
                  <a:pt x="774798" y="302584"/>
                </a:lnTo>
                <a:lnTo>
                  <a:pt x="736113" y="325678"/>
                </a:lnTo>
                <a:lnTo>
                  <a:pt x="698192" y="349587"/>
                </a:lnTo>
                <a:lnTo>
                  <a:pt x="661060" y="374305"/>
                </a:lnTo>
                <a:lnTo>
                  <a:pt x="624746" y="399829"/>
                </a:lnTo>
                <a:lnTo>
                  <a:pt x="589273" y="426155"/>
                </a:lnTo>
                <a:lnTo>
                  <a:pt x="554670" y="453280"/>
                </a:lnTo>
                <a:lnTo>
                  <a:pt x="520961" y="481199"/>
                </a:lnTo>
                <a:lnTo>
                  <a:pt x="488174" y="509909"/>
                </a:lnTo>
                <a:lnTo>
                  <a:pt x="456335" y="539406"/>
                </a:lnTo>
                <a:lnTo>
                  <a:pt x="425470" y="569687"/>
                </a:lnTo>
                <a:lnTo>
                  <a:pt x="395604" y="600747"/>
                </a:lnTo>
                <a:lnTo>
                  <a:pt x="361087" y="639098"/>
                </a:lnTo>
                <a:lnTo>
                  <a:pt x="328570" y="678052"/>
                </a:lnTo>
                <a:lnTo>
                  <a:pt x="298054" y="717575"/>
                </a:lnTo>
                <a:lnTo>
                  <a:pt x="269537" y="757630"/>
                </a:lnTo>
                <a:lnTo>
                  <a:pt x="243019" y="798180"/>
                </a:lnTo>
                <a:lnTo>
                  <a:pt x="218501" y="839190"/>
                </a:lnTo>
                <a:lnTo>
                  <a:pt x="195981" y="880624"/>
                </a:lnTo>
                <a:lnTo>
                  <a:pt x="175459" y="922444"/>
                </a:lnTo>
                <a:lnTo>
                  <a:pt x="156936" y="964616"/>
                </a:lnTo>
                <a:lnTo>
                  <a:pt x="140410" y="1007103"/>
                </a:lnTo>
                <a:lnTo>
                  <a:pt x="125881" y="1049868"/>
                </a:lnTo>
                <a:lnTo>
                  <a:pt x="113349" y="1092877"/>
                </a:lnTo>
                <a:lnTo>
                  <a:pt x="102814" y="1136092"/>
                </a:lnTo>
                <a:lnTo>
                  <a:pt x="94275" y="1179477"/>
                </a:lnTo>
                <a:lnTo>
                  <a:pt x="87732" y="1222997"/>
                </a:lnTo>
                <a:lnTo>
                  <a:pt x="83184" y="1266615"/>
                </a:lnTo>
                <a:lnTo>
                  <a:pt x="80631" y="1310294"/>
                </a:lnTo>
                <a:lnTo>
                  <a:pt x="80073" y="1354000"/>
                </a:lnTo>
                <a:lnTo>
                  <a:pt x="81509" y="1397695"/>
                </a:lnTo>
                <a:lnTo>
                  <a:pt x="84940" y="1441344"/>
                </a:lnTo>
                <a:lnTo>
                  <a:pt x="90364" y="1484911"/>
                </a:lnTo>
                <a:lnTo>
                  <a:pt x="97781" y="1528358"/>
                </a:lnTo>
                <a:lnTo>
                  <a:pt x="107191" y="1571651"/>
                </a:lnTo>
                <a:lnTo>
                  <a:pt x="118594" y="1614753"/>
                </a:lnTo>
                <a:lnTo>
                  <a:pt x="131989" y="1657627"/>
                </a:lnTo>
                <a:lnTo>
                  <a:pt x="147376" y="1700239"/>
                </a:lnTo>
                <a:lnTo>
                  <a:pt x="164754" y="1742551"/>
                </a:lnTo>
                <a:lnTo>
                  <a:pt x="184124" y="1784527"/>
                </a:lnTo>
                <a:lnTo>
                  <a:pt x="205484" y="1826131"/>
                </a:lnTo>
                <a:lnTo>
                  <a:pt x="228835" y="1867328"/>
                </a:lnTo>
                <a:lnTo>
                  <a:pt x="254175" y="1908081"/>
                </a:lnTo>
                <a:lnTo>
                  <a:pt x="281506" y="1948353"/>
                </a:lnTo>
                <a:lnTo>
                  <a:pt x="310826" y="1988110"/>
                </a:lnTo>
                <a:lnTo>
                  <a:pt x="342134" y="2027313"/>
                </a:lnTo>
                <a:lnTo>
                  <a:pt x="375432" y="2065929"/>
                </a:lnTo>
                <a:lnTo>
                  <a:pt x="410717" y="2103919"/>
                </a:lnTo>
                <a:lnTo>
                  <a:pt x="0" y="2765716"/>
                </a:lnTo>
                <a:lnTo>
                  <a:pt x="924306" y="2464091"/>
                </a:lnTo>
                <a:lnTo>
                  <a:pt x="3015786" y="2464091"/>
                </a:lnTo>
                <a:lnTo>
                  <a:pt x="3044365" y="2450447"/>
                </a:lnTo>
                <a:lnTo>
                  <a:pt x="3085184" y="2429815"/>
                </a:lnTo>
                <a:lnTo>
                  <a:pt x="3125318" y="2408358"/>
                </a:lnTo>
                <a:lnTo>
                  <a:pt x="3164741" y="2386081"/>
                </a:lnTo>
                <a:lnTo>
                  <a:pt x="3203426" y="2362986"/>
                </a:lnTo>
                <a:lnTo>
                  <a:pt x="3241347" y="2339077"/>
                </a:lnTo>
                <a:lnTo>
                  <a:pt x="3278479" y="2314359"/>
                </a:lnTo>
                <a:lnTo>
                  <a:pt x="3314793" y="2288835"/>
                </a:lnTo>
                <a:lnTo>
                  <a:pt x="3350266" y="2262509"/>
                </a:lnTo>
                <a:lnTo>
                  <a:pt x="3384869" y="2235384"/>
                </a:lnTo>
                <a:lnTo>
                  <a:pt x="3418578" y="2207465"/>
                </a:lnTo>
                <a:lnTo>
                  <a:pt x="3451365" y="2178755"/>
                </a:lnTo>
                <a:lnTo>
                  <a:pt x="3483204" y="2149258"/>
                </a:lnTo>
                <a:lnTo>
                  <a:pt x="3514069" y="2118977"/>
                </a:lnTo>
                <a:lnTo>
                  <a:pt x="3543935" y="2087917"/>
                </a:lnTo>
                <a:lnTo>
                  <a:pt x="3575753" y="2052689"/>
                </a:lnTo>
                <a:lnTo>
                  <a:pt x="3605840" y="2017026"/>
                </a:lnTo>
                <a:lnTo>
                  <a:pt x="3634202" y="1980953"/>
                </a:lnTo>
                <a:lnTo>
                  <a:pt x="3660847" y="1944496"/>
                </a:lnTo>
                <a:lnTo>
                  <a:pt x="3685783" y="1907681"/>
                </a:lnTo>
                <a:lnTo>
                  <a:pt x="3709015" y="1870534"/>
                </a:lnTo>
                <a:lnTo>
                  <a:pt x="3730553" y="1833080"/>
                </a:lnTo>
                <a:lnTo>
                  <a:pt x="3750402" y="1795346"/>
                </a:lnTo>
                <a:lnTo>
                  <a:pt x="3768571" y="1757356"/>
                </a:lnTo>
                <a:lnTo>
                  <a:pt x="3785067" y="1719137"/>
                </a:lnTo>
                <a:lnTo>
                  <a:pt x="3799897" y="1680715"/>
                </a:lnTo>
                <a:lnTo>
                  <a:pt x="3813068" y="1642115"/>
                </a:lnTo>
                <a:lnTo>
                  <a:pt x="3824587" y="1603364"/>
                </a:lnTo>
                <a:lnTo>
                  <a:pt x="3834463" y="1564486"/>
                </a:lnTo>
                <a:lnTo>
                  <a:pt x="3842702" y="1525507"/>
                </a:lnTo>
                <a:lnTo>
                  <a:pt x="3849311" y="1486454"/>
                </a:lnTo>
                <a:lnTo>
                  <a:pt x="3854299" y="1447353"/>
                </a:lnTo>
                <a:lnTo>
                  <a:pt x="3857671" y="1408228"/>
                </a:lnTo>
                <a:lnTo>
                  <a:pt x="3859437" y="1369106"/>
                </a:lnTo>
                <a:lnTo>
                  <a:pt x="3859602" y="1330012"/>
                </a:lnTo>
                <a:lnTo>
                  <a:pt x="3858174" y="1290973"/>
                </a:lnTo>
                <a:lnTo>
                  <a:pt x="3855160" y="1252014"/>
                </a:lnTo>
                <a:lnTo>
                  <a:pt x="3850569" y="1213160"/>
                </a:lnTo>
                <a:lnTo>
                  <a:pt x="3844406" y="1174438"/>
                </a:lnTo>
                <a:lnTo>
                  <a:pt x="3836680" y="1135874"/>
                </a:lnTo>
                <a:lnTo>
                  <a:pt x="3827398" y="1097492"/>
                </a:lnTo>
                <a:lnTo>
                  <a:pt x="3816567" y="1059320"/>
                </a:lnTo>
                <a:lnTo>
                  <a:pt x="3804194" y="1021382"/>
                </a:lnTo>
                <a:lnTo>
                  <a:pt x="3790287" y="983704"/>
                </a:lnTo>
                <a:lnTo>
                  <a:pt x="3774853" y="946313"/>
                </a:lnTo>
                <a:lnTo>
                  <a:pt x="3757899" y="909233"/>
                </a:lnTo>
                <a:lnTo>
                  <a:pt x="3739432" y="872492"/>
                </a:lnTo>
                <a:lnTo>
                  <a:pt x="3719461" y="836114"/>
                </a:lnTo>
                <a:lnTo>
                  <a:pt x="3697992" y="800125"/>
                </a:lnTo>
                <a:lnTo>
                  <a:pt x="3675032" y="764551"/>
                </a:lnTo>
                <a:lnTo>
                  <a:pt x="3650590" y="729418"/>
                </a:lnTo>
                <a:lnTo>
                  <a:pt x="3624671" y="694751"/>
                </a:lnTo>
                <a:lnTo>
                  <a:pt x="3597284" y="660577"/>
                </a:lnTo>
                <a:lnTo>
                  <a:pt x="3568436" y="626921"/>
                </a:lnTo>
                <a:lnTo>
                  <a:pt x="3538134" y="593809"/>
                </a:lnTo>
                <a:lnTo>
                  <a:pt x="3506385" y="561267"/>
                </a:lnTo>
                <a:lnTo>
                  <a:pt x="3473198" y="529320"/>
                </a:lnTo>
                <a:lnTo>
                  <a:pt x="3438578" y="497994"/>
                </a:lnTo>
                <a:lnTo>
                  <a:pt x="3402534" y="467316"/>
                </a:lnTo>
                <a:lnTo>
                  <a:pt x="3365072" y="437310"/>
                </a:lnTo>
                <a:lnTo>
                  <a:pt x="3326200" y="408002"/>
                </a:lnTo>
                <a:lnTo>
                  <a:pt x="3285926" y="379419"/>
                </a:lnTo>
                <a:lnTo>
                  <a:pt x="3244256" y="351586"/>
                </a:lnTo>
                <a:lnTo>
                  <a:pt x="3201199" y="324528"/>
                </a:lnTo>
                <a:lnTo>
                  <a:pt x="3156760" y="298273"/>
                </a:lnTo>
                <a:lnTo>
                  <a:pt x="3110948" y="272844"/>
                </a:lnTo>
                <a:lnTo>
                  <a:pt x="3063770" y="248269"/>
                </a:lnTo>
                <a:lnTo>
                  <a:pt x="3015234" y="224573"/>
                </a:lnTo>
                <a:lnTo>
                  <a:pt x="2970767" y="204188"/>
                </a:lnTo>
                <a:lnTo>
                  <a:pt x="2925805" y="184797"/>
                </a:lnTo>
                <a:lnTo>
                  <a:pt x="2880372" y="166396"/>
                </a:lnTo>
                <a:lnTo>
                  <a:pt x="2834494" y="148983"/>
                </a:lnTo>
                <a:lnTo>
                  <a:pt x="2788199" y="132552"/>
                </a:lnTo>
                <a:lnTo>
                  <a:pt x="2741512" y="117101"/>
                </a:lnTo>
                <a:lnTo>
                  <a:pt x="2694460" y="102626"/>
                </a:lnTo>
                <a:lnTo>
                  <a:pt x="2647068" y="89122"/>
                </a:lnTo>
                <a:lnTo>
                  <a:pt x="2599364" y="76586"/>
                </a:lnTo>
                <a:lnTo>
                  <a:pt x="2551373" y="65015"/>
                </a:lnTo>
                <a:lnTo>
                  <a:pt x="2503122" y="54404"/>
                </a:lnTo>
                <a:lnTo>
                  <a:pt x="2454637" y="44750"/>
                </a:lnTo>
                <a:lnTo>
                  <a:pt x="2405943" y="36049"/>
                </a:lnTo>
                <a:lnTo>
                  <a:pt x="2357069" y="28297"/>
                </a:lnTo>
                <a:lnTo>
                  <a:pt x="2308039" y="21490"/>
                </a:lnTo>
                <a:lnTo>
                  <a:pt x="2258880" y="15625"/>
                </a:lnTo>
                <a:lnTo>
                  <a:pt x="2209618" y="10698"/>
                </a:lnTo>
                <a:lnTo>
                  <a:pt x="2160279" y="6705"/>
                </a:lnTo>
                <a:lnTo>
                  <a:pt x="2110891" y="3643"/>
                </a:lnTo>
                <a:lnTo>
                  <a:pt x="2061478" y="1507"/>
                </a:lnTo>
                <a:lnTo>
                  <a:pt x="2012068" y="294"/>
                </a:lnTo>
                <a:lnTo>
                  <a:pt x="1962686" y="0"/>
                </a:lnTo>
                <a:close/>
              </a:path>
              <a:path w="3860165" h="2766060">
                <a:moveTo>
                  <a:pt x="3015786" y="2464091"/>
                </a:moveTo>
                <a:lnTo>
                  <a:pt x="924306" y="2464091"/>
                </a:lnTo>
                <a:lnTo>
                  <a:pt x="968772" y="2484477"/>
                </a:lnTo>
                <a:lnTo>
                  <a:pt x="1013734" y="2503868"/>
                </a:lnTo>
                <a:lnTo>
                  <a:pt x="1059167" y="2522268"/>
                </a:lnTo>
                <a:lnTo>
                  <a:pt x="1105045" y="2539682"/>
                </a:lnTo>
                <a:lnTo>
                  <a:pt x="1151340" y="2556112"/>
                </a:lnTo>
                <a:lnTo>
                  <a:pt x="1198027" y="2571563"/>
                </a:lnTo>
                <a:lnTo>
                  <a:pt x="1245079" y="2586039"/>
                </a:lnTo>
                <a:lnTo>
                  <a:pt x="1292471" y="2599542"/>
                </a:lnTo>
                <a:lnTo>
                  <a:pt x="1340175" y="2612078"/>
                </a:lnTo>
                <a:lnTo>
                  <a:pt x="1388166" y="2623649"/>
                </a:lnTo>
                <a:lnTo>
                  <a:pt x="1436417" y="2634260"/>
                </a:lnTo>
                <a:lnTo>
                  <a:pt x="1484902" y="2643914"/>
                </a:lnTo>
                <a:lnTo>
                  <a:pt x="1533596" y="2652615"/>
                </a:lnTo>
                <a:lnTo>
                  <a:pt x="1582470" y="2660367"/>
                </a:lnTo>
                <a:lnTo>
                  <a:pt x="1631500" y="2667174"/>
                </a:lnTo>
                <a:lnTo>
                  <a:pt x="1680659" y="2673039"/>
                </a:lnTo>
                <a:lnTo>
                  <a:pt x="1729921" y="2677966"/>
                </a:lnTo>
                <a:lnTo>
                  <a:pt x="1779260" y="2681959"/>
                </a:lnTo>
                <a:lnTo>
                  <a:pt x="1828648" y="2685021"/>
                </a:lnTo>
                <a:lnTo>
                  <a:pt x="1878061" y="2687157"/>
                </a:lnTo>
                <a:lnTo>
                  <a:pt x="1927471" y="2688371"/>
                </a:lnTo>
                <a:lnTo>
                  <a:pt x="1976853" y="2688665"/>
                </a:lnTo>
                <a:lnTo>
                  <a:pt x="2026180" y="2688044"/>
                </a:lnTo>
                <a:lnTo>
                  <a:pt x="2075426" y="2686511"/>
                </a:lnTo>
                <a:lnTo>
                  <a:pt x="2124565" y="2684071"/>
                </a:lnTo>
                <a:lnTo>
                  <a:pt x="2173570" y="2680726"/>
                </a:lnTo>
                <a:lnTo>
                  <a:pt x="2222416" y="2676482"/>
                </a:lnTo>
                <a:lnTo>
                  <a:pt x="2271075" y="2671341"/>
                </a:lnTo>
                <a:lnTo>
                  <a:pt x="2319522" y="2665307"/>
                </a:lnTo>
                <a:lnTo>
                  <a:pt x="2367730" y="2658385"/>
                </a:lnTo>
                <a:lnTo>
                  <a:pt x="2415674" y="2650577"/>
                </a:lnTo>
                <a:lnTo>
                  <a:pt x="2463326" y="2641889"/>
                </a:lnTo>
                <a:lnTo>
                  <a:pt x="2510661" y="2632322"/>
                </a:lnTo>
                <a:lnTo>
                  <a:pt x="2557652" y="2621882"/>
                </a:lnTo>
                <a:lnTo>
                  <a:pt x="2604274" y="2610572"/>
                </a:lnTo>
                <a:lnTo>
                  <a:pt x="2650499" y="2598395"/>
                </a:lnTo>
                <a:lnTo>
                  <a:pt x="2696302" y="2585356"/>
                </a:lnTo>
                <a:lnTo>
                  <a:pt x="2741656" y="2571458"/>
                </a:lnTo>
                <a:lnTo>
                  <a:pt x="2786535" y="2556706"/>
                </a:lnTo>
                <a:lnTo>
                  <a:pt x="2830913" y="2541102"/>
                </a:lnTo>
                <a:lnTo>
                  <a:pt x="2874763" y="2524651"/>
                </a:lnTo>
                <a:lnTo>
                  <a:pt x="2918060" y="2507356"/>
                </a:lnTo>
                <a:lnTo>
                  <a:pt x="2960776" y="2489221"/>
                </a:lnTo>
                <a:lnTo>
                  <a:pt x="3002887" y="2470250"/>
                </a:lnTo>
                <a:lnTo>
                  <a:pt x="3015786" y="2464091"/>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4780788" y="1231989"/>
            <a:ext cx="3860165" cy="2766060"/>
          </a:xfrm>
          <a:custGeom>
            <a:avLst/>
            <a:gdLst/>
            <a:ahLst/>
            <a:cxnLst/>
            <a:rect l="l" t="t" r="r" b="b"/>
            <a:pathLst>
              <a:path w="3860165" h="2766060">
                <a:moveTo>
                  <a:pt x="0" y="2765716"/>
                </a:moveTo>
                <a:lnTo>
                  <a:pt x="924306" y="2464091"/>
                </a:lnTo>
                <a:lnTo>
                  <a:pt x="968772" y="2484477"/>
                </a:lnTo>
                <a:lnTo>
                  <a:pt x="1013734" y="2503868"/>
                </a:lnTo>
                <a:lnTo>
                  <a:pt x="1059167" y="2522268"/>
                </a:lnTo>
                <a:lnTo>
                  <a:pt x="1105045" y="2539682"/>
                </a:lnTo>
                <a:lnTo>
                  <a:pt x="1151340" y="2556112"/>
                </a:lnTo>
                <a:lnTo>
                  <a:pt x="1198027" y="2571563"/>
                </a:lnTo>
                <a:lnTo>
                  <a:pt x="1245079" y="2586039"/>
                </a:lnTo>
                <a:lnTo>
                  <a:pt x="1292471" y="2599542"/>
                </a:lnTo>
                <a:lnTo>
                  <a:pt x="1340175" y="2612078"/>
                </a:lnTo>
                <a:lnTo>
                  <a:pt x="1388166" y="2623649"/>
                </a:lnTo>
                <a:lnTo>
                  <a:pt x="1436417" y="2634260"/>
                </a:lnTo>
                <a:lnTo>
                  <a:pt x="1484902" y="2643914"/>
                </a:lnTo>
                <a:lnTo>
                  <a:pt x="1533596" y="2652615"/>
                </a:lnTo>
                <a:lnTo>
                  <a:pt x="1582470" y="2660367"/>
                </a:lnTo>
                <a:lnTo>
                  <a:pt x="1631500" y="2667174"/>
                </a:lnTo>
                <a:lnTo>
                  <a:pt x="1680659" y="2673039"/>
                </a:lnTo>
                <a:lnTo>
                  <a:pt x="1729921" y="2677966"/>
                </a:lnTo>
                <a:lnTo>
                  <a:pt x="1779260" y="2681959"/>
                </a:lnTo>
                <a:lnTo>
                  <a:pt x="1828648" y="2685021"/>
                </a:lnTo>
                <a:lnTo>
                  <a:pt x="1878061" y="2687157"/>
                </a:lnTo>
                <a:lnTo>
                  <a:pt x="1927471" y="2688371"/>
                </a:lnTo>
                <a:lnTo>
                  <a:pt x="1976853" y="2688665"/>
                </a:lnTo>
                <a:lnTo>
                  <a:pt x="2026180" y="2688044"/>
                </a:lnTo>
                <a:lnTo>
                  <a:pt x="2075426" y="2686511"/>
                </a:lnTo>
                <a:lnTo>
                  <a:pt x="2124565" y="2684071"/>
                </a:lnTo>
                <a:lnTo>
                  <a:pt x="2173570" y="2680726"/>
                </a:lnTo>
                <a:lnTo>
                  <a:pt x="2222416" y="2676482"/>
                </a:lnTo>
                <a:lnTo>
                  <a:pt x="2271075" y="2671341"/>
                </a:lnTo>
                <a:lnTo>
                  <a:pt x="2319522" y="2665307"/>
                </a:lnTo>
                <a:lnTo>
                  <a:pt x="2367730" y="2658385"/>
                </a:lnTo>
                <a:lnTo>
                  <a:pt x="2415674" y="2650577"/>
                </a:lnTo>
                <a:lnTo>
                  <a:pt x="2463326" y="2641889"/>
                </a:lnTo>
                <a:lnTo>
                  <a:pt x="2510661" y="2632322"/>
                </a:lnTo>
                <a:lnTo>
                  <a:pt x="2557652" y="2621882"/>
                </a:lnTo>
                <a:lnTo>
                  <a:pt x="2604274" y="2610572"/>
                </a:lnTo>
                <a:lnTo>
                  <a:pt x="2650499" y="2598395"/>
                </a:lnTo>
                <a:lnTo>
                  <a:pt x="2696302" y="2585356"/>
                </a:lnTo>
                <a:lnTo>
                  <a:pt x="2741656" y="2571458"/>
                </a:lnTo>
                <a:lnTo>
                  <a:pt x="2786535" y="2556706"/>
                </a:lnTo>
                <a:lnTo>
                  <a:pt x="2830913" y="2541102"/>
                </a:lnTo>
                <a:lnTo>
                  <a:pt x="2874763" y="2524651"/>
                </a:lnTo>
                <a:lnTo>
                  <a:pt x="2918060" y="2507356"/>
                </a:lnTo>
                <a:lnTo>
                  <a:pt x="2960776" y="2489221"/>
                </a:lnTo>
                <a:lnTo>
                  <a:pt x="3002887" y="2470250"/>
                </a:lnTo>
                <a:lnTo>
                  <a:pt x="3044365" y="2450447"/>
                </a:lnTo>
                <a:lnTo>
                  <a:pt x="3085184" y="2429815"/>
                </a:lnTo>
                <a:lnTo>
                  <a:pt x="3125318" y="2408358"/>
                </a:lnTo>
                <a:lnTo>
                  <a:pt x="3164741" y="2386081"/>
                </a:lnTo>
                <a:lnTo>
                  <a:pt x="3203426" y="2362986"/>
                </a:lnTo>
                <a:lnTo>
                  <a:pt x="3241347" y="2339077"/>
                </a:lnTo>
                <a:lnTo>
                  <a:pt x="3278479" y="2314359"/>
                </a:lnTo>
                <a:lnTo>
                  <a:pt x="3314793" y="2288835"/>
                </a:lnTo>
                <a:lnTo>
                  <a:pt x="3350266" y="2262509"/>
                </a:lnTo>
                <a:lnTo>
                  <a:pt x="3384869" y="2235384"/>
                </a:lnTo>
                <a:lnTo>
                  <a:pt x="3418578" y="2207465"/>
                </a:lnTo>
                <a:lnTo>
                  <a:pt x="3451365" y="2178755"/>
                </a:lnTo>
                <a:lnTo>
                  <a:pt x="3483204" y="2149258"/>
                </a:lnTo>
                <a:lnTo>
                  <a:pt x="3514069" y="2118977"/>
                </a:lnTo>
                <a:lnTo>
                  <a:pt x="3543935" y="2087917"/>
                </a:lnTo>
                <a:lnTo>
                  <a:pt x="3575753" y="2052689"/>
                </a:lnTo>
                <a:lnTo>
                  <a:pt x="3605840" y="2017026"/>
                </a:lnTo>
                <a:lnTo>
                  <a:pt x="3634202" y="1980953"/>
                </a:lnTo>
                <a:lnTo>
                  <a:pt x="3660847" y="1944496"/>
                </a:lnTo>
                <a:lnTo>
                  <a:pt x="3685783" y="1907681"/>
                </a:lnTo>
                <a:lnTo>
                  <a:pt x="3709015" y="1870534"/>
                </a:lnTo>
                <a:lnTo>
                  <a:pt x="3730553" y="1833080"/>
                </a:lnTo>
                <a:lnTo>
                  <a:pt x="3750402" y="1795346"/>
                </a:lnTo>
                <a:lnTo>
                  <a:pt x="3768571" y="1757356"/>
                </a:lnTo>
                <a:lnTo>
                  <a:pt x="3785067" y="1719137"/>
                </a:lnTo>
                <a:lnTo>
                  <a:pt x="3799897" y="1680715"/>
                </a:lnTo>
                <a:lnTo>
                  <a:pt x="3813068" y="1642115"/>
                </a:lnTo>
                <a:lnTo>
                  <a:pt x="3824587" y="1603364"/>
                </a:lnTo>
                <a:lnTo>
                  <a:pt x="3834463" y="1564486"/>
                </a:lnTo>
                <a:lnTo>
                  <a:pt x="3842702" y="1525507"/>
                </a:lnTo>
                <a:lnTo>
                  <a:pt x="3849311" y="1486454"/>
                </a:lnTo>
                <a:lnTo>
                  <a:pt x="3854299" y="1447353"/>
                </a:lnTo>
                <a:lnTo>
                  <a:pt x="3857671" y="1408228"/>
                </a:lnTo>
                <a:lnTo>
                  <a:pt x="3859437" y="1369106"/>
                </a:lnTo>
                <a:lnTo>
                  <a:pt x="3859602" y="1330012"/>
                </a:lnTo>
                <a:lnTo>
                  <a:pt x="3858174" y="1290973"/>
                </a:lnTo>
                <a:lnTo>
                  <a:pt x="3855160" y="1252014"/>
                </a:lnTo>
                <a:lnTo>
                  <a:pt x="3850569" y="1213160"/>
                </a:lnTo>
                <a:lnTo>
                  <a:pt x="3844406" y="1174438"/>
                </a:lnTo>
                <a:lnTo>
                  <a:pt x="3836680" y="1135874"/>
                </a:lnTo>
                <a:lnTo>
                  <a:pt x="3827398" y="1097492"/>
                </a:lnTo>
                <a:lnTo>
                  <a:pt x="3816567" y="1059320"/>
                </a:lnTo>
                <a:lnTo>
                  <a:pt x="3804194" y="1021382"/>
                </a:lnTo>
                <a:lnTo>
                  <a:pt x="3790287" y="983704"/>
                </a:lnTo>
                <a:lnTo>
                  <a:pt x="3774853" y="946313"/>
                </a:lnTo>
                <a:lnTo>
                  <a:pt x="3757899" y="909233"/>
                </a:lnTo>
                <a:lnTo>
                  <a:pt x="3739432" y="872492"/>
                </a:lnTo>
                <a:lnTo>
                  <a:pt x="3719461" y="836114"/>
                </a:lnTo>
                <a:lnTo>
                  <a:pt x="3697992" y="800125"/>
                </a:lnTo>
                <a:lnTo>
                  <a:pt x="3675032" y="764551"/>
                </a:lnTo>
                <a:lnTo>
                  <a:pt x="3650590" y="729418"/>
                </a:lnTo>
                <a:lnTo>
                  <a:pt x="3624671" y="694751"/>
                </a:lnTo>
                <a:lnTo>
                  <a:pt x="3597284" y="660577"/>
                </a:lnTo>
                <a:lnTo>
                  <a:pt x="3568436" y="626921"/>
                </a:lnTo>
                <a:lnTo>
                  <a:pt x="3538134" y="593809"/>
                </a:lnTo>
                <a:lnTo>
                  <a:pt x="3506385" y="561267"/>
                </a:lnTo>
                <a:lnTo>
                  <a:pt x="3473198" y="529320"/>
                </a:lnTo>
                <a:lnTo>
                  <a:pt x="3438578" y="497994"/>
                </a:lnTo>
                <a:lnTo>
                  <a:pt x="3402534" y="467316"/>
                </a:lnTo>
                <a:lnTo>
                  <a:pt x="3365072" y="437310"/>
                </a:lnTo>
                <a:lnTo>
                  <a:pt x="3326200" y="408002"/>
                </a:lnTo>
                <a:lnTo>
                  <a:pt x="3285926" y="379419"/>
                </a:lnTo>
                <a:lnTo>
                  <a:pt x="3244256" y="351586"/>
                </a:lnTo>
                <a:lnTo>
                  <a:pt x="3201199" y="324528"/>
                </a:lnTo>
                <a:lnTo>
                  <a:pt x="3156760" y="298273"/>
                </a:lnTo>
                <a:lnTo>
                  <a:pt x="3110948" y="272844"/>
                </a:lnTo>
                <a:lnTo>
                  <a:pt x="3063770" y="248269"/>
                </a:lnTo>
                <a:lnTo>
                  <a:pt x="3015234" y="224573"/>
                </a:lnTo>
                <a:lnTo>
                  <a:pt x="2970767" y="204188"/>
                </a:lnTo>
                <a:lnTo>
                  <a:pt x="2925805" y="184797"/>
                </a:lnTo>
                <a:lnTo>
                  <a:pt x="2880372" y="166396"/>
                </a:lnTo>
                <a:lnTo>
                  <a:pt x="2834494" y="148983"/>
                </a:lnTo>
                <a:lnTo>
                  <a:pt x="2788199" y="132552"/>
                </a:lnTo>
                <a:lnTo>
                  <a:pt x="2741512" y="117101"/>
                </a:lnTo>
                <a:lnTo>
                  <a:pt x="2694460" y="102626"/>
                </a:lnTo>
                <a:lnTo>
                  <a:pt x="2647068" y="89122"/>
                </a:lnTo>
                <a:lnTo>
                  <a:pt x="2599364" y="76586"/>
                </a:lnTo>
                <a:lnTo>
                  <a:pt x="2551373" y="65015"/>
                </a:lnTo>
                <a:lnTo>
                  <a:pt x="2503122" y="54404"/>
                </a:lnTo>
                <a:lnTo>
                  <a:pt x="2454637" y="44750"/>
                </a:lnTo>
                <a:lnTo>
                  <a:pt x="2405943" y="36049"/>
                </a:lnTo>
                <a:lnTo>
                  <a:pt x="2357069" y="28297"/>
                </a:lnTo>
                <a:lnTo>
                  <a:pt x="2308039" y="21490"/>
                </a:lnTo>
                <a:lnTo>
                  <a:pt x="2258880" y="15625"/>
                </a:lnTo>
                <a:lnTo>
                  <a:pt x="2209618" y="10698"/>
                </a:lnTo>
                <a:lnTo>
                  <a:pt x="2160279" y="6705"/>
                </a:lnTo>
                <a:lnTo>
                  <a:pt x="2110891" y="3643"/>
                </a:lnTo>
                <a:lnTo>
                  <a:pt x="2061478" y="1507"/>
                </a:lnTo>
                <a:lnTo>
                  <a:pt x="2012068" y="294"/>
                </a:lnTo>
                <a:lnTo>
                  <a:pt x="1962686" y="0"/>
                </a:lnTo>
                <a:lnTo>
                  <a:pt x="1913359" y="621"/>
                </a:lnTo>
                <a:lnTo>
                  <a:pt x="1864113" y="2153"/>
                </a:lnTo>
                <a:lnTo>
                  <a:pt x="1814974" y="4594"/>
                </a:lnTo>
                <a:lnTo>
                  <a:pt x="1765969" y="7938"/>
                </a:lnTo>
                <a:lnTo>
                  <a:pt x="1717123" y="12182"/>
                </a:lnTo>
                <a:lnTo>
                  <a:pt x="1668464" y="17323"/>
                </a:lnTo>
                <a:lnTo>
                  <a:pt x="1620017" y="23357"/>
                </a:lnTo>
                <a:lnTo>
                  <a:pt x="1571809" y="30279"/>
                </a:lnTo>
                <a:lnTo>
                  <a:pt x="1523865" y="38087"/>
                </a:lnTo>
                <a:lnTo>
                  <a:pt x="1476213" y="46776"/>
                </a:lnTo>
                <a:lnTo>
                  <a:pt x="1428878" y="56342"/>
                </a:lnTo>
                <a:lnTo>
                  <a:pt x="1381887" y="66782"/>
                </a:lnTo>
                <a:lnTo>
                  <a:pt x="1335265" y="78093"/>
                </a:lnTo>
                <a:lnTo>
                  <a:pt x="1289040" y="90269"/>
                </a:lnTo>
                <a:lnTo>
                  <a:pt x="1243237" y="103308"/>
                </a:lnTo>
                <a:lnTo>
                  <a:pt x="1197883" y="117206"/>
                </a:lnTo>
                <a:lnTo>
                  <a:pt x="1153004" y="131958"/>
                </a:lnTo>
                <a:lnTo>
                  <a:pt x="1108626" y="147562"/>
                </a:lnTo>
                <a:lnTo>
                  <a:pt x="1064776" y="164014"/>
                </a:lnTo>
                <a:lnTo>
                  <a:pt x="1021479" y="181309"/>
                </a:lnTo>
                <a:lnTo>
                  <a:pt x="978763" y="199443"/>
                </a:lnTo>
                <a:lnTo>
                  <a:pt x="936652" y="218414"/>
                </a:lnTo>
                <a:lnTo>
                  <a:pt x="895174" y="238218"/>
                </a:lnTo>
                <a:lnTo>
                  <a:pt x="854355" y="258849"/>
                </a:lnTo>
                <a:lnTo>
                  <a:pt x="814221" y="280306"/>
                </a:lnTo>
                <a:lnTo>
                  <a:pt x="774798" y="302584"/>
                </a:lnTo>
                <a:lnTo>
                  <a:pt x="736113" y="325678"/>
                </a:lnTo>
                <a:lnTo>
                  <a:pt x="698192" y="349587"/>
                </a:lnTo>
                <a:lnTo>
                  <a:pt x="661060" y="374305"/>
                </a:lnTo>
                <a:lnTo>
                  <a:pt x="624746" y="399829"/>
                </a:lnTo>
                <a:lnTo>
                  <a:pt x="589273" y="426155"/>
                </a:lnTo>
                <a:lnTo>
                  <a:pt x="554670" y="453280"/>
                </a:lnTo>
                <a:lnTo>
                  <a:pt x="520961" y="481199"/>
                </a:lnTo>
                <a:lnTo>
                  <a:pt x="488174" y="509909"/>
                </a:lnTo>
                <a:lnTo>
                  <a:pt x="456335" y="539406"/>
                </a:lnTo>
                <a:lnTo>
                  <a:pt x="425470" y="569687"/>
                </a:lnTo>
                <a:lnTo>
                  <a:pt x="395604" y="600747"/>
                </a:lnTo>
                <a:lnTo>
                  <a:pt x="361087" y="639098"/>
                </a:lnTo>
                <a:lnTo>
                  <a:pt x="328570" y="678052"/>
                </a:lnTo>
                <a:lnTo>
                  <a:pt x="298054" y="717575"/>
                </a:lnTo>
                <a:lnTo>
                  <a:pt x="269537" y="757630"/>
                </a:lnTo>
                <a:lnTo>
                  <a:pt x="243019" y="798180"/>
                </a:lnTo>
                <a:lnTo>
                  <a:pt x="218501" y="839190"/>
                </a:lnTo>
                <a:lnTo>
                  <a:pt x="195981" y="880624"/>
                </a:lnTo>
                <a:lnTo>
                  <a:pt x="175459" y="922444"/>
                </a:lnTo>
                <a:lnTo>
                  <a:pt x="156936" y="964616"/>
                </a:lnTo>
                <a:lnTo>
                  <a:pt x="140410" y="1007103"/>
                </a:lnTo>
                <a:lnTo>
                  <a:pt x="125881" y="1049868"/>
                </a:lnTo>
                <a:lnTo>
                  <a:pt x="113349" y="1092877"/>
                </a:lnTo>
                <a:lnTo>
                  <a:pt x="102814" y="1136092"/>
                </a:lnTo>
                <a:lnTo>
                  <a:pt x="94275" y="1179477"/>
                </a:lnTo>
                <a:lnTo>
                  <a:pt x="87732" y="1222997"/>
                </a:lnTo>
                <a:lnTo>
                  <a:pt x="83184" y="1266615"/>
                </a:lnTo>
                <a:lnTo>
                  <a:pt x="80631" y="1310294"/>
                </a:lnTo>
                <a:lnTo>
                  <a:pt x="80073" y="1354000"/>
                </a:lnTo>
                <a:lnTo>
                  <a:pt x="81509" y="1397695"/>
                </a:lnTo>
                <a:lnTo>
                  <a:pt x="84940" y="1441344"/>
                </a:lnTo>
                <a:lnTo>
                  <a:pt x="90364" y="1484911"/>
                </a:lnTo>
                <a:lnTo>
                  <a:pt x="97781" y="1528358"/>
                </a:lnTo>
                <a:lnTo>
                  <a:pt x="107191" y="1571651"/>
                </a:lnTo>
                <a:lnTo>
                  <a:pt x="118594" y="1614753"/>
                </a:lnTo>
                <a:lnTo>
                  <a:pt x="131989" y="1657627"/>
                </a:lnTo>
                <a:lnTo>
                  <a:pt x="147376" y="1700239"/>
                </a:lnTo>
                <a:lnTo>
                  <a:pt x="164754" y="1742551"/>
                </a:lnTo>
                <a:lnTo>
                  <a:pt x="184124" y="1784527"/>
                </a:lnTo>
                <a:lnTo>
                  <a:pt x="205484" y="1826131"/>
                </a:lnTo>
                <a:lnTo>
                  <a:pt x="228835" y="1867328"/>
                </a:lnTo>
                <a:lnTo>
                  <a:pt x="254175" y="1908081"/>
                </a:lnTo>
                <a:lnTo>
                  <a:pt x="281506" y="1948353"/>
                </a:lnTo>
                <a:lnTo>
                  <a:pt x="310826" y="1988110"/>
                </a:lnTo>
                <a:lnTo>
                  <a:pt x="342134" y="2027313"/>
                </a:lnTo>
                <a:lnTo>
                  <a:pt x="375432" y="2065929"/>
                </a:lnTo>
                <a:lnTo>
                  <a:pt x="410717" y="2103919"/>
                </a:lnTo>
                <a:lnTo>
                  <a:pt x="0" y="2765716"/>
                </a:lnTo>
                <a:close/>
              </a:path>
            </a:pathLst>
          </a:custGeom>
          <a:ln w="28955">
            <a:solidFill>
              <a:srgbClr val="FFFFFF"/>
            </a:solidFill>
          </a:ln>
        </p:spPr>
        <p:txBody>
          <a:bodyPr wrap="square" lIns="0" tIns="0" rIns="0" bIns="0" rtlCol="0"/>
          <a:lstStyle/>
          <a:p>
            <a:endParaRPr>
              <a:solidFill>
                <a:prstClr val="black"/>
              </a:solidFill>
            </a:endParaRPr>
          </a:p>
        </p:txBody>
      </p:sp>
      <p:sp>
        <p:nvSpPr>
          <p:cNvPr id="7" name="object 7"/>
          <p:cNvSpPr txBox="1"/>
          <p:nvPr/>
        </p:nvSpPr>
        <p:spPr>
          <a:xfrm>
            <a:off x="5610605" y="1816100"/>
            <a:ext cx="2281555" cy="1489075"/>
          </a:xfrm>
          <a:prstGeom prst="rect">
            <a:avLst/>
          </a:prstGeom>
        </p:spPr>
        <p:txBody>
          <a:bodyPr vert="horz" wrap="square" lIns="0" tIns="12700" rIns="0" bIns="0" rtlCol="0">
            <a:spAutoFit/>
          </a:bodyPr>
          <a:lstStyle/>
          <a:p>
            <a:pPr marL="12700" marR="5080" indent="-1270" algn="ctr">
              <a:spcBef>
                <a:spcPts val="100"/>
              </a:spcBef>
            </a:pPr>
            <a:r>
              <a:rPr sz="2400" spc="-5" dirty="0">
                <a:solidFill>
                  <a:srgbClr val="5F5F5F"/>
                </a:solidFill>
                <a:latin typeface="Comic Sans MS"/>
                <a:cs typeface="Comic Sans MS"/>
              </a:rPr>
              <a:t>Okay, but  where does</a:t>
            </a:r>
            <a:r>
              <a:rPr sz="2400" spc="-110" dirty="0">
                <a:solidFill>
                  <a:srgbClr val="5F5F5F"/>
                </a:solidFill>
                <a:latin typeface="Comic Sans MS"/>
                <a:cs typeface="Comic Sans MS"/>
              </a:rPr>
              <a:t> </a:t>
            </a:r>
            <a:r>
              <a:rPr sz="2400" dirty="0">
                <a:solidFill>
                  <a:srgbClr val="5F5F5F"/>
                </a:solidFill>
                <a:latin typeface="Comic Sans MS"/>
                <a:cs typeface="Comic Sans MS"/>
              </a:rPr>
              <a:t>Paul  </a:t>
            </a:r>
            <a:r>
              <a:rPr sz="2400" spc="-5" dirty="0">
                <a:solidFill>
                  <a:srgbClr val="5F5F5F"/>
                </a:solidFill>
                <a:latin typeface="Comic Sans MS"/>
                <a:cs typeface="Comic Sans MS"/>
              </a:rPr>
              <a:t>keep these  keys?</a:t>
            </a:r>
            <a:endParaRPr sz="2400">
              <a:solidFill>
                <a:prstClr val="black"/>
              </a:solidFill>
              <a:latin typeface="Comic Sans MS"/>
              <a:cs typeface="Comic Sans MS"/>
            </a:endParaRPr>
          </a:p>
        </p:txBody>
      </p:sp>
      <p:sp>
        <p:nvSpPr>
          <p:cNvPr id="8" name="object 8"/>
          <p:cNvSpPr/>
          <p:nvPr/>
        </p:nvSpPr>
        <p:spPr>
          <a:xfrm>
            <a:off x="3375659" y="2689860"/>
            <a:ext cx="1772412" cy="6295644"/>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12662916" y="1129283"/>
            <a:ext cx="3866387" cy="2481072"/>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2779474" y="1232205"/>
            <a:ext cx="3637915" cy="2279650"/>
          </a:xfrm>
          <a:custGeom>
            <a:avLst/>
            <a:gdLst/>
            <a:ahLst/>
            <a:cxnLst/>
            <a:rect l="l" t="t" r="r" b="b"/>
            <a:pathLst>
              <a:path w="3637915" h="2279650">
                <a:moveTo>
                  <a:pt x="1797698" y="0"/>
                </a:moveTo>
                <a:lnTo>
                  <a:pt x="1746875" y="728"/>
                </a:lnTo>
                <a:lnTo>
                  <a:pt x="1696073" y="2269"/>
                </a:lnTo>
                <a:lnTo>
                  <a:pt x="1645325" y="4623"/>
                </a:lnTo>
                <a:lnTo>
                  <a:pt x="1594662" y="7793"/>
                </a:lnTo>
                <a:lnTo>
                  <a:pt x="1544116" y="11780"/>
                </a:lnTo>
                <a:lnTo>
                  <a:pt x="1493718" y="16585"/>
                </a:lnTo>
                <a:lnTo>
                  <a:pt x="1443501" y="22210"/>
                </a:lnTo>
                <a:lnTo>
                  <a:pt x="1393495" y="28656"/>
                </a:lnTo>
                <a:lnTo>
                  <a:pt x="1343733" y="35926"/>
                </a:lnTo>
                <a:lnTo>
                  <a:pt x="1294246" y="44020"/>
                </a:lnTo>
                <a:lnTo>
                  <a:pt x="1245067" y="52940"/>
                </a:lnTo>
                <a:lnTo>
                  <a:pt x="1196226" y="62689"/>
                </a:lnTo>
                <a:lnTo>
                  <a:pt x="1147755" y="73266"/>
                </a:lnTo>
                <a:lnTo>
                  <a:pt x="1099687" y="84675"/>
                </a:lnTo>
                <a:lnTo>
                  <a:pt x="1052053" y="96915"/>
                </a:lnTo>
                <a:lnTo>
                  <a:pt x="1004885" y="109991"/>
                </a:lnTo>
                <a:lnTo>
                  <a:pt x="958214" y="123901"/>
                </a:lnTo>
                <a:lnTo>
                  <a:pt x="912072" y="138649"/>
                </a:lnTo>
                <a:lnTo>
                  <a:pt x="866491" y="154236"/>
                </a:lnTo>
                <a:lnTo>
                  <a:pt x="821502" y="170662"/>
                </a:lnTo>
                <a:lnTo>
                  <a:pt x="777138" y="187931"/>
                </a:lnTo>
                <a:lnTo>
                  <a:pt x="733430" y="206043"/>
                </a:lnTo>
                <a:lnTo>
                  <a:pt x="690409" y="225001"/>
                </a:lnTo>
                <a:lnTo>
                  <a:pt x="648108" y="244804"/>
                </a:lnTo>
                <a:lnTo>
                  <a:pt x="597852" y="269947"/>
                </a:lnTo>
                <a:lnTo>
                  <a:pt x="549586" y="295908"/>
                </a:lnTo>
                <a:lnTo>
                  <a:pt x="503313" y="322653"/>
                </a:lnTo>
                <a:lnTo>
                  <a:pt x="459040" y="350150"/>
                </a:lnTo>
                <a:lnTo>
                  <a:pt x="416771" y="378365"/>
                </a:lnTo>
                <a:lnTo>
                  <a:pt x="376512" y="407266"/>
                </a:lnTo>
                <a:lnTo>
                  <a:pt x="338266" y="436818"/>
                </a:lnTo>
                <a:lnTo>
                  <a:pt x="302040" y="466989"/>
                </a:lnTo>
                <a:lnTo>
                  <a:pt x="267839" y="497745"/>
                </a:lnTo>
                <a:lnTo>
                  <a:pt x="235666" y="529053"/>
                </a:lnTo>
                <a:lnTo>
                  <a:pt x="205528" y="560880"/>
                </a:lnTo>
                <a:lnTo>
                  <a:pt x="177429" y="593193"/>
                </a:lnTo>
                <a:lnTo>
                  <a:pt x="151374" y="625959"/>
                </a:lnTo>
                <a:lnTo>
                  <a:pt x="127369" y="659144"/>
                </a:lnTo>
                <a:lnTo>
                  <a:pt x="105418" y="692715"/>
                </a:lnTo>
                <a:lnTo>
                  <a:pt x="85527" y="726638"/>
                </a:lnTo>
                <a:lnTo>
                  <a:pt x="67699" y="760882"/>
                </a:lnTo>
                <a:lnTo>
                  <a:pt x="38258" y="830194"/>
                </a:lnTo>
                <a:lnTo>
                  <a:pt x="17134" y="900387"/>
                </a:lnTo>
                <a:lnTo>
                  <a:pt x="4368" y="971193"/>
                </a:lnTo>
                <a:lnTo>
                  <a:pt x="0" y="1042348"/>
                </a:lnTo>
                <a:lnTo>
                  <a:pt x="977" y="1077973"/>
                </a:lnTo>
                <a:lnTo>
                  <a:pt x="9280" y="1149151"/>
                </a:lnTo>
                <a:lnTo>
                  <a:pt x="26081" y="1220014"/>
                </a:lnTo>
                <a:lnTo>
                  <a:pt x="51420" y="1290294"/>
                </a:lnTo>
                <a:lnTo>
                  <a:pt x="67303" y="1325133"/>
                </a:lnTo>
                <a:lnTo>
                  <a:pt x="85336" y="1359727"/>
                </a:lnTo>
                <a:lnTo>
                  <a:pt x="105524" y="1394042"/>
                </a:lnTo>
                <a:lnTo>
                  <a:pt x="127871" y="1428046"/>
                </a:lnTo>
                <a:lnTo>
                  <a:pt x="152383" y="1461705"/>
                </a:lnTo>
                <a:lnTo>
                  <a:pt x="179064" y="1494986"/>
                </a:lnTo>
                <a:lnTo>
                  <a:pt x="207920" y="1527856"/>
                </a:lnTo>
                <a:lnTo>
                  <a:pt x="238955" y="1560281"/>
                </a:lnTo>
                <a:lnTo>
                  <a:pt x="272175" y="1592228"/>
                </a:lnTo>
                <a:lnTo>
                  <a:pt x="307585" y="1623664"/>
                </a:lnTo>
                <a:lnTo>
                  <a:pt x="345189" y="1654556"/>
                </a:lnTo>
                <a:lnTo>
                  <a:pt x="384993" y="1684871"/>
                </a:lnTo>
                <a:lnTo>
                  <a:pt x="427001" y="1714575"/>
                </a:lnTo>
                <a:lnTo>
                  <a:pt x="77624" y="2279344"/>
                </a:lnTo>
                <a:lnTo>
                  <a:pt x="966878" y="1964765"/>
                </a:lnTo>
                <a:lnTo>
                  <a:pt x="2670750" y="1964765"/>
                </a:lnTo>
                <a:lnTo>
                  <a:pt x="2688366" y="1959450"/>
                </a:lnTo>
                <a:lnTo>
                  <a:pt x="2733396" y="1944911"/>
                </a:lnTo>
                <a:lnTo>
                  <a:pt x="2777818" y="1929596"/>
                </a:lnTo>
                <a:lnTo>
                  <a:pt x="2821601" y="1913507"/>
                </a:lnTo>
                <a:lnTo>
                  <a:pt x="2864715" y="1896646"/>
                </a:lnTo>
                <a:lnTo>
                  <a:pt x="2907129" y="1879015"/>
                </a:lnTo>
                <a:lnTo>
                  <a:pt x="2948812" y="1860615"/>
                </a:lnTo>
                <a:lnTo>
                  <a:pt x="2989734" y="1841448"/>
                </a:lnTo>
                <a:lnTo>
                  <a:pt x="3039990" y="1816306"/>
                </a:lnTo>
                <a:lnTo>
                  <a:pt x="3088256" y="1790345"/>
                </a:lnTo>
                <a:lnTo>
                  <a:pt x="3134529" y="1763600"/>
                </a:lnTo>
                <a:lnTo>
                  <a:pt x="3178802" y="1736103"/>
                </a:lnTo>
                <a:lnTo>
                  <a:pt x="3221071" y="1707887"/>
                </a:lnTo>
                <a:lnTo>
                  <a:pt x="3261330" y="1678987"/>
                </a:lnTo>
                <a:lnTo>
                  <a:pt x="3299576" y="1649435"/>
                </a:lnTo>
                <a:lnTo>
                  <a:pt x="3335802" y="1619264"/>
                </a:lnTo>
                <a:lnTo>
                  <a:pt x="3370004" y="1588508"/>
                </a:lnTo>
                <a:lnTo>
                  <a:pt x="3402176" y="1557200"/>
                </a:lnTo>
                <a:lnTo>
                  <a:pt x="3432314" y="1525373"/>
                </a:lnTo>
                <a:lnTo>
                  <a:pt x="3460413" y="1493059"/>
                </a:lnTo>
                <a:lnTo>
                  <a:pt x="3486468" y="1460294"/>
                </a:lnTo>
                <a:lnTo>
                  <a:pt x="3510473" y="1427109"/>
                </a:lnTo>
                <a:lnTo>
                  <a:pt x="3532424" y="1393538"/>
                </a:lnTo>
                <a:lnTo>
                  <a:pt x="3552315" y="1359615"/>
                </a:lnTo>
                <a:lnTo>
                  <a:pt x="3570143" y="1325371"/>
                </a:lnTo>
                <a:lnTo>
                  <a:pt x="3599584" y="1256059"/>
                </a:lnTo>
                <a:lnTo>
                  <a:pt x="3620708" y="1185866"/>
                </a:lnTo>
                <a:lnTo>
                  <a:pt x="3633474" y="1115060"/>
                </a:lnTo>
                <a:lnTo>
                  <a:pt x="3637843" y="1043905"/>
                </a:lnTo>
                <a:lnTo>
                  <a:pt x="3636865" y="1008280"/>
                </a:lnTo>
                <a:lnTo>
                  <a:pt x="3628562" y="937101"/>
                </a:lnTo>
                <a:lnTo>
                  <a:pt x="3611761" y="866239"/>
                </a:lnTo>
                <a:lnTo>
                  <a:pt x="3586422" y="795959"/>
                </a:lnTo>
                <a:lnTo>
                  <a:pt x="3570539" y="761120"/>
                </a:lnTo>
                <a:lnTo>
                  <a:pt x="3552506" y="726526"/>
                </a:lnTo>
                <a:lnTo>
                  <a:pt x="3532318" y="692210"/>
                </a:lnTo>
                <a:lnTo>
                  <a:pt x="3509971" y="658207"/>
                </a:lnTo>
                <a:lnTo>
                  <a:pt x="3485459" y="624548"/>
                </a:lnTo>
                <a:lnTo>
                  <a:pt x="3458778" y="591267"/>
                </a:lnTo>
                <a:lnTo>
                  <a:pt x="3429922" y="558397"/>
                </a:lnTo>
                <a:lnTo>
                  <a:pt x="3398887" y="525972"/>
                </a:lnTo>
                <a:lnTo>
                  <a:pt x="3365667" y="494025"/>
                </a:lnTo>
                <a:lnTo>
                  <a:pt x="3330257" y="462589"/>
                </a:lnTo>
                <a:lnTo>
                  <a:pt x="3292653" y="431696"/>
                </a:lnTo>
                <a:lnTo>
                  <a:pt x="3252849" y="401382"/>
                </a:lnTo>
                <a:lnTo>
                  <a:pt x="3210841" y="371677"/>
                </a:lnTo>
                <a:lnTo>
                  <a:pt x="3175083" y="348007"/>
                </a:lnTo>
                <a:lnTo>
                  <a:pt x="3138363" y="325101"/>
                </a:lnTo>
                <a:lnTo>
                  <a:pt x="3100713" y="302959"/>
                </a:lnTo>
                <a:lnTo>
                  <a:pt x="3062164" y="281584"/>
                </a:lnTo>
                <a:lnTo>
                  <a:pt x="3022749" y="260978"/>
                </a:lnTo>
                <a:lnTo>
                  <a:pt x="2982500" y="241141"/>
                </a:lnTo>
                <a:lnTo>
                  <a:pt x="2941447" y="222076"/>
                </a:lnTo>
                <a:lnTo>
                  <a:pt x="2899622" y="203783"/>
                </a:lnTo>
                <a:lnTo>
                  <a:pt x="2857058" y="186265"/>
                </a:lnTo>
                <a:lnTo>
                  <a:pt x="2813786" y="169524"/>
                </a:lnTo>
                <a:lnTo>
                  <a:pt x="2769837" y="153560"/>
                </a:lnTo>
                <a:lnTo>
                  <a:pt x="2725244" y="138375"/>
                </a:lnTo>
                <a:lnTo>
                  <a:pt x="2680038" y="123971"/>
                </a:lnTo>
                <a:lnTo>
                  <a:pt x="2634251" y="110349"/>
                </a:lnTo>
                <a:lnTo>
                  <a:pt x="2587915" y="97511"/>
                </a:lnTo>
                <a:lnTo>
                  <a:pt x="2541060" y="85459"/>
                </a:lnTo>
                <a:lnTo>
                  <a:pt x="2493720" y="74194"/>
                </a:lnTo>
                <a:lnTo>
                  <a:pt x="2445926" y="63717"/>
                </a:lnTo>
                <a:lnTo>
                  <a:pt x="2397709" y="54031"/>
                </a:lnTo>
                <a:lnTo>
                  <a:pt x="2349102" y="45136"/>
                </a:lnTo>
                <a:lnTo>
                  <a:pt x="2300135" y="37035"/>
                </a:lnTo>
                <a:lnTo>
                  <a:pt x="2250841" y="29728"/>
                </a:lnTo>
                <a:lnTo>
                  <a:pt x="2201251" y="23218"/>
                </a:lnTo>
                <a:lnTo>
                  <a:pt x="2151398" y="17507"/>
                </a:lnTo>
                <a:lnTo>
                  <a:pt x="2101312" y="12594"/>
                </a:lnTo>
                <a:lnTo>
                  <a:pt x="2051026" y="8483"/>
                </a:lnTo>
                <a:lnTo>
                  <a:pt x="2000571" y="5175"/>
                </a:lnTo>
                <a:lnTo>
                  <a:pt x="1949979" y="2671"/>
                </a:lnTo>
                <a:lnTo>
                  <a:pt x="1899281" y="972"/>
                </a:lnTo>
                <a:lnTo>
                  <a:pt x="1848510" y="81"/>
                </a:lnTo>
                <a:lnTo>
                  <a:pt x="1797698" y="0"/>
                </a:lnTo>
                <a:close/>
              </a:path>
              <a:path w="3637915" h="2279650">
                <a:moveTo>
                  <a:pt x="2670750" y="1964765"/>
                </a:moveTo>
                <a:lnTo>
                  <a:pt x="966878" y="1964765"/>
                </a:lnTo>
                <a:lnTo>
                  <a:pt x="1013919" y="1978577"/>
                </a:lnTo>
                <a:lnTo>
                  <a:pt x="1061423" y="1991546"/>
                </a:lnTo>
                <a:lnTo>
                  <a:pt x="1109359" y="2003675"/>
                </a:lnTo>
                <a:lnTo>
                  <a:pt x="1157696" y="2014965"/>
                </a:lnTo>
                <a:lnTo>
                  <a:pt x="1206404" y="2025419"/>
                </a:lnTo>
                <a:lnTo>
                  <a:pt x="1255453" y="2035039"/>
                </a:lnTo>
                <a:lnTo>
                  <a:pt x="1304812" y="2043825"/>
                </a:lnTo>
                <a:lnTo>
                  <a:pt x="1354449" y="2051781"/>
                </a:lnTo>
                <a:lnTo>
                  <a:pt x="1404335" y="2058908"/>
                </a:lnTo>
                <a:lnTo>
                  <a:pt x="1454439" y="2065208"/>
                </a:lnTo>
                <a:lnTo>
                  <a:pt x="1504730" y="2070683"/>
                </a:lnTo>
                <a:lnTo>
                  <a:pt x="1555178" y="2075334"/>
                </a:lnTo>
                <a:lnTo>
                  <a:pt x="1605752" y="2079164"/>
                </a:lnTo>
                <a:lnTo>
                  <a:pt x="1656422" y="2082175"/>
                </a:lnTo>
                <a:lnTo>
                  <a:pt x="1707157" y="2084368"/>
                </a:lnTo>
                <a:lnTo>
                  <a:pt x="1757926" y="2085745"/>
                </a:lnTo>
                <a:lnTo>
                  <a:pt x="1808699" y="2086308"/>
                </a:lnTo>
                <a:lnTo>
                  <a:pt x="1859444" y="2086060"/>
                </a:lnTo>
                <a:lnTo>
                  <a:pt x="1910133" y="2085002"/>
                </a:lnTo>
                <a:lnTo>
                  <a:pt x="1960733" y="2083135"/>
                </a:lnTo>
                <a:lnTo>
                  <a:pt x="2011215" y="2080462"/>
                </a:lnTo>
                <a:lnTo>
                  <a:pt x="2061547" y="2076985"/>
                </a:lnTo>
                <a:lnTo>
                  <a:pt x="2111700" y="2072706"/>
                </a:lnTo>
                <a:lnTo>
                  <a:pt x="2161642" y="2067626"/>
                </a:lnTo>
                <a:lnTo>
                  <a:pt x="2211343" y="2061747"/>
                </a:lnTo>
                <a:lnTo>
                  <a:pt x="2260773" y="2055072"/>
                </a:lnTo>
                <a:lnTo>
                  <a:pt x="2309900" y="2047601"/>
                </a:lnTo>
                <a:lnTo>
                  <a:pt x="2358695" y="2039338"/>
                </a:lnTo>
                <a:lnTo>
                  <a:pt x="2407126" y="2030284"/>
                </a:lnTo>
                <a:lnTo>
                  <a:pt x="2455163" y="2020440"/>
                </a:lnTo>
                <a:lnTo>
                  <a:pt x="2502775" y="2009809"/>
                </a:lnTo>
                <a:lnTo>
                  <a:pt x="2549932" y="1998393"/>
                </a:lnTo>
                <a:lnTo>
                  <a:pt x="2596603" y="1986193"/>
                </a:lnTo>
                <a:lnTo>
                  <a:pt x="2642758" y="1973211"/>
                </a:lnTo>
                <a:lnTo>
                  <a:pt x="2670750" y="1964765"/>
                </a:lnTo>
                <a:close/>
              </a:path>
            </a:pathLst>
          </a:custGeom>
          <a:solidFill>
            <a:srgbClr val="FFFFFF"/>
          </a:solidFill>
        </p:spPr>
        <p:txBody>
          <a:bodyPr wrap="square" lIns="0" tIns="0" rIns="0" bIns="0" rtlCol="0"/>
          <a:lstStyle/>
          <a:p>
            <a:endParaRPr>
              <a:solidFill>
                <a:prstClr val="black"/>
              </a:solidFill>
            </a:endParaRPr>
          </a:p>
        </p:txBody>
      </p:sp>
      <p:sp>
        <p:nvSpPr>
          <p:cNvPr id="11" name="object 11"/>
          <p:cNvSpPr/>
          <p:nvPr/>
        </p:nvSpPr>
        <p:spPr>
          <a:xfrm>
            <a:off x="12779474" y="1232205"/>
            <a:ext cx="3637915" cy="2279650"/>
          </a:xfrm>
          <a:custGeom>
            <a:avLst/>
            <a:gdLst/>
            <a:ahLst/>
            <a:cxnLst/>
            <a:rect l="l" t="t" r="r" b="b"/>
            <a:pathLst>
              <a:path w="3637915" h="2279650">
                <a:moveTo>
                  <a:pt x="77624" y="2279344"/>
                </a:moveTo>
                <a:lnTo>
                  <a:pt x="427001" y="1714575"/>
                </a:lnTo>
                <a:lnTo>
                  <a:pt x="384993" y="1684871"/>
                </a:lnTo>
                <a:lnTo>
                  <a:pt x="345189" y="1654556"/>
                </a:lnTo>
                <a:lnTo>
                  <a:pt x="307585" y="1623664"/>
                </a:lnTo>
                <a:lnTo>
                  <a:pt x="272175" y="1592228"/>
                </a:lnTo>
                <a:lnTo>
                  <a:pt x="238955" y="1560281"/>
                </a:lnTo>
                <a:lnTo>
                  <a:pt x="207920" y="1527856"/>
                </a:lnTo>
                <a:lnTo>
                  <a:pt x="179064" y="1494986"/>
                </a:lnTo>
                <a:lnTo>
                  <a:pt x="152383" y="1461705"/>
                </a:lnTo>
                <a:lnTo>
                  <a:pt x="127871" y="1428046"/>
                </a:lnTo>
                <a:lnTo>
                  <a:pt x="105524" y="1394042"/>
                </a:lnTo>
                <a:lnTo>
                  <a:pt x="85336" y="1359727"/>
                </a:lnTo>
                <a:lnTo>
                  <a:pt x="67303" y="1325133"/>
                </a:lnTo>
                <a:lnTo>
                  <a:pt x="51420" y="1290294"/>
                </a:lnTo>
                <a:lnTo>
                  <a:pt x="26081" y="1220014"/>
                </a:lnTo>
                <a:lnTo>
                  <a:pt x="9280" y="1149151"/>
                </a:lnTo>
                <a:lnTo>
                  <a:pt x="977" y="1077973"/>
                </a:lnTo>
                <a:lnTo>
                  <a:pt x="0" y="1042348"/>
                </a:lnTo>
                <a:lnTo>
                  <a:pt x="1132" y="1006744"/>
                </a:lnTo>
                <a:lnTo>
                  <a:pt x="9704" y="935730"/>
                </a:lnTo>
                <a:lnTo>
                  <a:pt x="26654" y="865197"/>
                </a:lnTo>
                <a:lnTo>
                  <a:pt x="51942" y="795411"/>
                </a:lnTo>
                <a:lnTo>
                  <a:pt x="85527" y="726638"/>
                </a:lnTo>
                <a:lnTo>
                  <a:pt x="105418" y="692715"/>
                </a:lnTo>
                <a:lnTo>
                  <a:pt x="127369" y="659144"/>
                </a:lnTo>
                <a:lnTo>
                  <a:pt x="151374" y="625959"/>
                </a:lnTo>
                <a:lnTo>
                  <a:pt x="177429" y="593193"/>
                </a:lnTo>
                <a:lnTo>
                  <a:pt x="205528" y="560880"/>
                </a:lnTo>
                <a:lnTo>
                  <a:pt x="235666" y="529053"/>
                </a:lnTo>
                <a:lnTo>
                  <a:pt x="267839" y="497745"/>
                </a:lnTo>
                <a:lnTo>
                  <a:pt x="302040" y="466989"/>
                </a:lnTo>
                <a:lnTo>
                  <a:pt x="338266" y="436818"/>
                </a:lnTo>
                <a:lnTo>
                  <a:pt x="376512" y="407266"/>
                </a:lnTo>
                <a:lnTo>
                  <a:pt x="416771" y="378365"/>
                </a:lnTo>
                <a:lnTo>
                  <a:pt x="459040" y="350150"/>
                </a:lnTo>
                <a:lnTo>
                  <a:pt x="503313" y="322653"/>
                </a:lnTo>
                <a:lnTo>
                  <a:pt x="549586" y="295908"/>
                </a:lnTo>
                <a:lnTo>
                  <a:pt x="597852" y="269947"/>
                </a:lnTo>
                <a:lnTo>
                  <a:pt x="648108" y="244804"/>
                </a:lnTo>
                <a:lnTo>
                  <a:pt x="690409" y="225001"/>
                </a:lnTo>
                <a:lnTo>
                  <a:pt x="733430" y="206043"/>
                </a:lnTo>
                <a:lnTo>
                  <a:pt x="777138" y="187931"/>
                </a:lnTo>
                <a:lnTo>
                  <a:pt x="821502" y="170662"/>
                </a:lnTo>
                <a:lnTo>
                  <a:pt x="866491" y="154236"/>
                </a:lnTo>
                <a:lnTo>
                  <a:pt x="912072" y="138649"/>
                </a:lnTo>
                <a:lnTo>
                  <a:pt x="958214" y="123901"/>
                </a:lnTo>
                <a:lnTo>
                  <a:pt x="1004885" y="109991"/>
                </a:lnTo>
                <a:lnTo>
                  <a:pt x="1052053" y="96915"/>
                </a:lnTo>
                <a:lnTo>
                  <a:pt x="1099687" y="84675"/>
                </a:lnTo>
                <a:lnTo>
                  <a:pt x="1147755" y="73266"/>
                </a:lnTo>
                <a:lnTo>
                  <a:pt x="1196226" y="62689"/>
                </a:lnTo>
                <a:lnTo>
                  <a:pt x="1245067" y="52940"/>
                </a:lnTo>
                <a:lnTo>
                  <a:pt x="1294246" y="44020"/>
                </a:lnTo>
                <a:lnTo>
                  <a:pt x="1343733" y="35926"/>
                </a:lnTo>
                <a:lnTo>
                  <a:pt x="1393495" y="28656"/>
                </a:lnTo>
                <a:lnTo>
                  <a:pt x="1443501" y="22210"/>
                </a:lnTo>
                <a:lnTo>
                  <a:pt x="1493718" y="16585"/>
                </a:lnTo>
                <a:lnTo>
                  <a:pt x="1544116" y="11780"/>
                </a:lnTo>
                <a:lnTo>
                  <a:pt x="1594662" y="7793"/>
                </a:lnTo>
                <a:lnTo>
                  <a:pt x="1645325" y="4623"/>
                </a:lnTo>
                <a:lnTo>
                  <a:pt x="1696073" y="2269"/>
                </a:lnTo>
                <a:lnTo>
                  <a:pt x="1746875" y="728"/>
                </a:lnTo>
                <a:lnTo>
                  <a:pt x="1797698" y="0"/>
                </a:lnTo>
                <a:lnTo>
                  <a:pt x="1848510" y="81"/>
                </a:lnTo>
                <a:lnTo>
                  <a:pt x="1899281" y="972"/>
                </a:lnTo>
                <a:lnTo>
                  <a:pt x="1949979" y="2671"/>
                </a:lnTo>
                <a:lnTo>
                  <a:pt x="2000571" y="5175"/>
                </a:lnTo>
                <a:lnTo>
                  <a:pt x="2051026" y="8483"/>
                </a:lnTo>
                <a:lnTo>
                  <a:pt x="2101312" y="12594"/>
                </a:lnTo>
                <a:lnTo>
                  <a:pt x="2151398" y="17507"/>
                </a:lnTo>
                <a:lnTo>
                  <a:pt x="2201251" y="23218"/>
                </a:lnTo>
                <a:lnTo>
                  <a:pt x="2250841" y="29728"/>
                </a:lnTo>
                <a:lnTo>
                  <a:pt x="2300135" y="37035"/>
                </a:lnTo>
                <a:lnTo>
                  <a:pt x="2349102" y="45136"/>
                </a:lnTo>
                <a:lnTo>
                  <a:pt x="2397709" y="54031"/>
                </a:lnTo>
                <a:lnTo>
                  <a:pt x="2445926" y="63717"/>
                </a:lnTo>
                <a:lnTo>
                  <a:pt x="2493720" y="74194"/>
                </a:lnTo>
                <a:lnTo>
                  <a:pt x="2541060" y="85459"/>
                </a:lnTo>
                <a:lnTo>
                  <a:pt x="2587915" y="97511"/>
                </a:lnTo>
                <a:lnTo>
                  <a:pt x="2634251" y="110349"/>
                </a:lnTo>
                <a:lnTo>
                  <a:pt x="2680038" y="123971"/>
                </a:lnTo>
                <a:lnTo>
                  <a:pt x="2725244" y="138375"/>
                </a:lnTo>
                <a:lnTo>
                  <a:pt x="2769837" y="153560"/>
                </a:lnTo>
                <a:lnTo>
                  <a:pt x="2813786" y="169524"/>
                </a:lnTo>
                <a:lnTo>
                  <a:pt x="2857058" y="186265"/>
                </a:lnTo>
                <a:lnTo>
                  <a:pt x="2899622" y="203783"/>
                </a:lnTo>
                <a:lnTo>
                  <a:pt x="2941447" y="222076"/>
                </a:lnTo>
                <a:lnTo>
                  <a:pt x="2982500" y="241141"/>
                </a:lnTo>
                <a:lnTo>
                  <a:pt x="3022749" y="260978"/>
                </a:lnTo>
                <a:lnTo>
                  <a:pt x="3062164" y="281584"/>
                </a:lnTo>
                <a:lnTo>
                  <a:pt x="3100713" y="302959"/>
                </a:lnTo>
                <a:lnTo>
                  <a:pt x="3138363" y="325101"/>
                </a:lnTo>
                <a:lnTo>
                  <a:pt x="3175083" y="348007"/>
                </a:lnTo>
                <a:lnTo>
                  <a:pt x="3210841" y="371677"/>
                </a:lnTo>
                <a:lnTo>
                  <a:pt x="3252849" y="401382"/>
                </a:lnTo>
                <a:lnTo>
                  <a:pt x="3292653" y="431696"/>
                </a:lnTo>
                <a:lnTo>
                  <a:pt x="3330257" y="462589"/>
                </a:lnTo>
                <a:lnTo>
                  <a:pt x="3365667" y="494025"/>
                </a:lnTo>
                <a:lnTo>
                  <a:pt x="3398887" y="525972"/>
                </a:lnTo>
                <a:lnTo>
                  <a:pt x="3429922" y="558397"/>
                </a:lnTo>
                <a:lnTo>
                  <a:pt x="3458778" y="591267"/>
                </a:lnTo>
                <a:lnTo>
                  <a:pt x="3485459" y="624548"/>
                </a:lnTo>
                <a:lnTo>
                  <a:pt x="3509971" y="658207"/>
                </a:lnTo>
                <a:lnTo>
                  <a:pt x="3532318" y="692210"/>
                </a:lnTo>
                <a:lnTo>
                  <a:pt x="3552506" y="726526"/>
                </a:lnTo>
                <a:lnTo>
                  <a:pt x="3570539" y="761120"/>
                </a:lnTo>
                <a:lnTo>
                  <a:pt x="3586422" y="795959"/>
                </a:lnTo>
                <a:lnTo>
                  <a:pt x="3611761" y="866239"/>
                </a:lnTo>
                <a:lnTo>
                  <a:pt x="3628562" y="937101"/>
                </a:lnTo>
                <a:lnTo>
                  <a:pt x="3636865" y="1008280"/>
                </a:lnTo>
                <a:lnTo>
                  <a:pt x="3637843" y="1043905"/>
                </a:lnTo>
                <a:lnTo>
                  <a:pt x="3636710" y="1079509"/>
                </a:lnTo>
                <a:lnTo>
                  <a:pt x="3628138" y="1150523"/>
                </a:lnTo>
                <a:lnTo>
                  <a:pt x="3611188" y="1221056"/>
                </a:lnTo>
                <a:lnTo>
                  <a:pt x="3585900" y="1290841"/>
                </a:lnTo>
                <a:lnTo>
                  <a:pt x="3552315" y="1359615"/>
                </a:lnTo>
                <a:lnTo>
                  <a:pt x="3532424" y="1393538"/>
                </a:lnTo>
                <a:lnTo>
                  <a:pt x="3510473" y="1427109"/>
                </a:lnTo>
                <a:lnTo>
                  <a:pt x="3486468" y="1460294"/>
                </a:lnTo>
                <a:lnTo>
                  <a:pt x="3460413" y="1493059"/>
                </a:lnTo>
                <a:lnTo>
                  <a:pt x="3432314" y="1525373"/>
                </a:lnTo>
                <a:lnTo>
                  <a:pt x="3402176" y="1557200"/>
                </a:lnTo>
                <a:lnTo>
                  <a:pt x="3370004" y="1588508"/>
                </a:lnTo>
                <a:lnTo>
                  <a:pt x="3335802" y="1619264"/>
                </a:lnTo>
                <a:lnTo>
                  <a:pt x="3299576" y="1649435"/>
                </a:lnTo>
                <a:lnTo>
                  <a:pt x="3261330" y="1678987"/>
                </a:lnTo>
                <a:lnTo>
                  <a:pt x="3221071" y="1707887"/>
                </a:lnTo>
                <a:lnTo>
                  <a:pt x="3178802" y="1736103"/>
                </a:lnTo>
                <a:lnTo>
                  <a:pt x="3134529" y="1763600"/>
                </a:lnTo>
                <a:lnTo>
                  <a:pt x="3088256" y="1790345"/>
                </a:lnTo>
                <a:lnTo>
                  <a:pt x="3039990" y="1816306"/>
                </a:lnTo>
                <a:lnTo>
                  <a:pt x="2989734" y="1841448"/>
                </a:lnTo>
                <a:lnTo>
                  <a:pt x="2948812" y="1860615"/>
                </a:lnTo>
                <a:lnTo>
                  <a:pt x="2907129" y="1879015"/>
                </a:lnTo>
                <a:lnTo>
                  <a:pt x="2864715" y="1896646"/>
                </a:lnTo>
                <a:lnTo>
                  <a:pt x="2821601" y="1913507"/>
                </a:lnTo>
                <a:lnTo>
                  <a:pt x="2777818" y="1929596"/>
                </a:lnTo>
                <a:lnTo>
                  <a:pt x="2733396" y="1944911"/>
                </a:lnTo>
                <a:lnTo>
                  <a:pt x="2688366" y="1959450"/>
                </a:lnTo>
                <a:lnTo>
                  <a:pt x="2642758" y="1973211"/>
                </a:lnTo>
                <a:lnTo>
                  <a:pt x="2596603" y="1986193"/>
                </a:lnTo>
                <a:lnTo>
                  <a:pt x="2549932" y="1998393"/>
                </a:lnTo>
                <a:lnTo>
                  <a:pt x="2502775" y="2009809"/>
                </a:lnTo>
                <a:lnTo>
                  <a:pt x="2455163" y="2020440"/>
                </a:lnTo>
                <a:lnTo>
                  <a:pt x="2407126" y="2030284"/>
                </a:lnTo>
                <a:lnTo>
                  <a:pt x="2358695" y="2039338"/>
                </a:lnTo>
                <a:lnTo>
                  <a:pt x="2309900" y="2047601"/>
                </a:lnTo>
                <a:lnTo>
                  <a:pt x="2260773" y="2055072"/>
                </a:lnTo>
                <a:lnTo>
                  <a:pt x="2211343" y="2061747"/>
                </a:lnTo>
                <a:lnTo>
                  <a:pt x="2161642" y="2067626"/>
                </a:lnTo>
                <a:lnTo>
                  <a:pt x="2111700" y="2072706"/>
                </a:lnTo>
                <a:lnTo>
                  <a:pt x="2061547" y="2076985"/>
                </a:lnTo>
                <a:lnTo>
                  <a:pt x="2011215" y="2080462"/>
                </a:lnTo>
                <a:lnTo>
                  <a:pt x="1960733" y="2083135"/>
                </a:lnTo>
                <a:lnTo>
                  <a:pt x="1910133" y="2085002"/>
                </a:lnTo>
                <a:lnTo>
                  <a:pt x="1859444" y="2086060"/>
                </a:lnTo>
                <a:lnTo>
                  <a:pt x="1808699" y="2086308"/>
                </a:lnTo>
                <a:lnTo>
                  <a:pt x="1757926" y="2085745"/>
                </a:lnTo>
                <a:lnTo>
                  <a:pt x="1707157" y="2084368"/>
                </a:lnTo>
                <a:lnTo>
                  <a:pt x="1656422" y="2082175"/>
                </a:lnTo>
                <a:lnTo>
                  <a:pt x="1605752" y="2079164"/>
                </a:lnTo>
                <a:lnTo>
                  <a:pt x="1555178" y="2075334"/>
                </a:lnTo>
                <a:lnTo>
                  <a:pt x="1504730" y="2070683"/>
                </a:lnTo>
                <a:lnTo>
                  <a:pt x="1454439" y="2065208"/>
                </a:lnTo>
                <a:lnTo>
                  <a:pt x="1404335" y="2058908"/>
                </a:lnTo>
                <a:lnTo>
                  <a:pt x="1354449" y="2051781"/>
                </a:lnTo>
                <a:lnTo>
                  <a:pt x="1304812" y="2043825"/>
                </a:lnTo>
                <a:lnTo>
                  <a:pt x="1255453" y="2035039"/>
                </a:lnTo>
                <a:lnTo>
                  <a:pt x="1206404" y="2025419"/>
                </a:lnTo>
                <a:lnTo>
                  <a:pt x="1157696" y="2014965"/>
                </a:lnTo>
                <a:lnTo>
                  <a:pt x="1109359" y="2003675"/>
                </a:lnTo>
                <a:lnTo>
                  <a:pt x="1061423" y="1991546"/>
                </a:lnTo>
                <a:lnTo>
                  <a:pt x="1013919" y="1978577"/>
                </a:lnTo>
                <a:lnTo>
                  <a:pt x="966878" y="1964765"/>
                </a:lnTo>
                <a:lnTo>
                  <a:pt x="77624" y="2279344"/>
                </a:lnTo>
                <a:close/>
              </a:path>
            </a:pathLst>
          </a:custGeom>
          <a:ln w="28956">
            <a:solidFill>
              <a:srgbClr val="FFFFFF"/>
            </a:solidFill>
          </a:ln>
        </p:spPr>
        <p:txBody>
          <a:bodyPr wrap="square" lIns="0" tIns="0" rIns="0" bIns="0" rtlCol="0"/>
          <a:lstStyle/>
          <a:p>
            <a:endParaRPr>
              <a:solidFill>
                <a:prstClr val="black"/>
              </a:solidFill>
            </a:endParaRPr>
          </a:p>
        </p:txBody>
      </p:sp>
      <p:sp>
        <p:nvSpPr>
          <p:cNvPr id="12" name="object 12"/>
          <p:cNvSpPr txBox="1"/>
          <p:nvPr/>
        </p:nvSpPr>
        <p:spPr>
          <a:xfrm>
            <a:off x="13482955" y="1515618"/>
            <a:ext cx="2233930" cy="1488440"/>
          </a:xfrm>
          <a:prstGeom prst="rect">
            <a:avLst/>
          </a:prstGeom>
        </p:spPr>
        <p:txBody>
          <a:bodyPr vert="horz" wrap="square" lIns="0" tIns="12700" rIns="0" bIns="0" rtlCol="0">
            <a:spAutoFit/>
          </a:bodyPr>
          <a:lstStyle/>
          <a:p>
            <a:pPr marL="12700" marR="5080" indent="-3810" algn="ctr">
              <a:spcBef>
                <a:spcPts val="100"/>
              </a:spcBef>
            </a:pPr>
            <a:r>
              <a:rPr sz="2400" dirty="0">
                <a:solidFill>
                  <a:srgbClr val="5F5F5F"/>
                </a:solidFill>
                <a:latin typeface="Comic Sans MS"/>
                <a:cs typeface="Comic Sans MS"/>
              </a:rPr>
              <a:t>The </a:t>
            </a:r>
            <a:r>
              <a:rPr sz="2400" spc="-5" dirty="0">
                <a:solidFill>
                  <a:srgbClr val="5F5F5F"/>
                </a:solidFill>
                <a:latin typeface="Comic Sans MS"/>
                <a:cs typeface="Comic Sans MS"/>
              </a:rPr>
              <a:t>keys </a:t>
            </a:r>
            <a:r>
              <a:rPr sz="2400" dirty="0">
                <a:solidFill>
                  <a:srgbClr val="5F5F5F"/>
                </a:solidFill>
                <a:latin typeface="Comic Sans MS"/>
                <a:cs typeface="Comic Sans MS"/>
              </a:rPr>
              <a:t>are  </a:t>
            </a:r>
            <a:r>
              <a:rPr sz="2400" spc="-5" dirty="0">
                <a:solidFill>
                  <a:srgbClr val="5F5F5F"/>
                </a:solidFill>
                <a:latin typeface="Comic Sans MS"/>
                <a:cs typeface="Comic Sans MS"/>
              </a:rPr>
              <a:t>stored in </a:t>
            </a:r>
            <a:r>
              <a:rPr sz="2400" dirty="0">
                <a:solidFill>
                  <a:srgbClr val="5F5F5F"/>
                </a:solidFill>
                <a:latin typeface="Comic Sans MS"/>
                <a:cs typeface="Comic Sans MS"/>
              </a:rPr>
              <a:t>his  Cryptocurre</a:t>
            </a:r>
            <a:r>
              <a:rPr sz="2400" spc="5" dirty="0">
                <a:solidFill>
                  <a:srgbClr val="5F5F5F"/>
                </a:solidFill>
                <a:latin typeface="Comic Sans MS"/>
                <a:cs typeface="Comic Sans MS"/>
              </a:rPr>
              <a:t>n</a:t>
            </a:r>
            <a:r>
              <a:rPr sz="2400" dirty="0">
                <a:solidFill>
                  <a:srgbClr val="5F5F5F"/>
                </a:solidFill>
                <a:latin typeface="Comic Sans MS"/>
                <a:cs typeface="Comic Sans MS"/>
              </a:rPr>
              <a:t>cy  </a:t>
            </a:r>
            <a:r>
              <a:rPr sz="2400" spc="-5" dirty="0">
                <a:solidFill>
                  <a:srgbClr val="5F5F5F"/>
                </a:solidFill>
                <a:latin typeface="Comic Sans MS"/>
                <a:cs typeface="Comic Sans MS"/>
              </a:rPr>
              <a:t>wallet</a:t>
            </a:r>
            <a:endParaRPr sz="2400">
              <a:solidFill>
                <a:prstClr val="black"/>
              </a:solidFill>
              <a:latin typeface="Comic Sans MS"/>
              <a:cs typeface="Comic Sans MS"/>
            </a:endParaRPr>
          </a:p>
        </p:txBody>
      </p:sp>
      <p:sp>
        <p:nvSpPr>
          <p:cNvPr id="13" name="object 13"/>
          <p:cNvSpPr/>
          <p:nvPr/>
        </p:nvSpPr>
        <p:spPr>
          <a:xfrm>
            <a:off x="10512552" y="2634995"/>
            <a:ext cx="2817875" cy="6295644"/>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Tree>
    <p:extLst>
      <p:ext uri="{BB962C8B-B14F-4D97-AF65-F5344CB8AC3E}">
        <p14:creationId xmlns:p14="http://schemas.microsoft.com/office/powerpoint/2010/main" val="19469738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Cryptocurrency Wallet</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3618396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37666" y="574039"/>
            <a:ext cx="8796020" cy="879475"/>
          </a:xfrm>
          <a:prstGeom prst="rect">
            <a:avLst/>
          </a:prstGeom>
        </p:spPr>
        <p:txBody>
          <a:bodyPr vert="horz" wrap="square" lIns="0" tIns="12700" rIns="0" bIns="0" rtlCol="0">
            <a:spAutoFit/>
          </a:bodyPr>
          <a:lstStyle/>
          <a:p>
            <a:pPr marL="12700">
              <a:lnSpc>
                <a:spcPct val="100000"/>
              </a:lnSpc>
              <a:spcBef>
                <a:spcPts val="100"/>
              </a:spcBef>
            </a:pPr>
            <a:r>
              <a:rPr sz="5600" dirty="0">
                <a:solidFill>
                  <a:srgbClr val="095A82"/>
                </a:solidFill>
              </a:rPr>
              <a:t>Use </a:t>
            </a:r>
            <a:r>
              <a:rPr sz="5600" spc="-5" dirty="0">
                <a:solidFill>
                  <a:srgbClr val="095A82"/>
                </a:solidFill>
              </a:rPr>
              <a:t>Of </a:t>
            </a:r>
            <a:r>
              <a:rPr sz="5600" spc="-10" dirty="0">
                <a:solidFill>
                  <a:srgbClr val="095A82"/>
                </a:solidFill>
              </a:rPr>
              <a:t>Cryptocurrency</a:t>
            </a:r>
            <a:r>
              <a:rPr sz="5600" spc="-75" dirty="0">
                <a:solidFill>
                  <a:srgbClr val="095A82"/>
                </a:solidFill>
              </a:rPr>
              <a:t> </a:t>
            </a:r>
            <a:r>
              <a:rPr sz="5600" spc="-5" dirty="0">
                <a:solidFill>
                  <a:srgbClr val="095A82"/>
                </a:solidFill>
              </a:rPr>
              <a:t>Wallet</a:t>
            </a:r>
            <a:endParaRPr sz="5600"/>
          </a:p>
        </p:txBody>
      </p:sp>
      <p:sp>
        <p:nvSpPr>
          <p:cNvPr id="6" name="object 6"/>
          <p:cNvSpPr txBox="1"/>
          <p:nvPr/>
        </p:nvSpPr>
        <p:spPr>
          <a:xfrm>
            <a:off x="934974" y="1896827"/>
            <a:ext cx="10168890" cy="2723502"/>
          </a:xfrm>
          <a:prstGeom prst="rect">
            <a:avLst/>
          </a:prstGeom>
        </p:spPr>
        <p:txBody>
          <a:bodyPr vert="horz" wrap="square" lIns="0" tIns="12700" rIns="0" bIns="0" rtlCol="0">
            <a:spAutoFit/>
          </a:bodyPr>
          <a:lstStyle/>
          <a:p>
            <a:pPr marL="583565" marR="5080" indent="-570865">
              <a:lnSpc>
                <a:spcPct val="150000"/>
              </a:lnSpc>
              <a:buClr>
                <a:srgbClr val="095A82"/>
              </a:buClr>
              <a:buFont typeface="Wingdings"/>
              <a:buChar char=""/>
              <a:tabLst>
                <a:tab pos="583565" algn="l"/>
                <a:tab pos="584200" algn="l"/>
              </a:tabLst>
            </a:pPr>
            <a:r>
              <a:rPr sz="2000" spc="-5" dirty="0">
                <a:latin typeface="Arial Rounded MT Bold" panose="020F0704030504030204" pitchFamily="34" charset="0"/>
                <a:cs typeface="Calibri"/>
              </a:rPr>
              <a:t>When you </a:t>
            </a:r>
            <a:r>
              <a:rPr sz="2000" dirty="0">
                <a:latin typeface="Arial Rounded MT Bold" panose="020F0704030504030204" pitchFamily="34" charset="0"/>
                <a:cs typeface="Calibri"/>
              </a:rPr>
              <a:t>want </a:t>
            </a:r>
            <a:r>
              <a:rPr sz="2000" spc="-5" dirty="0">
                <a:latin typeface="Arial Rounded MT Bold" panose="020F0704030504030204" pitchFamily="34" charset="0"/>
                <a:cs typeface="Calibri"/>
              </a:rPr>
              <a:t>to transfer an asset </a:t>
            </a:r>
            <a:r>
              <a:rPr sz="2000" spc="-10" dirty="0">
                <a:latin typeface="Arial Rounded MT Bold" panose="020F0704030504030204" pitchFamily="34" charset="0"/>
                <a:cs typeface="Calibri"/>
              </a:rPr>
              <a:t>(here </a:t>
            </a:r>
            <a:r>
              <a:rPr sz="2000" spc="-5" dirty="0">
                <a:latin typeface="Arial Rounded MT Bold" panose="020F0704030504030204" pitchFamily="34" charset="0"/>
                <a:cs typeface="Calibri"/>
              </a:rPr>
              <a:t>cryptocurrency) then  you </a:t>
            </a:r>
            <a:r>
              <a:rPr sz="2000" spc="-10" dirty="0">
                <a:latin typeface="Arial Rounded MT Bold" panose="020F0704030504030204" pitchFamily="34" charset="0"/>
                <a:cs typeface="Calibri"/>
              </a:rPr>
              <a:t>need some </a:t>
            </a:r>
            <a:r>
              <a:rPr sz="2000" spc="-5" dirty="0">
                <a:latin typeface="Arial Rounded MT Bold" panose="020F0704030504030204" pitchFamily="34" charset="0"/>
                <a:cs typeface="Calibri"/>
              </a:rPr>
              <a:t>place to manage the asset </a:t>
            </a:r>
            <a:r>
              <a:rPr sz="2000" dirty="0">
                <a:latin typeface="Arial Rounded MT Bold" panose="020F0704030504030204" pitchFamily="34" charset="0"/>
                <a:cs typeface="Calibri"/>
              </a:rPr>
              <a:t>as </a:t>
            </a:r>
            <a:r>
              <a:rPr sz="2000" spc="-5" dirty="0">
                <a:latin typeface="Arial Rounded MT Bold" panose="020F0704030504030204" pitchFamily="34" charset="0"/>
                <a:cs typeface="Calibri"/>
              </a:rPr>
              <a:t>well as the keys </a:t>
            </a:r>
            <a:r>
              <a:rPr sz="2000" spc="-10" dirty="0">
                <a:latin typeface="Arial Rounded MT Bold" panose="020F0704030504030204" pitchFamily="34" charset="0"/>
                <a:cs typeface="Calibri"/>
              </a:rPr>
              <a:t>used  </a:t>
            </a:r>
            <a:r>
              <a:rPr sz="2000" spc="-5" dirty="0">
                <a:latin typeface="Arial Rounded MT Bold" panose="020F0704030504030204" pitchFamily="34" charset="0"/>
                <a:cs typeface="Calibri"/>
              </a:rPr>
              <a:t>to </a:t>
            </a:r>
            <a:r>
              <a:rPr sz="2000" spc="-10" dirty="0">
                <a:latin typeface="Arial Rounded MT Bold" panose="020F0704030504030204" pitchFamily="34" charset="0"/>
                <a:cs typeface="Calibri"/>
              </a:rPr>
              <a:t>sign </a:t>
            </a:r>
            <a:r>
              <a:rPr sz="2000" spc="-5" dirty="0">
                <a:latin typeface="Arial Rounded MT Bold" panose="020F0704030504030204" pitchFamily="34" charset="0"/>
                <a:cs typeface="Calibri"/>
              </a:rPr>
              <a:t>the</a:t>
            </a:r>
            <a:r>
              <a:rPr sz="2000" spc="15" dirty="0">
                <a:latin typeface="Arial Rounded MT Bold" panose="020F0704030504030204" pitchFamily="34" charset="0"/>
                <a:cs typeface="Calibri"/>
              </a:rPr>
              <a:t> </a:t>
            </a:r>
            <a:r>
              <a:rPr sz="2000" spc="-5" dirty="0">
                <a:latin typeface="Arial Rounded MT Bold" panose="020F0704030504030204" pitchFamily="34" charset="0"/>
                <a:cs typeface="Calibri"/>
              </a:rPr>
              <a:t>transaction</a:t>
            </a:r>
            <a:endParaRPr sz="2000" dirty="0">
              <a:latin typeface="Arial Rounded MT Bold" panose="020F0704030504030204" pitchFamily="34" charset="0"/>
              <a:cs typeface="Calibri"/>
            </a:endParaRPr>
          </a:p>
          <a:p>
            <a:pPr marL="583565" marR="64135" indent="-570865">
              <a:lnSpc>
                <a:spcPct val="150000"/>
              </a:lnSpc>
              <a:buClr>
                <a:srgbClr val="095A82"/>
              </a:buClr>
              <a:buFont typeface="Wingdings"/>
              <a:buChar char=""/>
              <a:tabLst>
                <a:tab pos="583565" algn="l"/>
                <a:tab pos="584200" algn="l"/>
              </a:tabLst>
            </a:pPr>
            <a:r>
              <a:rPr sz="2000" spc="-5" dirty="0">
                <a:latin typeface="Arial Rounded MT Bold" panose="020F0704030504030204" pitchFamily="34" charset="0"/>
                <a:cs typeface="Calibri"/>
              </a:rPr>
              <a:t>A cryptocurrency wallet is actually a </a:t>
            </a:r>
            <a:r>
              <a:rPr sz="2000" spc="-10" dirty="0">
                <a:latin typeface="Arial Rounded MT Bold" panose="020F0704030504030204" pitchFamily="34" charset="0"/>
                <a:cs typeface="Calibri"/>
              </a:rPr>
              <a:t>software program </a:t>
            </a:r>
            <a:r>
              <a:rPr sz="2000" spc="-5" dirty="0">
                <a:latin typeface="Arial Rounded MT Bold" panose="020F0704030504030204" pitchFamily="34" charset="0"/>
                <a:cs typeface="Calibri"/>
              </a:rPr>
              <a:t>that </a:t>
            </a:r>
            <a:r>
              <a:rPr sz="2000" spc="-10" dirty="0">
                <a:latin typeface="Arial Rounded MT Bold" panose="020F0704030504030204" pitchFamily="34" charset="0"/>
                <a:cs typeface="Calibri"/>
              </a:rPr>
              <a:t>stores  Public </a:t>
            </a:r>
            <a:r>
              <a:rPr sz="2000" spc="-5" dirty="0">
                <a:latin typeface="Arial Rounded MT Bold" panose="020F0704030504030204" pitchFamily="34" charset="0"/>
                <a:cs typeface="Calibri"/>
              </a:rPr>
              <a:t>and Private Keys and also enables the </a:t>
            </a:r>
            <a:r>
              <a:rPr sz="2000" spc="-10" dirty="0">
                <a:latin typeface="Arial Rounded MT Bold" panose="020F0704030504030204" pitchFamily="34" charset="0"/>
                <a:cs typeface="Calibri"/>
              </a:rPr>
              <a:t>users </a:t>
            </a:r>
            <a:r>
              <a:rPr sz="2000" spc="-5" dirty="0">
                <a:latin typeface="Arial Rounded MT Bold" panose="020F0704030504030204" pitchFamily="34" charset="0"/>
                <a:cs typeface="Calibri"/>
              </a:rPr>
              <a:t>to </a:t>
            </a:r>
            <a:r>
              <a:rPr sz="2000" spc="-10" dirty="0">
                <a:latin typeface="Arial Rounded MT Bold" panose="020F0704030504030204" pitchFamily="34" charset="0"/>
                <a:cs typeface="Calibri"/>
              </a:rPr>
              <a:t>send </a:t>
            </a:r>
            <a:r>
              <a:rPr sz="2000" spc="-5" dirty="0">
                <a:latin typeface="Arial Rounded MT Bold" panose="020F0704030504030204" pitchFamily="34" charset="0"/>
                <a:cs typeface="Calibri"/>
              </a:rPr>
              <a:t>a  receive </a:t>
            </a:r>
            <a:r>
              <a:rPr sz="2000" spc="-10" dirty="0">
                <a:latin typeface="Arial Rounded MT Bold" panose="020F0704030504030204" pitchFamily="34" charset="0"/>
                <a:cs typeface="Calibri"/>
              </a:rPr>
              <a:t>digital </a:t>
            </a:r>
            <a:r>
              <a:rPr sz="2000" spc="-5" dirty="0">
                <a:latin typeface="Arial Rounded MT Bold" panose="020F0704030504030204" pitchFamily="34" charset="0"/>
                <a:cs typeface="Calibri"/>
              </a:rPr>
              <a:t>currency while keeping track of their</a:t>
            </a:r>
            <a:r>
              <a:rPr sz="2000" spc="80" dirty="0">
                <a:latin typeface="Arial Rounded MT Bold" panose="020F0704030504030204" pitchFamily="34" charset="0"/>
                <a:cs typeface="Calibri"/>
              </a:rPr>
              <a:t> </a:t>
            </a:r>
            <a:r>
              <a:rPr sz="2000" spc="-10" dirty="0">
                <a:latin typeface="Arial Rounded MT Bold" panose="020F0704030504030204" pitchFamily="34" charset="0"/>
                <a:cs typeface="Calibri"/>
              </a:rPr>
              <a:t>balance.</a:t>
            </a:r>
            <a:endParaRPr sz="2000" dirty="0">
              <a:latin typeface="Arial Rounded MT Bold" panose="020F0704030504030204" pitchFamily="34" charset="0"/>
              <a:cs typeface="Calibri"/>
            </a:endParaRPr>
          </a:p>
        </p:txBody>
      </p:sp>
      <p:sp>
        <p:nvSpPr>
          <p:cNvPr id="7" name="object 7"/>
          <p:cNvSpPr/>
          <p:nvPr/>
        </p:nvSpPr>
        <p:spPr>
          <a:xfrm>
            <a:off x="12225528" y="2776727"/>
            <a:ext cx="4257294" cy="5633466"/>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2420218" y="3675126"/>
            <a:ext cx="3175812" cy="2383104"/>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9"/>
          <p:cNvSpPr/>
          <p:nvPr/>
        </p:nvSpPr>
        <p:spPr>
          <a:xfrm>
            <a:off x="12343638" y="3011563"/>
            <a:ext cx="3281654" cy="3217532"/>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0" name="object 10"/>
          <p:cNvSpPr/>
          <p:nvPr/>
        </p:nvSpPr>
        <p:spPr>
          <a:xfrm>
            <a:off x="11750040" y="2313432"/>
            <a:ext cx="5135879" cy="6481572"/>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11845290" y="2408682"/>
            <a:ext cx="5005070" cy="6350635"/>
          </a:xfrm>
          <a:custGeom>
            <a:avLst/>
            <a:gdLst/>
            <a:ahLst/>
            <a:cxnLst/>
            <a:rect l="l" t="t" r="r" b="b"/>
            <a:pathLst>
              <a:path w="5005069" h="6350634">
                <a:moveTo>
                  <a:pt x="0" y="834136"/>
                </a:moveTo>
                <a:lnTo>
                  <a:pt x="1320" y="786807"/>
                </a:lnTo>
                <a:lnTo>
                  <a:pt x="5235" y="740170"/>
                </a:lnTo>
                <a:lnTo>
                  <a:pt x="11674" y="694296"/>
                </a:lnTo>
                <a:lnTo>
                  <a:pt x="20566" y="649254"/>
                </a:lnTo>
                <a:lnTo>
                  <a:pt x="31841" y="605116"/>
                </a:lnTo>
                <a:lnTo>
                  <a:pt x="45428" y="561952"/>
                </a:lnTo>
                <a:lnTo>
                  <a:pt x="61258" y="519832"/>
                </a:lnTo>
                <a:lnTo>
                  <a:pt x="79259" y="478827"/>
                </a:lnTo>
                <a:lnTo>
                  <a:pt x="99361" y="439007"/>
                </a:lnTo>
                <a:lnTo>
                  <a:pt x="121494" y="400443"/>
                </a:lnTo>
                <a:lnTo>
                  <a:pt x="145587" y="363205"/>
                </a:lnTo>
                <a:lnTo>
                  <a:pt x="171570" y="327363"/>
                </a:lnTo>
                <a:lnTo>
                  <a:pt x="199372" y="292989"/>
                </a:lnTo>
                <a:lnTo>
                  <a:pt x="228922" y="260152"/>
                </a:lnTo>
                <a:lnTo>
                  <a:pt x="260152" y="228922"/>
                </a:lnTo>
                <a:lnTo>
                  <a:pt x="292989" y="199372"/>
                </a:lnTo>
                <a:lnTo>
                  <a:pt x="327363" y="171570"/>
                </a:lnTo>
                <a:lnTo>
                  <a:pt x="363205" y="145587"/>
                </a:lnTo>
                <a:lnTo>
                  <a:pt x="400443" y="121494"/>
                </a:lnTo>
                <a:lnTo>
                  <a:pt x="439007" y="99361"/>
                </a:lnTo>
                <a:lnTo>
                  <a:pt x="478827" y="79259"/>
                </a:lnTo>
                <a:lnTo>
                  <a:pt x="519832" y="61258"/>
                </a:lnTo>
                <a:lnTo>
                  <a:pt x="561952" y="45428"/>
                </a:lnTo>
                <a:lnTo>
                  <a:pt x="605116" y="31841"/>
                </a:lnTo>
                <a:lnTo>
                  <a:pt x="649254" y="20566"/>
                </a:lnTo>
                <a:lnTo>
                  <a:pt x="694296" y="11674"/>
                </a:lnTo>
                <a:lnTo>
                  <a:pt x="740170" y="5235"/>
                </a:lnTo>
                <a:lnTo>
                  <a:pt x="786807" y="1320"/>
                </a:lnTo>
                <a:lnTo>
                  <a:pt x="834135" y="0"/>
                </a:lnTo>
                <a:lnTo>
                  <a:pt x="4170679" y="0"/>
                </a:lnTo>
                <a:lnTo>
                  <a:pt x="4218008" y="1320"/>
                </a:lnTo>
                <a:lnTo>
                  <a:pt x="4264645" y="5235"/>
                </a:lnTo>
                <a:lnTo>
                  <a:pt x="4310519" y="11674"/>
                </a:lnTo>
                <a:lnTo>
                  <a:pt x="4355561" y="20566"/>
                </a:lnTo>
                <a:lnTo>
                  <a:pt x="4399699" y="31841"/>
                </a:lnTo>
                <a:lnTo>
                  <a:pt x="4442863" y="45428"/>
                </a:lnTo>
                <a:lnTo>
                  <a:pt x="4484983" y="61258"/>
                </a:lnTo>
                <a:lnTo>
                  <a:pt x="4525988" y="79259"/>
                </a:lnTo>
                <a:lnTo>
                  <a:pt x="4565808" y="99361"/>
                </a:lnTo>
                <a:lnTo>
                  <a:pt x="4604372" y="121494"/>
                </a:lnTo>
                <a:lnTo>
                  <a:pt x="4641610" y="145587"/>
                </a:lnTo>
                <a:lnTo>
                  <a:pt x="4677452" y="171570"/>
                </a:lnTo>
                <a:lnTo>
                  <a:pt x="4711826" y="199372"/>
                </a:lnTo>
                <a:lnTo>
                  <a:pt x="4744663" y="228922"/>
                </a:lnTo>
                <a:lnTo>
                  <a:pt x="4775893" y="260152"/>
                </a:lnTo>
                <a:lnTo>
                  <a:pt x="4805443" y="292989"/>
                </a:lnTo>
                <a:lnTo>
                  <a:pt x="4833245" y="327363"/>
                </a:lnTo>
                <a:lnTo>
                  <a:pt x="4859228" y="363205"/>
                </a:lnTo>
                <a:lnTo>
                  <a:pt x="4883321" y="400443"/>
                </a:lnTo>
                <a:lnTo>
                  <a:pt x="4905454" y="439007"/>
                </a:lnTo>
                <a:lnTo>
                  <a:pt x="4925556" y="478827"/>
                </a:lnTo>
                <a:lnTo>
                  <a:pt x="4943557" y="519832"/>
                </a:lnTo>
                <a:lnTo>
                  <a:pt x="4959387" y="561952"/>
                </a:lnTo>
                <a:lnTo>
                  <a:pt x="4972974" y="605116"/>
                </a:lnTo>
                <a:lnTo>
                  <a:pt x="4984249" y="649254"/>
                </a:lnTo>
                <a:lnTo>
                  <a:pt x="4993141" y="694296"/>
                </a:lnTo>
                <a:lnTo>
                  <a:pt x="4999580" y="740170"/>
                </a:lnTo>
                <a:lnTo>
                  <a:pt x="5003495" y="786807"/>
                </a:lnTo>
                <a:lnTo>
                  <a:pt x="5004815" y="834136"/>
                </a:lnTo>
                <a:lnTo>
                  <a:pt x="5004815" y="5516372"/>
                </a:lnTo>
                <a:lnTo>
                  <a:pt x="5003495" y="5563700"/>
                </a:lnTo>
                <a:lnTo>
                  <a:pt x="4999580" y="5610337"/>
                </a:lnTo>
                <a:lnTo>
                  <a:pt x="4993141" y="5656211"/>
                </a:lnTo>
                <a:lnTo>
                  <a:pt x="4984249" y="5701253"/>
                </a:lnTo>
                <a:lnTo>
                  <a:pt x="4972974" y="5745391"/>
                </a:lnTo>
                <a:lnTo>
                  <a:pt x="4959387" y="5788555"/>
                </a:lnTo>
                <a:lnTo>
                  <a:pt x="4943557" y="5830675"/>
                </a:lnTo>
                <a:lnTo>
                  <a:pt x="4925556" y="5871680"/>
                </a:lnTo>
                <a:lnTo>
                  <a:pt x="4905454" y="5911500"/>
                </a:lnTo>
                <a:lnTo>
                  <a:pt x="4883321" y="5950064"/>
                </a:lnTo>
                <a:lnTo>
                  <a:pt x="4859228" y="5987302"/>
                </a:lnTo>
                <a:lnTo>
                  <a:pt x="4833245" y="6023144"/>
                </a:lnTo>
                <a:lnTo>
                  <a:pt x="4805443" y="6057518"/>
                </a:lnTo>
                <a:lnTo>
                  <a:pt x="4775893" y="6090355"/>
                </a:lnTo>
                <a:lnTo>
                  <a:pt x="4744663" y="6121585"/>
                </a:lnTo>
                <a:lnTo>
                  <a:pt x="4711826" y="6151135"/>
                </a:lnTo>
                <a:lnTo>
                  <a:pt x="4677452" y="6178937"/>
                </a:lnTo>
                <a:lnTo>
                  <a:pt x="4641610" y="6204920"/>
                </a:lnTo>
                <a:lnTo>
                  <a:pt x="4604372" y="6229013"/>
                </a:lnTo>
                <a:lnTo>
                  <a:pt x="4565808" y="6251146"/>
                </a:lnTo>
                <a:lnTo>
                  <a:pt x="4525988" y="6271248"/>
                </a:lnTo>
                <a:lnTo>
                  <a:pt x="4484983" y="6289249"/>
                </a:lnTo>
                <a:lnTo>
                  <a:pt x="4442863" y="6305079"/>
                </a:lnTo>
                <a:lnTo>
                  <a:pt x="4399699" y="6318666"/>
                </a:lnTo>
                <a:lnTo>
                  <a:pt x="4355561" y="6329941"/>
                </a:lnTo>
                <a:lnTo>
                  <a:pt x="4310519" y="6338833"/>
                </a:lnTo>
                <a:lnTo>
                  <a:pt x="4264645" y="6345272"/>
                </a:lnTo>
                <a:lnTo>
                  <a:pt x="4218008" y="6349187"/>
                </a:lnTo>
                <a:lnTo>
                  <a:pt x="4170679" y="6350508"/>
                </a:lnTo>
                <a:lnTo>
                  <a:pt x="834135" y="6350508"/>
                </a:lnTo>
                <a:lnTo>
                  <a:pt x="786807" y="6349187"/>
                </a:lnTo>
                <a:lnTo>
                  <a:pt x="740170" y="6345272"/>
                </a:lnTo>
                <a:lnTo>
                  <a:pt x="694296" y="6338833"/>
                </a:lnTo>
                <a:lnTo>
                  <a:pt x="649254" y="6329941"/>
                </a:lnTo>
                <a:lnTo>
                  <a:pt x="605116" y="6318666"/>
                </a:lnTo>
                <a:lnTo>
                  <a:pt x="561952" y="6305079"/>
                </a:lnTo>
                <a:lnTo>
                  <a:pt x="519832" y="6289249"/>
                </a:lnTo>
                <a:lnTo>
                  <a:pt x="478827" y="6271248"/>
                </a:lnTo>
                <a:lnTo>
                  <a:pt x="439007" y="6251146"/>
                </a:lnTo>
                <a:lnTo>
                  <a:pt x="400443" y="6229013"/>
                </a:lnTo>
                <a:lnTo>
                  <a:pt x="363205" y="6204920"/>
                </a:lnTo>
                <a:lnTo>
                  <a:pt x="327363" y="6178937"/>
                </a:lnTo>
                <a:lnTo>
                  <a:pt x="292989" y="6151135"/>
                </a:lnTo>
                <a:lnTo>
                  <a:pt x="260152" y="6121585"/>
                </a:lnTo>
                <a:lnTo>
                  <a:pt x="228922" y="6090355"/>
                </a:lnTo>
                <a:lnTo>
                  <a:pt x="199372" y="6057518"/>
                </a:lnTo>
                <a:lnTo>
                  <a:pt x="171570" y="6023144"/>
                </a:lnTo>
                <a:lnTo>
                  <a:pt x="145587" y="5987302"/>
                </a:lnTo>
                <a:lnTo>
                  <a:pt x="121494" y="5950064"/>
                </a:lnTo>
                <a:lnTo>
                  <a:pt x="99361" y="5911500"/>
                </a:lnTo>
                <a:lnTo>
                  <a:pt x="79259" y="5871680"/>
                </a:lnTo>
                <a:lnTo>
                  <a:pt x="61258" y="5830675"/>
                </a:lnTo>
                <a:lnTo>
                  <a:pt x="45428" y="5788555"/>
                </a:lnTo>
                <a:lnTo>
                  <a:pt x="31841" y="5745391"/>
                </a:lnTo>
                <a:lnTo>
                  <a:pt x="20566" y="5701253"/>
                </a:lnTo>
                <a:lnTo>
                  <a:pt x="11674" y="5656211"/>
                </a:lnTo>
                <a:lnTo>
                  <a:pt x="5235" y="5610337"/>
                </a:lnTo>
                <a:lnTo>
                  <a:pt x="1320" y="5563700"/>
                </a:lnTo>
                <a:lnTo>
                  <a:pt x="0" y="5516372"/>
                </a:lnTo>
                <a:lnTo>
                  <a:pt x="0" y="834136"/>
                </a:lnTo>
                <a:close/>
              </a:path>
            </a:pathLst>
          </a:custGeom>
          <a:ln w="28956">
            <a:solidFill>
              <a:srgbClr val="046699"/>
            </a:solidFill>
          </a:ln>
        </p:spPr>
        <p:txBody>
          <a:bodyPr wrap="square" lIns="0" tIns="0" rIns="0" bIns="0" rtlCol="0"/>
          <a:lstStyle/>
          <a:p>
            <a:endParaRPr>
              <a:solidFill>
                <a:prstClr val="black"/>
              </a:solidFill>
            </a:endParaRPr>
          </a:p>
        </p:txBody>
      </p:sp>
      <p:sp>
        <p:nvSpPr>
          <p:cNvPr id="12" name="object 12"/>
          <p:cNvSpPr/>
          <p:nvPr/>
        </p:nvSpPr>
        <p:spPr>
          <a:xfrm>
            <a:off x="13700760" y="3848100"/>
            <a:ext cx="2601467" cy="2599944"/>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12565380" y="4818888"/>
            <a:ext cx="3579876" cy="3276600"/>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24793822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37666" y="574039"/>
            <a:ext cx="9400540" cy="879475"/>
          </a:xfrm>
          <a:prstGeom prst="rect">
            <a:avLst/>
          </a:prstGeom>
        </p:spPr>
        <p:txBody>
          <a:bodyPr vert="horz" wrap="square" lIns="0" tIns="12700" rIns="0" bIns="0" rtlCol="0">
            <a:spAutoFit/>
          </a:bodyPr>
          <a:lstStyle/>
          <a:p>
            <a:pPr marL="12700">
              <a:lnSpc>
                <a:spcPct val="100000"/>
              </a:lnSpc>
              <a:spcBef>
                <a:spcPts val="100"/>
              </a:spcBef>
            </a:pPr>
            <a:r>
              <a:rPr sz="5600" spc="-5" dirty="0">
                <a:solidFill>
                  <a:srgbClr val="095A82"/>
                </a:solidFill>
              </a:rPr>
              <a:t>Types Of </a:t>
            </a:r>
            <a:r>
              <a:rPr sz="5600" spc="-10" dirty="0">
                <a:solidFill>
                  <a:srgbClr val="095A82"/>
                </a:solidFill>
              </a:rPr>
              <a:t>Cryptocurrency</a:t>
            </a:r>
            <a:r>
              <a:rPr sz="5600" spc="-70" dirty="0">
                <a:solidFill>
                  <a:srgbClr val="095A82"/>
                </a:solidFill>
              </a:rPr>
              <a:t> </a:t>
            </a:r>
            <a:r>
              <a:rPr sz="5600" spc="-5" dirty="0">
                <a:solidFill>
                  <a:srgbClr val="095A82"/>
                </a:solidFill>
              </a:rPr>
              <a:t>Wallet</a:t>
            </a:r>
            <a:endParaRPr sz="5600"/>
          </a:p>
        </p:txBody>
      </p:sp>
      <p:sp>
        <p:nvSpPr>
          <p:cNvPr id="6" name="object 6"/>
          <p:cNvSpPr/>
          <p:nvPr/>
        </p:nvSpPr>
        <p:spPr>
          <a:xfrm>
            <a:off x="6537959" y="3755135"/>
            <a:ext cx="10872216" cy="175107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721602" y="3848861"/>
            <a:ext cx="10509885" cy="1568450"/>
          </a:xfrm>
          <a:custGeom>
            <a:avLst/>
            <a:gdLst/>
            <a:ahLst/>
            <a:cxnLst/>
            <a:rect l="l" t="t" r="r" b="b"/>
            <a:pathLst>
              <a:path w="10509885" h="1568450">
                <a:moveTo>
                  <a:pt x="10358374" y="0"/>
                </a:moveTo>
                <a:lnTo>
                  <a:pt x="0" y="0"/>
                </a:lnTo>
                <a:lnTo>
                  <a:pt x="0" y="1568196"/>
                </a:lnTo>
                <a:lnTo>
                  <a:pt x="10358374" y="1568196"/>
                </a:lnTo>
                <a:lnTo>
                  <a:pt x="10393017" y="1561295"/>
                </a:lnTo>
                <a:lnTo>
                  <a:pt x="10452886" y="1510792"/>
                </a:lnTo>
                <a:lnTo>
                  <a:pt x="10476293" y="1470322"/>
                </a:lnTo>
                <a:lnTo>
                  <a:pt x="10494138" y="1421794"/>
                </a:lnTo>
                <a:lnTo>
                  <a:pt x="10505511" y="1366774"/>
                </a:lnTo>
                <a:lnTo>
                  <a:pt x="10509504" y="1306829"/>
                </a:lnTo>
                <a:lnTo>
                  <a:pt x="10509504" y="261365"/>
                </a:lnTo>
                <a:lnTo>
                  <a:pt x="10505511" y="201421"/>
                </a:lnTo>
                <a:lnTo>
                  <a:pt x="10494138" y="146401"/>
                </a:lnTo>
                <a:lnTo>
                  <a:pt x="10476293" y="97873"/>
                </a:lnTo>
                <a:lnTo>
                  <a:pt x="10452886" y="57403"/>
                </a:lnTo>
                <a:lnTo>
                  <a:pt x="10424824" y="26556"/>
                </a:lnTo>
                <a:lnTo>
                  <a:pt x="10358374" y="0"/>
                </a:lnTo>
                <a:close/>
              </a:path>
            </a:pathLst>
          </a:custGeom>
          <a:solidFill>
            <a:srgbClr val="FFFFFF"/>
          </a:solidFill>
        </p:spPr>
        <p:txBody>
          <a:bodyPr wrap="square" lIns="0" tIns="0" rIns="0" bIns="0" rtlCol="0"/>
          <a:lstStyle/>
          <a:p>
            <a:endParaRPr>
              <a:solidFill>
                <a:prstClr val="black"/>
              </a:solidFill>
            </a:endParaRPr>
          </a:p>
        </p:txBody>
      </p:sp>
      <p:sp>
        <p:nvSpPr>
          <p:cNvPr id="8" name="object 8"/>
          <p:cNvSpPr/>
          <p:nvPr/>
        </p:nvSpPr>
        <p:spPr>
          <a:xfrm>
            <a:off x="6721602" y="3848861"/>
            <a:ext cx="10509885" cy="1568450"/>
          </a:xfrm>
          <a:custGeom>
            <a:avLst/>
            <a:gdLst/>
            <a:ahLst/>
            <a:cxnLst/>
            <a:rect l="l" t="t" r="r" b="b"/>
            <a:pathLst>
              <a:path w="10509885" h="1568450">
                <a:moveTo>
                  <a:pt x="10509504" y="261365"/>
                </a:moveTo>
                <a:lnTo>
                  <a:pt x="10509504" y="1306829"/>
                </a:lnTo>
                <a:lnTo>
                  <a:pt x="10505511" y="1366774"/>
                </a:lnTo>
                <a:lnTo>
                  <a:pt x="10494138" y="1421794"/>
                </a:lnTo>
                <a:lnTo>
                  <a:pt x="10476293" y="1470322"/>
                </a:lnTo>
                <a:lnTo>
                  <a:pt x="10452886" y="1510792"/>
                </a:lnTo>
                <a:lnTo>
                  <a:pt x="10424824" y="1541639"/>
                </a:lnTo>
                <a:lnTo>
                  <a:pt x="10358374" y="1568196"/>
                </a:lnTo>
                <a:lnTo>
                  <a:pt x="0" y="1568196"/>
                </a:lnTo>
                <a:lnTo>
                  <a:pt x="0" y="0"/>
                </a:lnTo>
                <a:lnTo>
                  <a:pt x="10358374" y="0"/>
                </a:lnTo>
                <a:lnTo>
                  <a:pt x="10393017" y="6900"/>
                </a:lnTo>
                <a:lnTo>
                  <a:pt x="10452886" y="57403"/>
                </a:lnTo>
                <a:lnTo>
                  <a:pt x="10476293" y="97873"/>
                </a:lnTo>
                <a:lnTo>
                  <a:pt x="10494138" y="146401"/>
                </a:lnTo>
                <a:lnTo>
                  <a:pt x="10505511" y="201421"/>
                </a:lnTo>
                <a:lnTo>
                  <a:pt x="10509504" y="261365"/>
                </a:lnTo>
                <a:close/>
              </a:path>
            </a:pathLst>
          </a:custGeom>
          <a:ln w="25908">
            <a:solidFill>
              <a:srgbClr val="1CB5A0"/>
            </a:solidFill>
          </a:ln>
        </p:spPr>
        <p:txBody>
          <a:bodyPr wrap="square" lIns="0" tIns="0" rIns="0" bIns="0" rtlCol="0"/>
          <a:lstStyle/>
          <a:p>
            <a:endParaRPr>
              <a:solidFill>
                <a:prstClr val="black"/>
              </a:solidFill>
            </a:endParaRPr>
          </a:p>
        </p:txBody>
      </p:sp>
      <p:sp>
        <p:nvSpPr>
          <p:cNvPr id="9" name="object 9"/>
          <p:cNvSpPr txBox="1"/>
          <p:nvPr/>
        </p:nvSpPr>
        <p:spPr>
          <a:xfrm>
            <a:off x="7162292" y="4069460"/>
            <a:ext cx="9789795" cy="1054776"/>
          </a:xfrm>
          <a:prstGeom prst="rect">
            <a:avLst/>
          </a:prstGeom>
        </p:spPr>
        <p:txBody>
          <a:bodyPr vert="horz" wrap="square" lIns="0" tIns="53975" rIns="0" bIns="0" rtlCol="0">
            <a:spAutoFit/>
          </a:bodyPr>
          <a:lstStyle/>
          <a:p>
            <a:pPr marL="34925" marR="5080" indent="-22860" algn="just">
              <a:lnSpc>
                <a:spcPts val="2590"/>
              </a:lnSpc>
              <a:spcBef>
                <a:spcPts val="425"/>
              </a:spcBef>
            </a:pPr>
            <a:r>
              <a:rPr sz="2000" spc="-15" dirty="0">
                <a:latin typeface="Arial Rounded MT Bold" panose="020F0704030504030204" pitchFamily="34" charset="0"/>
                <a:cs typeface="Calibri"/>
              </a:rPr>
              <a:t>Created </a:t>
            </a:r>
            <a:r>
              <a:rPr sz="2000" spc="-10" dirty="0">
                <a:latin typeface="Arial Rounded MT Bold" panose="020F0704030504030204" pitchFamily="34" charset="0"/>
                <a:cs typeface="Calibri"/>
              </a:rPr>
              <a:t>by </a:t>
            </a:r>
            <a:r>
              <a:rPr sz="2000" spc="-35" dirty="0">
                <a:latin typeface="Arial Rounded MT Bold" panose="020F0704030504030204" pitchFamily="34" charset="0"/>
                <a:cs typeface="Calibri"/>
              </a:rPr>
              <a:t>Bitpay, </a:t>
            </a:r>
            <a:r>
              <a:rPr sz="2000" spc="-15" dirty="0">
                <a:latin typeface="Arial Rounded MT Bold" panose="020F0704030504030204" pitchFamily="34" charset="0"/>
                <a:cs typeface="Calibri"/>
              </a:rPr>
              <a:t>Copay </a:t>
            </a:r>
            <a:r>
              <a:rPr sz="2000" dirty="0">
                <a:latin typeface="Arial Rounded MT Bold" panose="020F0704030504030204" pitchFamily="34" charset="0"/>
                <a:cs typeface="Calibri"/>
              </a:rPr>
              <a:t>is </a:t>
            </a:r>
            <a:r>
              <a:rPr sz="2000" spc="-5" dirty="0">
                <a:latin typeface="Arial Rounded MT Bold" panose="020F0704030504030204" pitchFamily="34" charset="0"/>
                <a:cs typeface="Calibri"/>
              </a:rPr>
              <a:t>easily accessed </a:t>
            </a:r>
            <a:r>
              <a:rPr sz="2000" spc="-10" dirty="0">
                <a:latin typeface="Arial Rounded MT Bold" panose="020F0704030504030204" pitchFamily="34" charset="0"/>
                <a:cs typeface="Calibri"/>
              </a:rPr>
              <a:t>through </a:t>
            </a:r>
            <a:r>
              <a:rPr sz="2000" dirty="0">
                <a:latin typeface="Arial Rounded MT Bold" panose="020F0704030504030204" pitchFamily="34" charset="0"/>
                <a:cs typeface="Calibri"/>
              </a:rPr>
              <a:t>a </a:t>
            </a:r>
            <a:r>
              <a:rPr sz="2000" spc="-5" dirty="0">
                <a:latin typeface="Arial Rounded MT Bold" panose="020F0704030504030204" pitchFamily="34" charset="0"/>
                <a:cs typeface="Calibri"/>
              </a:rPr>
              <a:t>user-friendly </a:t>
            </a:r>
            <a:r>
              <a:rPr sz="2000" spc="-15" dirty="0">
                <a:latin typeface="Arial Rounded MT Bold" panose="020F0704030504030204" pitchFamily="34" charset="0"/>
                <a:cs typeface="Calibri"/>
              </a:rPr>
              <a:t>interface </a:t>
            </a:r>
            <a:r>
              <a:rPr sz="2000" spc="-10" dirty="0">
                <a:latin typeface="Arial Rounded MT Bold" panose="020F0704030504030204" pitchFamily="34" charset="0"/>
                <a:cs typeface="Calibri"/>
              </a:rPr>
              <a:t>on  desktop, </a:t>
            </a:r>
            <a:r>
              <a:rPr sz="2000" spc="-5" dirty="0">
                <a:latin typeface="Arial Rounded MT Bold" panose="020F0704030504030204" pitchFamily="34" charset="0"/>
                <a:cs typeface="Calibri"/>
              </a:rPr>
              <a:t>mobile or online. </a:t>
            </a:r>
            <a:r>
              <a:rPr sz="2000" spc="-20" dirty="0">
                <a:latin typeface="Arial Rounded MT Bold" panose="020F0704030504030204" pitchFamily="34" charset="0"/>
                <a:cs typeface="Calibri"/>
              </a:rPr>
              <a:t>It’s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multi-signature wallet </a:t>
            </a:r>
            <a:r>
              <a:rPr sz="2000" spc="-5" dirty="0">
                <a:latin typeface="Arial Rounded MT Bold" panose="020F0704030504030204" pitchFamily="34" charset="0"/>
                <a:cs typeface="Calibri"/>
              </a:rPr>
              <a:t>so friends or business  </a:t>
            </a:r>
            <a:r>
              <a:rPr sz="2000" spc="-10" dirty="0">
                <a:latin typeface="Arial Rounded MT Bold" panose="020F0704030504030204" pitchFamily="34" charset="0"/>
                <a:cs typeface="Calibri"/>
              </a:rPr>
              <a:t>partners can share</a:t>
            </a:r>
            <a:r>
              <a:rPr sz="2000" dirty="0">
                <a:latin typeface="Arial Rounded MT Bold" panose="020F0704030504030204" pitchFamily="34" charset="0"/>
                <a:cs typeface="Calibri"/>
              </a:rPr>
              <a:t> </a:t>
            </a:r>
            <a:r>
              <a:rPr sz="2000" spc="-5" dirty="0">
                <a:latin typeface="Arial Rounded MT Bold" panose="020F0704030504030204" pitchFamily="34" charset="0"/>
                <a:cs typeface="Calibri"/>
              </a:rPr>
              <a:t>funds.</a:t>
            </a:r>
            <a:endParaRPr sz="2000" dirty="0">
              <a:latin typeface="Arial Rounded MT Bold" panose="020F0704030504030204" pitchFamily="34" charset="0"/>
              <a:cs typeface="Calibri"/>
            </a:endParaRPr>
          </a:p>
        </p:txBody>
      </p:sp>
      <p:sp>
        <p:nvSpPr>
          <p:cNvPr id="10" name="object 10"/>
          <p:cNvSpPr/>
          <p:nvPr/>
        </p:nvSpPr>
        <p:spPr>
          <a:xfrm>
            <a:off x="6539483" y="5481828"/>
            <a:ext cx="10872216" cy="175260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6723126" y="5575553"/>
            <a:ext cx="10509885" cy="1569720"/>
          </a:xfrm>
          <a:custGeom>
            <a:avLst/>
            <a:gdLst/>
            <a:ahLst/>
            <a:cxnLst/>
            <a:rect l="l" t="t" r="r" b="b"/>
            <a:pathLst>
              <a:path w="10509885" h="1569720">
                <a:moveTo>
                  <a:pt x="10358374" y="0"/>
                </a:moveTo>
                <a:lnTo>
                  <a:pt x="0" y="0"/>
                </a:lnTo>
                <a:lnTo>
                  <a:pt x="0" y="1569720"/>
                </a:lnTo>
                <a:lnTo>
                  <a:pt x="10358374" y="1569720"/>
                </a:lnTo>
                <a:lnTo>
                  <a:pt x="10393017" y="1562812"/>
                </a:lnTo>
                <a:lnTo>
                  <a:pt x="10452886" y="1512256"/>
                </a:lnTo>
                <a:lnTo>
                  <a:pt x="10476293" y="1471745"/>
                </a:lnTo>
                <a:lnTo>
                  <a:pt x="10494138" y="1423170"/>
                </a:lnTo>
                <a:lnTo>
                  <a:pt x="10505511" y="1368098"/>
                </a:lnTo>
                <a:lnTo>
                  <a:pt x="10509504" y="1308100"/>
                </a:lnTo>
                <a:lnTo>
                  <a:pt x="10509504" y="261620"/>
                </a:lnTo>
                <a:lnTo>
                  <a:pt x="10505511" y="201621"/>
                </a:lnTo>
                <a:lnTo>
                  <a:pt x="10494138" y="146549"/>
                </a:lnTo>
                <a:lnTo>
                  <a:pt x="10476293" y="97974"/>
                </a:lnTo>
                <a:lnTo>
                  <a:pt x="10452886" y="57463"/>
                </a:lnTo>
                <a:lnTo>
                  <a:pt x="10424824" y="26584"/>
                </a:lnTo>
                <a:lnTo>
                  <a:pt x="10358374" y="0"/>
                </a:lnTo>
                <a:close/>
              </a:path>
            </a:pathLst>
          </a:custGeom>
          <a:solidFill>
            <a:srgbClr val="FFFFFF"/>
          </a:solidFill>
        </p:spPr>
        <p:txBody>
          <a:bodyPr wrap="square" lIns="0" tIns="0" rIns="0" bIns="0" rtlCol="0"/>
          <a:lstStyle/>
          <a:p>
            <a:endParaRPr>
              <a:solidFill>
                <a:prstClr val="black"/>
              </a:solidFill>
            </a:endParaRPr>
          </a:p>
        </p:txBody>
      </p:sp>
      <p:sp>
        <p:nvSpPr>
          <p:cNvPr id="12" name="object 12"/>
          <p:cNvSpPr/>
          <p:nvPr/>
        </p:nvSpPr>
        <p:spPr>
          <a:xfrm>
            <a:off x="6723126" y="5575553"/>
            <a:ext cx="10509885" cy="1569720"/>
          </a:xfrm>
          <a:custGeom>
            <a:avLst/>
            <a:gdLst/>
            <a:ahLst/>
            <a:cxnLst/>
            <a:rect l="l" t="t" r="r" b="b"/>
            <a:pathLst>
              <a:path w="10509885" h="1569720">
                <a:moveTo>
                  <a:pt x="10509504" y="261620"/>
                </a:moveTo>
                <a:lnTo>
                  <a:pt x="10509504" y="1308100"/>
                </a:lnTo>
                <a:lnTo>
                  <a:pt x="10505511" y="1368098"/>
                </a:lnTo>
                <a:lnTo>
                  <a:pt x="10494138" y="1423170"/>
                </a:lnTo>
                <a:lnTo>
                  <a:pt x="10476293" y="1471745"/>
                </a:lnTo>
                <a:lnTo>
                  <a:pt x="10452886" y="1512256"/>
                </a:lnTo>
                <a:lnTo>
                  <a:pt x="10424824" y="1543135"/>
                </a:lnTo>
                <a:lnTo>
                  <a:pt x="10358374" y="1569720"/>
                </a:lnTo>
                <a:lnTo>
                  <a:pt x="0" y="1569720"/>
                </a:lnTo>
                <a:lnTo>
                  <a:pt x="0" y="0"/>
                </a:lnTo>
                <a:lnTo>
                  <a:pt x="10358374" y="0"/>
                </a:lnTo>
                <a:lnTo>
                  <a:pt x="10393017" y="6907"/>
                </a:lnTo>
                <a:lnTo>
                  <a:pt x="10452886" y="57463"/>
                </a:lnTo>
                <a:lnTo>
                  <a:pt x="10476293" y="97974"/>
                </a:lnTo>
                <a:lnTo>
                  <a:pt x="10494138" y="146549"/>
                </a:lnTo>
                <a:lnTo>
                  <a:pt x="10505511" y="201621"/>
                </a:lnTo>
                <a:lnTo>
                  <a:pt x="10509504" y="261620"/>
                </a:lnTo>
                <a:close/>
              </a:path>
            </a:pathLst>
          </a:custGeom>
          <a:ln w="25908">
            <a:solidFill>
              <a:srgbClr val="9CB955"/>
            </a:solidFill>
          </a:ln>
        </p:spPr>
        <p:txBody>
          <a:bodyPr wrap="square" lIns="0" tIns="0" rIns="0" bIns="0" rtlCol="0"/>
          <a:lstStyle/>
          <a:p>
            <a:endParaRPr>
              <a:solidFill>
                <a:prstClr val="black"/>
              </a:solidFill>
            </a:endParaRPr>
          </a:p>
        </p:txBody>
      </p:sp>
      <p:sp>
        <p:nvSpPr>
          <p:cNvPr id="13" name="object 13"/>
          <p:cNvSpPr txBox="1"/>
          <p:nvPr/>
        </p:nvSpPr>
        <p:spPr>
          <a:xfrm>
            <a:off x="7163561" y="5962650"/>
            <a:ext cx="9789795" cy="720725"/>
          </a:xfrm>
          <a:prstGeom prst="rect">
            <a:avLst/>
          </a:prstGeom>
        </p:spPr>
        <p:txBody>
          <a:bodyPr vert="horz" wrap="square" lIns="0" tIns="53975" rIns="0" bIns="0" rtlCol="0">
            <a:spAutoFit/>
          </a:bodyPr>
          <a:lstStyle/>
          <a:p>
            <a:pPr marL="35560" marR="5080" indent="-22860">
              <a:lnSpc>
                <a:spcPts val="2590"/>
              </a:lnSpc>
              <a:spcBef>
                <a:spcPts val="425"/>
              </a:spcBef>
            </a:pPr>
            <a:r>
              <a:rPr sz="2000" spc="-10" dirty="0">
                <a:latin typeface="Arial Rounded MT Bold" panose="020F0704030504030204" pitchFamily="34" charset="0"/>
                <a:cs typeface="Calibri"/>
              </a:rPr>
              <a:t>Jaxx </a:t>
            </a:r>
            <a:r>
              <a:rPr sz="2000" dirty="0">
                <a:latin typeface="Arial Rounded MT Bold" panose="020F0704030504030204" pitchFamily="34" charset="0"/>
                <a:cs typeface="Calibri"/>
              </a:rPr>
              <a:t>is a </a:t>
            </a:r>
            <a:r>
              <a:rPr sz="2000" spc="-5" dirty="0">
                <a:latin typeface="Arial Rounded MT Bold" panose="020F0704030504030204" pitchFamily="34" charset="0"/>
                <a:cs typeface="Calibri"/>
              </a:rPr>
              <a:t>multi-currency </a:t>
            </a:r>
            <a:r>
              <a:rPr sz="2000" spc="-40" dirty="0">
                <a:latin typeface="Arial Rounded MT Bold" panose="020F0704030504030204" pitchFamily="34" charset="0"/>
                <a:cs typeface="Calibri"/>
              </a:rPr>
              <a:t>Ether, </a:t>
            </a:r>
            <a:r>
              <a:rPr sz="2000" spc="-10" dirty="0">
                <a:latin typeface="Arial Rounded MT Bold" panose="020F0704030504030204" pitchFamily="34" charset="0"/>
                <a:cs typeface="Calibri"/>
              </a:rPr>
              <a:t>Litecoin, Zcash, Bitcoin wallet </a:t>
            </a:r>
            <a:r>
              <a:rPr sz="2000" dirty="0">
                <a:latin typeface="Arial Rounded MT Bold" panose="020F0704030504030204" pitchFamily="34" charset="0"/>
                <a:cs typeface="Calibri"/>
              </a:rPr>
              <a:t>and </a:t>
            </a:r>
            <a:r>
              <a:rPr sz="2000" spc="-5" dirty="0">
                <a:latin typeface="Arial Rounded MT Bold" panose="020F0704030504030204" pitchFamily="34" charset="0"/>
                <a:cs typeface="Calibri"/>
              </a:rPr>
              <a:t>user </a:t>
            </a:r>
            <a:r>
              <a:rPr sz="2000" spc="-10" dirty="0">
                <a:latin typeface="Arial Rounded MT Bold" panose="020F0704030504030204" pitchFamily="34" charset="0"/>
                <a:cs typeface="Calibri"/>
              </a:rPr>
              <a:t>interface.  </a:t>
            </a:r>
            <a:r>
              <a:rPr sz="2000" spc="-5" dirty="0">
                <a:latin typeface="Arial Rounded MT Bold" panose="020F0704030504030204" pitchFamily="34" charset="0"/>
                <a:cs typeface="Calibri"/>
              </a:rPr>
              <a:t>It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available </a:t>
            </a:r>
            <a:r>
              <a:rPr sz="2000" spc="-5" dirty="0">
                <a:latin typeface="Arial Rounded MT Bold" panose="020F0704030504030204" pitchFamily="34" charset="0"/>
                <a:cs typeface="Calibri"/>
              </a:rPr>
              <a:t>on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variety </a:t>
            </a:r>
            <a:r>
              <a:rPr sz="2000" spc="-5" dirty="0">
                <a:latin typeface="Arial Rounded MT Bold" panose="020F0704030504030204" pitchFamily="34" charset="0"/>
                <a:cs typeface="Calibri"/>
              </a:rPr>
              <a:t>of </a:t>
            </a:r>
            <a:r>
              <a:rPr sz="2000" spc="-15" dirty="0">
                <a:latin typeface="Arial Rounded MT Bold" panose="020F0704030504030204" pitchFamily="34" charset="0"/>
                <a:cs typeface="Calibri"/>
              </a:rPr>
              <a:t>platforms </a:t>
            </a:r>
            <a:r>
              <a:rPr sz="2000" dirty="0">
                <a:latin typeface="Arial Rounded MT Bold" panose="020F0704030504030204" pitchFamily="34" charset="0"/>
                <a:cs typeface="Calibri"/>
              </a:rPr>
              <a:t>and</a:t>
            </a:r>
            <a:r>
              <a:rPr sz="2000" spc="-5" dirty="0">
                <a:latin typeface="Arial Rounded MT Bold" panose="020F0704030504030204" pitchFamily="34" charset="0"/>
                <a:cs typeface="Calibri"/>
              </a:rPr>
              <a:t> devices.</a:t>
            </a:r>
            <a:endParaRPr sz="2000" dirty="0">
              <a:latin typeface="Arial Rounded MT Bold" panose="020F0704030504030204" pitchFamily="34" charset="0"/>
              <a:cs typeface="Calibri"/>
            </a:endParaRPr>
          </a:p>
        </p:txBody>
      </p:sp>
      <p:sp>
        <p:nvSpPr>
          <p:cNvPr id="14" name="object 14"/>
          <p:cNvSpPr/>
          <p:nvPr/>
        </p:nvSpPr>
        <p:spPr>
          <a:xfrm>
            <a:off x="6551676" y="7226807"/>
            <a:ext cx="10872216" cy="1751076"/>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6735318" y="7320533"/>
            <a:ext cx="10509885" cy="1568450"/>
          </a:xfrm>
          <a:custGeom>
            <a:avLst/>
            <a:gdLst/>
            <a:ahLst/>
            <a:cxnLst/>
            <a:rect l="l" t="t" r="r" b="b"/>
            <a:pathLst>
              <a:path w="10509885" h="1568450">
                <a:moveTo>
                  <a:pt x="10358374" y="0"/>
                </a:moveTo>
                <a:lnTo>
                  <a:pt x="0" y="0"/>
                </a:lnTo>
                <a:lnTo>
                  <a:pt x="0" y="1568196"/>
                </a:lnTo>
                <a:lnTo>
                  <a:pt x="10358374" y="1568196"/>
                </a:lnTo>
                <a:lnTo>
                  <a:pt x="10393017" y="1561295"/>
                </a:lnTo>
                <a:lnTo>
                  <a:pt x="10452886" y="1510792"/>
                </a:lnTo>
                <a:lnTo>
                  <a:pt x="10476293" y="1470322"/>
                </a:lnTo>
                <a:lnTo>
                  <a:pt x="10494138" y="1421794"/>
                </a:lnTo>
                <a:lnTo>
                  <a:pt x="10505511" y="1366774"/>
                </a:lnTo>
                <a:lnTo>
                  <a:pt x="10509503" y="1306830"/>
                </a:lnTo>
                <a:lnTo>
                  <a:pt x="10509503" y="261366"/>
                </a:lnTo>
                <a:lnTo>
                  <a:pt x="10505511" y="201421"/>
                </a:lnTo>
                <a:lnTo>
                  <a:pt x="10494138" y="146401"/>
                </a:lnTo>
                <a:lnTo>
                  <a:pt x="10476293" y="97873"/>
                </a:lnTo>
                <a:lnTo>
                  <a:pt x="10452886" y="57403"/>
                </a:lnTo>
                <a:lnTo>
                  <a:pt x="10424824" y="26556"/>
                </a:lnTo>
                <a:lnTo>
                  <a:pt x="10358374" y="0"/>
                </a:lnTo>
                <a:close/>
              </a:path>
            </a:pathLst>
          </a:custGeom>
          <a:solidFill>
            <a:srgbClr val="FFFFFF"/>
          </a:solidFill>
        </p:spPr>
        <p:txBody>
          <a:bodyPr wrap="square" lIns="0" tIns="0" rIns="0" bIns="0" rtlCol="0"/>
          <a:lstStyle/>
          <a:p>
            <a:endParaRPr>
              <a:solidFill>
                <a:prstClr val="black"/>
              </a:solidFill>
            </a:endParaRPr>
          </a:p>
        </p:txBody>
      </p:sp>
      <p:sp>
        <p:nvSpPr>
          <p:cNvPr id="16" name="object 16"/>
          <p:cNvSpPr/>
          <p:nvPr/>
        </p:nvSpPr>
        <p:spPr>
          <a:xfrm>
            <a:off x="6735318" y="7320533"/>
            <a:ext cx="10509885" cy="1568450"/>
          </a:xfrm>
          <a:custGeom>
            <a:avLst/>
            <a:gdLst/>
            <a:ahLst/>
            <a:cxnLst/>
            <a:rect l="l" t="t" r="r" b="b"/>
            <a:pathLst>
              <a:path w="10509885" h="1568450">
                <a:moveTo>
                  <a:pt x="10509503" y="261366"/>
                </a:moveTo>
                <a:lnTo>
                  <a:pt x="10509503" y="1306830"/>
                </a:lnTo>
                <a:lnTo>
                  <a:pt x="10505511" y="1366774"/>
                </a:lnTo>
                <a:lnTo>
                  <a:pt x="10494138" y="1421794"/>
                </a:lnTo>
                <a:lnTo>
                  <a:pt x="10476293" y="1470322"/>
                </a:lnTo>
                <a:lnTo>
                  <a:pt x="10452886" y="1510792"/>
                </a:lnTo>
                <a:lnTo>
                  <a:pt x="10424824" y="1541639"/>
                </a:lnTo>
                <a:lnTo>
                  <a:pt x="10358374" y="1568196"/>
                </a:lnTo>
                <a:lnTo>
                  <a:pt x="0" y="1568196"/>
                </a:lnTo>
                <a:lnTo>
                  <a:pt x="0" y="0"/>
                </a:lnTo>
                <a:lnTo>
                  <a:pt x="10358374" y="0"/>
                </a:lnTo>
                <a:lnTo>
                  <a:pt x="10393017" y="6900"/>
                </a:lnTo>
                <a:lnTo>
                  <a:pt x="10452886" y="57403"/>
                </a:lnTo>
                <a:lnTo>
                  <a:pt x="10476293" y="97873"/>
                </a:lnTo>
                <a:lnTo>
                  <a:pt x="10494138" y="146401"/>
                </a:lnTo>
                <a:lnTo>
                  <a:pt x="10505511" y="201421"/>
                </a:lnTo>
                <a:lnTo>
                  <a:pt x="10509503" y="261366"/>
                </a:lnTo>
                <a:close/>
              </a:path>
            </a:pathLst>
          </a:custGeom>
          <a:ln w="25908">
            <a:solidFill>
              <a:srgbClr val="AFC3C7"/>
            </a:solidFill>
          </a:ln>
        </p:spPr>
        <p:txBody>
          <a:bodyPr wrap="square" lIns="0" tIns="0" rIns="0" bIns="0" rtlCol="0"/>
          <a:lstStyle/>
          <a:p>
            <a:endParaRPr>
              <a:solidFill>
                <a:prstClr val="black"/>
              </a:solidFill>
            </a:endParaRPr>
          </a:p>
        </p:txBody>
      </p:sp>
      <p:sp>
        <p:nvSpPr>
          <p:cNvPr id="17" name="object 17"/>
          <p:cNvSpPr txBox="1"/>
          <p:nvPr/>
        </p:nvSpPr>
        <p:spPr>
          <a:xfrm>
            <a:off x="7175754" y="7542021"/>
            <a:ext cx="9789795" cy="1049655"/>
          </a:xfrm>
          <a:prstGeom prst="rect">
            <a:avLst/>
          </a:prstGeom>
        </p:spPr>
        <p:txBody>
          <a:bodyPr vert="horz" wrap="square" lIns="0" tIns="53975" rIns="0" bIns="0" rtlCol="0">
            <a:spAutoFit/>
          </a:bodyPr>
          <a:lstStyle/>
          <a:p>
            <a:pPr marL="35560" marR="5080" indent="-22860" algn="just">
              <a:lnSpc>
                <a:spcPts val="2590"/>
              </a:lnSpc>
              <a:spcBef>
                <a:spcPts val="425"/>
              </a:spcBef>
            </a:pPr>
            <a:r>
              <a:rPr sz="2000" spc="-15" dirty="0">
                <a:latin typeface="Arial Rounded MT Bold" panose="020F0704030504030204" pitchFamily="34" charset="0"/>
                <a:cs typeface="Calibri"/>
              </a:rPr>
              <a:t>Blockchain.info </a:t>
            </a:r>
            <a:r>
              <a:rPr sz="2000" spc="-10" dirty="0">
                <a:latin typeface="Arial Rounded MT Bold" panose="020F0704030504030204" pitchFamily="34" charset="0"/>
                <a:cs typeface="Calibri"/>
              </a:rPr>
              <a:t>provides two </a:t>
            </a:r>
            <a:r>
              <a:rPr sz="2000" spc="-15" dirty="0">
                <a:latin typeface="Arial Rounded MT Bold" panose="020F0704030504030204" pitchFamily="34" charset="0"/>
                <a:cs typeface="Calibri"/>
              </a:rPr>
              <a:t>different </a:t>
            </a:r>
            <a:r>
              <a:rPr sz="2000" dirty="0">
                <a:latin typeface="Arial Rounded MT Bold" panose="020F0704030504030204" pitchFamily="34" charset="0"/>
                <a:cs typeface="Calibri"/>
              </a:rPr>
              <a:t>additional </a:t>
            </a:r>
            <a:r>
              <a:rPr sz="2000" spc="-15" dirty="0">
                <a:latin typeface="Arial Rounded MT Bold" panose="020F0704030504030204" pitchFamily="34" charset="0"/>
                <a:cs typeface="Calibri"/>
              </a:rPr>
              <a:t>layers. For </a:t>
            </a:r>
            <a:r>
              <a:rPr sz="2000" dirty="0">
                <a:latin typeface="Arial Rounded MT Bold" panose="020F0704030504030204" pitchFamily="34" charset="0"/>
                <a:cs typeface="Calibri"/>
              </a:rPr>
              <a:t>the </a:t>
            </a:r>
            <a:r>
              <a:rPr sz="2000" spc="-15" dirty="0">
                <a:latin typeface="Arial Rounded MT Bold" panose="020F0704030504030204" pitchFamily="34" charset="0"/>
                <a:cs typeface="Calibri"/>
              </a:rPr>
              <a:t>browser  version, </a:t>
            </a:r>
            <a:r>
              <a:rPr sz="2000" spc="-10" dirty="0">
                <a:latin typeface="Arial Rounded MT Bold" panose="020F0704030504030204" pitchFamily="34" charset="0"/>
                <a:cs typeface="Calibri"/>
              </a:rPr>
              <a:t>users can </a:t>
            </a:r>
            <a:r>
              <a:rPr sz="2000" spc="-5" dirty="0">
                <a:latin typeface="Arial Rounded MT Bold" panose="020F0704030504030204" pitchFamily="34" charset="0"/>
                <a:cs typeface="Calibri"/>
              </a:rPr>
              <a:t>enable </a:t>
            </a:r>
            <a:r>
              <a:rPr sz="2000" spc="-15" dirty="0">
                <a:latin typeface="Arial Rounded MT Bold" panose="020F0704030504030204" pitchFamily="34" charset="0"/>
                <a:cs typeface="Calibri"/>
              </a:rPr>
              <a:t>two-factor </a:t>
            </a:r>
            <a:r>
              <a:rPr sz="2000" spc="-10" dirty="0">
                <a:latin typeface="Arial Rounded MT Bold" panose="020F0704030504030204" pitchFamily="34" charset="0"/>
                <a:cs typeface="Calibri"/>
              </a:rPr>
              <a:t>authentication, </a:t>
            </a:r>
            <a:r>
              <a:rPr sz="2000" dirty="0">
                <a:latin typeface="Arial Rounded MT Bold" panose="020F0704030504030204" pitchFamily="34" charset="0"/>
                <a:cs typeface="Calibri"/>
              </a:rPr>
              <a:t>while mobile </a:t>
            </a:r>
            <a:r>
              <a:rPr sz="2000" spc="-15" dirty="0">
                <a:latin typeface="Arial Rounded MT Bold" panose="020F0704030504030204" pitchFamily="34" charset="0"/>
                <a:cs typeface="Calibri"/>
              </a:rPr>
              <a:t>users </a:t>
            </a:r>
            <a:r>
              <a:rPr sz="2000" spc="-10" dirty="0">
                <a:latin typeface="Arial Rounded MT Bold" panose="020F0704030504030204" pitchFamily="34" charset="0"/>
                <a:cs typeface="Calibri"/>
              </a:rPr>
              <a:t>can  </a:t>
            </a:r>
            <a:r>
              <a:rPr sz="2000" spc="-15" dirty="0">
                <a:latin typeface="Arial Rounded MT Bold" panose="020F0704030504030204" pitchFamily="34" charset="0"/>
                <a:cs typeface="Calibri"/>
              </a:rPr>
              <a:t>activate </a:t>
            </a:r>
            <a:r>
              <a:rPr sz="2000" dirty="0">
                <a:latin typeface="Arial Rounded MT Bold" panose="020F0704030504030204" pitchFamily="34" charset="0"/>
                <a:cs typeface="Calibri"/>
              </a:rPr>
              <a:t>a </a:t>
            </a:r>
            <a:r>
              <a:rPr sz="2000" spc="-5" dirty="0">
                <a:latin typeface="Arial Rounded MT Bold" panose="020F0704030504030204" pitchFamily="34" charset="0"/>
                <a:cs typeface="Calibri"/>
              </a:rPr>
              <a:t>pin </a:t>
            </a:r>
            <a:r>
              <a:rPr sz="2000" spc="-10" dirty="0">
                <a:latin typeface="Arial Rounded MT Bold" panose="020F0704030504030204" pitchFamily="34" charset="0"/>
                <a:cs typeface="Calibri"/>
              </a:rPr>
              <a:t>code requirement </a:t>
            </a:r>
            <a:r>
              <a:rPr sz="2000" spc="-5" dirty="0">
                <a:latin typeface="Arial Rounded MT Bold" panose="020F0704030504030204" pitchFamily="34" charset="0"/>
                <a:cs typeface="Calibri"/>
              </a:rPr>
              <a:t>every </a:t>
            </a:r>
            <a:r>
              <a:rPr sz="2000" dirty="0">
                <a:latin typeface="Arial Rounded MT Bold" panose="020F0704030504030204" pitchFamily="34" charset="0"/>
                <a:cs typeface="Calibri"/>
              </a:rPr>
              <a:t>time the </a:t>
            </a:r>
            <a:r>
              <a:rPr sz="2000" spc="-5" dirty="0">
                <a:latin typeface="Arial Rounded MT Bold" panose="020F0704030504030204" pitchFamily="34" charset="0"/>
                <a:cs typeface="Calibri"/>
              </a:rPr>
              <a:t>wallet application </a:t>
            </a:r>
            <a:r>
              <a:rPr sz="2000" dirty="0">
                <a:latin typeface="Arial Rounded MT Bold" panose="020F0704030504030204" pitchFamily="34" charset="0"/>
                <a:cs typeface="Calibri"/>
              </a:rPr>
              <a:t>is</a:t>
            </a:r>
            <a:r>
              <a:rPr sz="2000" spc="-50" dirty="0">
                <a:latin typeface="Arial Rounded MT Bold" panose="020F0704030504030204" pitchFamily="34" charset="0"/>
                <a:cs typeface="Calibri"/>
              </a:rPr>
              <a:t> </a:t>
            </a:r>
            <a:r>
              <a:rPr sz="2000" spc="-5" dirty="0">
                <a:latin typeface="Arial Rounded MT Bold" panose="020F0704030504030204" pitchFamily="34" charset="0"/>
                <a:cs typeface="Calibri"/>
              </a:rPr>
              <a:t>opened</a:t>
            </a:r>
            <a:endParaRPr sz="2000" dirty="0">
              <a:latin typeface="Arial Rounded MT Bold" panose="020F0704030504030204" pitchFamily="34" charset="0"/>
              <a:cs typeface="Calibri"/>
            </a:endParaRPr>
          </a:p>
        </p:txBody>
      </p:sp>
      <p:sp>
        <p:nvSpPr>
          <p:cNvPr id="18" name="object 18"/>
          <p:cNvSpPr/>
          <p:nvPr/>
        </p:nvSpPr>
        <p:spPr>
          <a:xfrm>
            <a:off x="6551676" y="2026920"/>
            <a:ext cx="10872216" cy="1751076"/>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9" name="object 19"/>
          <p:cNvSpPr/>
          <p:nvPr/>
        </p:nvSpPr>
        <p:spPr>
          <a:xfrm>
            <a:off x="6735318" y="2120645"/>
            <a:ext cx="10509885" cy="1568450"/>
          </a:xfrm>
          <a:custGeom>
            <a:avLst/>
            <a:gdLst/>
            <a:ahLst/>
            <a:cxnLst/>
            <a:rect l="l" t="t" r="r" b="b"/>
            <a:pathLst>
              <a:path w="10509885" h="1568450">
                <a:moveTo>
                  <a:pt x="10358374" y="0"/>
                </a:moveTo>
                <a:lnTo>
                  <a:pt x="0" y="0"/>
                </a:lnTo>
                <a:lnTo>
                  <a:pt x="0" y="1568196"/>
                </a:lnTo>
                <a:lnTo>
                  <a:pt x="10358374" y="1568196"/>
                </a:lnTo>
                <a:lnTo>
                  <a:pt x="10393017" y="1561295"/>
                </a:lnTo>
                <a:lnTo>
                  <a:pt x="10452886" y="1510792"/>
                </a:lnTo>
                <a:lnTo>
                  <a:pt x="10476293" y="1470322"/>
                </a:lnTo>
                <a:lnTo>
                  <a:pt x="10494138" y="1421794"/>
                </a:lnTo>
                <a:lnTo>
                  <a:pt x="10505511" y="1366774"/>
                </a:lnTo>
                <a:lnTo>
                  <a:pt x="10509503" y="1306829"/>
                </a:lnTo>
                <a:lnTo>
                  <a:pt x="10509503" y="261365"/>
                </a:lnTo>
                <a:lnTo>
                  <a:pt x="10505511" y="201421"/>
                </a:lnTo>
                <a:lnTo>
                  <a:pt x="10494138" y="146401"/>
                </a:lnTo>
                <a:lnTo>
                  <a:pt x="10476293" y="97873"/>
                </a:lnTo>
                <a:lnTo>
                  <a:pt x="10452886" y="57403"/>
                </a:lnTo>
                <a:lnTo>
                  <a:pt x="10424824" y="26556"/>
                </a:lnTo>
                <a:lnTo>
                  <a:pt x="10358374" y="0"/>
                </a:lnTo>
                <a:close/>
              </a:path>
            </a:pathLst>
          </a:custGeom>
          <a:solidFill>
            <a:srgbClr val="FFFFFF"/>
          </a:solidFill>
        </p:spPr>
        <p:txBody>
          <a:bodyPr wrap="square" lIns="0" tIns="0" rIns="0" bIns="0" rtlCol="0"/>
          <a:lstStyle/>
          <a:p>
            <a:endParaRPr>
              <a:solidFill>
                <a:prstClr val="black"/>
              </a:solidFill>
            </a:endParaRPr>
          </a:p>
        </p:txBody>
      </p:sp>
      <p:sp>
        <p:nvSpPr>
          <p:cNvPr id="20" name="object 20"/>
          <p:cNvSpPr/>
          <p:nvPr/>
        </p:nvSpPr>
        <p:spPr>
          <a:xfrm>
            <a:off x="6735318" y="2120645"/>
            <a:ext cx="10509885" cy="1568450"/>
          </a:xfrm>
          <a:custGeom>
            <a:avLst/>
            <a:gdLst/>
            <a:ahLst/>
            <a:cxnLst/>
            <a:rect l="l" t="t" r="r" b="b"/>
            <a:pathLst>
              <a:path w="10509885" h="1568450">
                <a:moveTo>
                  <a:pt x="10509503" y="261365"/>
                </a:moveTo>
                <a:lnTo>
                  <a:pt x="10509503" y="1306829"/>
                </a:lnTo>
                <a:lnTo>
                  <a:pt x="10505511" y="1366774"/>
                </a:lnTo>
                <a:lnTo>
                  <a:pt x="10494138" y="1421794"/>
                </a:lnTo>
                <a:lnTo>
                  <a:pt x="10476293" y="1470322"/>
                </a:lnTo>
                <a:lnTo>
                  <a:pt x="10452886" y="1510792"/>
                </a:lnTo>
                <a:lnTo>
                  <a:pt x="10424824" y="1541639"/>
                </a:lnTo>
                <a:lnTo>
                  <a:pt x="10358374" y="1568196"/>
                </a:lnTo>
                <a:lnTo>
                  <a:pt x="0" y="1568196"/>
                </a:lnTo>
                <a:lnTo>
                  <a:pt x="0" y="0"/>
                </a:lnTo>
                <a:lnTo>
                  <a:pt x="10358374" y="0"/>
                </a:lnTo>
                <a:lnTo>
                  <a:pt x="10393017" y="6900"/>
                </a:lnTo>
                <a:lnTo>
                  <a:pt x="10452886" y="57403"/>
                </a:lnTo>
                <a:lnTo>
                  <a:pt x="10476293" y="97873"/>
                </a:lnTo>
                <a:lnTo>
                  <a:pt x="10494138" y="146401"/>
                </a:lnTo>
                <a:lnTo>
                  <a:pt x="10505511" y="201421"/>
                </a:lnTo>
                <a:lnTo>
                  <a:pt x="10509503" y="261365"/>
                </a:lnTo>
                <a:close/>
              </a:path>
            </a:pathLst>
          </a:custGeom>
          <a:ln w="25908">
            <a:solidFill>
              <a:srgbClr val="0E6994"/>
            </a:solidFill>
          </a:ln>
        </p:spPr>
        <p:txBody>
          <a:bodyPr wrap="square" lIns="0" tIns="0" rIns="0" bIns="0" rtlCol="0"/>
          <a:lstStyle/>
          <a:p>
            <a:endParaRPr>
              <a:solidFill>
                <a:prstClr val="black"/>
              </a:solidFill>
            </a:endParaRPr>
          </a:p>
        </p:txBody>
      </p:sp>
      <p:sp>
        <p:nvSpPr>
          <p:cNvPr id="21" name="object 21"/>
          <p:cNvSpPr txBox="1"/>
          <p:nvPr/>
        </p:nvSpPr>
        <p:spPr>
          <a:xfrm>
            <a:off x="7175754" y="2340991"/>
            <a:ext cx="9791065" cy="1049655"/>
          </a:xfrm>
          <a:prstGeom prst="rect">
            <a:avLst/>
          </a:prstGeom>
        </p:spPr>
        <p:txBody>
          <a:bodyPr vert="horz" wrap="square" lIns="0" tIns="53975" rIns="0" bIns="0" rtlCol="0">
            <a:spAutoFit/>
          </a:bodyPr>
          <a:lstStyle/>
          <a:p>
            <a:pPr marL="35560" marR="5080" indent="-22860" algn="just">
              <a:lnSpc>
                <a:spcPts val="2590"/>
              </a:lnSpc>
              <a:spcBef>
                <a:spcPts val="425"/>
              </a:spcBef>
            </a:pPr>
            <a:r>
              <a:rPr sz="2000" spc="-15" dirty="0">
                <a:latin typeface="Arial Rounded MT Bold" panose="020F0704030504030204" pitchFamily="34" charset="0"/>
                <a:cs typeface="Calibri"/>
              </a:rPr>
              <a:t>Exodus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currently only available </a:t>
            </a:r>
            <a:r>
              <a:rPr sz="2000" spc="-5" dirty="0">
                <a:latin typeface="Arial Rounded MT Bold" panose="020F0704030504030204" pitchFamily="34" charset="0"/>
                <a:cs typeface="Calibri"/>
              </a:rPr>
              <a:t>on </a:t>
            </a:r>
            <a:r>
              <a:rPr sz="2000" dirty="0">
                <a:latin typeface="Arial Rounded MT Bold" panose="020F0704030504030204" pitchFamily="34" charset="0"/>
                <a:cs typeface="Calibri"/>
              </a:rPr>
              <a:t>the </a:t>
            </a:r>
            <a:r>
              <a:rPr sz="2000" spc="-10" dirty="0">
                <a:latin typeface="Arial Rounded MT Bold" panose="020F0704030504030204" pitchFamily="34" charset="0"/>
                <a:cs typeface="Calibri"/>
              </a:rPr>
              <a:t>desktop. </a:t>
            </a:r>
            <a:r>
              <a:rPr sz="2000" spc="-5" dirty="0">
                <a:latin typeface="Arial Rounded MT Bold" panose="020F0704030504030204" pitchFamily="34" charset="0"/>
                <a:cs typeface="Calibri"/>
              </a:rPr>
              <a:t>It enables </a:t>
            </a:r>
            <a:r>
              <a:rPr sz="2000" dirty="0">
                <a:latin typeface="Arial Rounded MT Bold" panose="020F0704030504030204" pitchFamily="34" charset="0"/>
                <a:cs typeface="Calibri"/>
              </a:rPr>
              <a:t>the </a:t>
            </a:r>
            <a:r>
              <a:rPr sz="2000" spc="-25" dirty="0">
                <a:latin typeface="Arial Rounded MT Bold" panose="020F0704030504030204" pitchFamily="34" charset="0"/>
                <a:cs typeface="Calibri"/>
              </a:rPr>
              <a:t>storage </a:t>
            </a:r>
            <a:r>
              <a:rPr sz="2000" dirty="0">
                <a:latin typeface="Arial Rounded MT Bold" panose="020F0704030504030204" pitchFamily="34" charset="0"/>
                <a:cs typeface="Calibri"/>
              </a:rPr>
              <a:t>and  </a:t>
            </a:r>
            <a:r>
              <a:rPr sz="2000" spc="-10" dirty="0">
                <a:latin typeface="Arial Rounded MT Bold" panose="020F0704030504030204" pitchFamily="34" charset="0"/>
                <a:cs typeface="Calibri"/>
              </a:rPr>
              <a:t>trading </a:t>
            </a:r>
            <a:r>
              <a:rPr sz="2000" spc="-5" dirty="0">
                <a:latin typeface="Arial Rounded MT Bold" panose="020F0704030504030204" pitchFamily="34" charset="0"/>
                <a:cs typeface="Calibri"/>
              </a:rPr>
              <a:t>of </a:t>
            </a:r>
            <a:r>
              <a:rPr sz="2000" spc="-10" dirty="0">
                <a:latin typeface="Arial Rounded MT Bold" panose="020F0704030504030204" pitchFamily="34" charset="0"/>
                <a:cs typeface="Calibri"/>
              </a:rPr>
              <a:t>Bitcoin, </a:t>
            </a:r>
            <a:r>
              <a:rPr sz="2000" spc="-45" dirty="0">
                <a:latin typeface="Arial Rounded MT Bold" panose="020F0704030504030204" pitchFamily="34" charset="0"/>
                <a:cs typeface="Calibri"/>
              </a:rPr>
              <a:t>Ether, </a:t>
            </a:r>
            <a:r>
              <a:rPr sz="2000" spc="-10" dirty="0">
                <a:latin typeface="Arial Rounded MT Bold" panose="020F0704030504030204" pitchFamily="34" charset="0"/>
                <a:cs typeface="Calibri"/>
              </a:rPr>
              <a:t>Litecoins </a:t>
            </a:r>
            <a:r>
              <a:rPr sz="2000" spc="-20" dirty="0">
                <a:latin typeface="Arial Rounded MT Bold" panose="020F0704030504030204" pitchFamily="34" charset="0"/>
                <a:cs typeface="Calibri"/>
              </a:rPr>
              <a:t>etc </a:t>
            </a:r>
            <a:r>
              <a:rPr sz="2000" spc="-10" dirty="0">
                <a:latin typeface="Arial Rounded MT Bold" panose="020F0704030504030204" pitchFamily="34" charset="0"/>
                <a:cs typeface="Calibri"/>
              </a:rPr>
              <a:t>through </a:t>
            </a:r>
            <a:r>
              <a:rPr sz="2000" dirty="0">
                <a:latin typeface="Arial Rounded MT Bold" panose="020F0704030504030204" pitchFamily="34" charset="0"/>
                <a:cs typeface="Calibri"/>
              </a:rPr>
              <a:t>an </a:t>
            </a:r>
            <a:r>
              <a:rPr sz="2000" spc="-5" dirty="0">
                <a:latin typeface="Arial Rounded MT Bold" panose="020F0704030504030204" pitchFamily="34" charset="0"/>
                <a:cs typeface="Calibri"/>
              </a:rPr>
              <a:t>incredibly </a:t>
            </a:r>
            <a:r>
              <a:rPr sz="2000" spc="-15" dirty="0">
                <a:latin typeface="Arial Rounded MT Bold" panose="020F0704030504030204" pitchFamily="34" charset="0"/>
                <a:cs typeface="Calibri"/>
              </a:rPr>
              <a:t>easy </a:t>
            </a:r>
            <a:r>
              <a:rPr sz="2000" spc="-20" dirty="0">
                <a:latin typeface="Arial Rounded MT Bold" panose="020F0704030504030204" pitchFamily="34" charset="0"/>
                <a:cs typeface="Calibri"/>
              </a:rPr>
              <a:t>to </a:t>
            </a:r>
            <a:r>
              <a:rPr sz="2000" spc="-5" dirty="0">
                <a:latin typeface="Arial Rounded MT Bold" panose="020F0704030504030204" pitchFamily="34" charset="0"/>
                <a:cs typeface="Calibri"/>
              </a:rPr>
              <a:t>use  </a:t>
            </a:r>
            <a:r>
              <a:rPr sz="2000" spc="-10" dirty="0">
                <a:latin typeface="Arial Rounded MT Bold" panose="020F0704030504030204" pitchFamily="34" charset="0"/>
                <a:cs typeface="Calibri"/>
              </a:rPr>
              <a:t>interface. </a:t>
            </a:r>
            <a:r>
              <a:rPr sz="2000" dirty="0">
                <a:latin typeface="Arial Rounded MT Bold" panose="020F0704030504030204" pitchFamily="34" charset="0"/>
                <a:cs typeface="Calibri"/>
              </a:rPr>
              <a:t>And also </a:t>
            </a:r>
            <a:r>
              <a:rPr sz="2000" spc="-25" dirty="0">
                <a:latin typeface="Arial Rounded MT Bold" panose="020F0704030504030204" pitchFamily="34" charset="0"/>
                <a:cs typeface="Calibri"/>
              </a:rPr>
              <a:t>offers </a:t>
            </a:r>
            <a:r>
              <a:rPr sz="2000" dirty="0">
                <a:latin typeface="Arial Rounded MT Bold" panose="020F0704030504030204" pitchFamily="34" charset="0"/>
                <a:cs typeface="Calibri"/>
              </a:rPr>
              <a:t>a </a:t>
            </a:r>
            <a:r>
              <a:rPr sz="2000" spc="-5" dirty="0">
                <a:latin typeface="Arial Rounded MT Bold" panose="020F0704030504030204" pitchFamily="34" charset="0"/>
                <a:cs typeface="Calibri"/>
              </a:rPr>
              <a:t>very simple </a:t>
            </a:r>
            <a:r>
              <a:rPr sz="2000" dirty="0">
                <a:latin typeface="Arial Rounded MT Bold" panose="020F0704030504030204" pitchFamily="34" charset="0"/>
                <a:cs typeface="Calibri"/>
              </a:rPr>
              <a:t>guide </a:t>
            </a:r>
            <a:r>
              <a:rPr sz="2000" spc="-15" dirty="0">
                <a:latin typeface="Arial Rounded MT Bold" panose="020F0704030504030204" pitchFamily="34" charset="0"/>
                <a:cs typeface="Calibri"/>
              </a:rPr>
              <a:t>to </a:t>
            </a:r>
            <a:r>
              <a:rPr sz="2000" spc="-10" dirty="0">
                <a:latin typeface="Arial Rounded MT Bold" panose="020F0704030504030204" pitchFamily="34" charset="0"/>
                <a:cs typeface="Calibri"/>
              </a:rPr>
              <a:t>backup your</a:t>
            </a:r>
            <a:r>
              <a:rPr sz="2000" spc="-60" dirty="0">
                <a:latin typeface="Arial Rounded MT Bold" panose="020F0704030504030204" pitchFamily="34" charset="0"/>
                <a:cs typeface="Calibri"/>
              </a:rPr>
              <a:t> </a:t>
            </a:r>
            <a:r>
              <a:rPr sz="2000" spc="-5" dirty="0">
                <a:latin typeface="Arial Rounded MT Bold" panose="020F0704030504030204" pitchFamily="34" charset="0"/>
                <a:cs typeface="Calibri"/>
              </a:rPr>
              <a:t>wallet.</a:t>
            </a:r>
            <a:endParaRPr sz="2000" dirty="0">
              <a:latin typeface="Arial Rounded MT Bold" panose="020F0704030504030204" pitchFamily="34" charset="0"/>
              <a:cs typeface="Calibri"/>
            </a:endParaRPr>
          </a:p>
        </p:txBody>
      </p:sp>
      <p:sp>
        <p:nvSpPr>
          <p:cNvPr id="22" name="object 22"/>
          <p:cNvSpPr/>
          <p:nvPr/>
        </p:nvSpPr>
        <p:spPr>
          <a:xfrm>
            <a:off x="920496" y="3691128"/>
            <a:ext cx="6162294" cy="187528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3" name="object 23"/>
          <p:cNvSpPr txBox="1"/>
          <p:nvPr/>
        </p:nvSpPr>
        <p:spPr>
          <a:xfrm>
            <a:off x="3274314" y="4204461"/>
            <a:ext cx="1454785" cy="711200"/>
          </a:xfrm>
          <a:prstGeom prst="rect">
            <a:avLst/>
          </a:prstGeom>
        </p:spPr>
        <p:txBody>
          <a:bodyPr vert="horz" wrap="square" lIns="0" tIns="12700" rIns="0" bIns="0" rtlCol="0">
            <a:spAutoFit/>
          </a:bodyPr>
          <a:lstStyle/>
          <a:p>
            <a:pPr marL="12700">
              <a:spcBef>
                <a:spcPts val="100"/>
              </a:spcBef>
            </a:pPr>
            <a:r>
              <a:rPr sz="4500" spc="-5" dirty="0">
                <a:solidFill>
                  <a:srgbClr val="FFFFFF"/>
                </a:solidFill>
                <a:cs typeface="Calibri"/>
              </a:rPr>
              <a:t>Cop</a:t>
            </a:r>
            <a:r>
              <a:rPr sz="4500" spc="-75" dirty="0">
                <a:solidFill>
                  <a:srgbClr val="FFFFFF"/>
                </a:solidFill>
                <a:cs typeface="Calibri"/>
              </a:rPr>
              <a:t>a</a:t>
            </a:r>
            <a:r>
              <a:rPr sz="4500" dirty="0">
                <a:solidFill>
                  <a:srgbClr val="FFFFFF"/>
                </a:solidFill>
                <a:cs typeface="Calibri"/>
              </a:rPr>
              <a:t>y</a:t>
            </a:r>
            <a:endParaRPr sz="4500">
              <a:solidFill>
                <a:prstClr val="black"/>
              </a:solidFill>
              <a:cs typeface="Calibri"/>
            </a:endParaRPr>
          </a:p>
        </p:txBody>
      </p:sp>
      <p:sp>
        <p:nvSpPr>
          <p:cNvPr id="24" name="object 24"/>
          <p:cNvSpPr/>
          <p:nvPr/>
        </p:nvSpPr>
        <p:spPr>
          <a:xfrm>
            <a:off x="917447" y="5495544"/>
            <a:ext cx="6162294" cy="1779269"/>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5" name="object 25"/>
          <p:cNvSpPr txBox="1"/>
          <p:nvPr/>
        </p:nvSpPr>
        <p:spPr>
          <a:xfrm>
            <a:off x="3514090" y="5960745"/>
            <a:ext cx="973455" cy="711200"/>
          </a:xfrm>
          <a:prstGeom prst="rect">
            <a:avLst/>
          </a:prstGeom>
        </p:spPr>
        <p:txBody>
          <a:bodyPr vert="horz" wrap="square" lIns="0" tIns="12700" rIns="0" bIns="0" rtlCol="0">
            <a:spAutoFit/>
          </a:bodyPr>
          <a:lstStyle/>
          <a:p>
            <a:pPr marL="12700">
              <a:spcBef>
                <a:spcPts val="100"/>
              </a:spcBef>
            </a:pPr>
            <a:r>
              <a:rPr sz="4500" dirty="0">
                <a:solidFill>
                  <a:srgbClr val="FFFFFF"/>
                </a:solidFill>
                <a:cs typeface="Calibri"/>
              </a:rPr>
              <a:t>J</a:t>
            </a:r>
            <a:r>
              <a:rPr sz="4500" spc="-30" dirty="0">
                <a:solidFill>
                  <a:srgbClr val="FFFFFF"/>
                </a:solidFill>
                <a:cs typeface="Calibri"/>
              </a:rPr>
              <a:t>a</a:t>
            </a:r>
            <a:r>
              <a:rPr sz="4500" spc="-5" dirty="0">
                <a:solidFill>
                  <a:srgbClr val="FFFFFF"/>
                </a:solidFill>
                <a:cs typeface="Calibri"/>
              </a:rPr>
              <a:t>xx</a:t>
            </a:r>
            <a:endParaRPr sz="4500">
              <a:solidFill>
                <a:prstClr val="black"/>
              </a:solidFill>
              <a:cs typeface="Calibri"/>
            </a:endParaRPr>
          </a:p>
        </p:txBody>
      </p:sp>
      <p:sp>
        <p:nvSpPr>
          <p:cNvPr id="26" name="object 26"/>
          <p:cNvSpPr/>
          <p:nvPr/>
        </p:nvSpPr>
        <p:spPr>
          <a:xfrm>
            <a:off x="928116" y="7191756"/>
            <a:ext cx="6162294" cy="1777745"/>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7" name="object 27"/>
          <p:cNvSpPr txBox="1"/>
          <p:nvPr/>
        </p:nvSpPr>
        <p:spPr>
          <a:xfrm>
            <a:off x="1741423" y="7656321"/>
            <a:ext cx="4537075" cy="711200"/>
          </a:xfrm>
          <a:prstGeom prst="rect">
            <a:avLst/>
          </a:prstGeom>
        </p:spPr>
        <p:txBody>
          <a:bodyPr vert="horz" wrap="square" lIns="0" tIns="12700" rIns="0" bIns="0" rtlCol="0">
            <a:spAutoFit/>
          </a:bodyPr>
          <a:lstStyle/>
          <a:p>
            <a:pPr marL="12700">
              <a:spcBef>
                <a:spcPts val="100"/>
              </a:spcBef>
            </a:pPr>
            <a:r>
              <a:rPr sz="4500" spc="-15" dirty="0">
                <a:solidFill>
                  <a:srgbClr val="FFFFFF"/>
                </a:solidFill>
                <a:cs typeface="Calibri"/>
              </a:rPr>
              <a:t>Blockchain(dot)info</a:t>
            </a:r>
            <a:endParaRPr sz="4500">
              <a:solidFill>
                <a:prstClr val="black"/>
              </a:solidFill>
              <a:cs typeface="Calibri"/>
            </a:endParaRPr>
          </a:p>
        </p:txBody>
      </p:sp>
      <p:sp>
        <p:nvSpPr>
          <p:cNvPr id="28" name="object 28"/>
          <p:cNvSpPr/>
          <p:nvPr/>
        </p:nvSpPr>
        <p:spPr>
          <a:xfrm>
            <a:off x="917447" y="2036064"/>
            <a:ext cx="6162294" cy="1777745"/>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9" name="object 29"/>
          <p:cNvSpPr txBox="1"/>
          <p:nvPr/>
        </p:nvSpPr>
        <p:spPr>
          <a:xfrm>
            <a:off x="3168142" y="2499741"/>
            <a:ext cx="1660525" cy="711200"/>
          </a:xfrm>
          <a:prstGeom prst="rect">
            <a:avLst/>
          </a:prstGeom>
        </p:spPr>
        <p:txBody>
          <a:bodyPr vert="horz" wrap="square" lIns="0" tIns="12700" rIns="0" bIns="0" rtlCol="0">
            <a:spAutoFit/>
          </a:bodyPr>
          <a:lstStyle/>
          <a:p>
            <a:pPr marL="12700">
              <a:spcBef>
                <a:spcPts val="100"/>
              </a:spcBef>
            </a:pPr>
            <a:r>
              <a:rPr sz="4500" spc="-30" dirty="0">
                <a:solidFill>
                  <a:srgbClr val="FFFFFF"/>
                </a:solidFill>
                <a:cs typeface="Calibri"/>
              </a:rPr>
              <a:t>Exodus</a:t>
            </a:r>
            <a:endParaRPr sz="4500">
              <a:solidFill>
                <a:prstClr val="black"/>
              </a:solidFill>
              <a:cs typeface="Calibri"/>
            </a:endParaRPr>
          </a:p>
        </p:txBody>
      </p:sp>
    </p:spTree>
    <p:extLst>
      <p:ext uri="{BB962C8B-B14F-4D97-AF65-F5344CB8AC3E}">
        <p14:creationId xmlns:p14="http://schemas.microsoft.com/office/powerpoint/2010/main" val="3011539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5"/>
          <p:cNvSpPr txBox="1">
            <a:spLocks noGrp="1"/>
          </p:cNvSpPr>
          <p:nvPr>
            <p:ph type="title"/>
          </p:nvPr>
        </p:nvSpPr>
        <p:spPr>
          <a:xfrm>
            <a:off x="942034" y="648106"/>
            <a:ext cx="111737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Centralized Vs Decentralized System</a:t>
            </a:r>
            <a:endParaRPr sz="5600" dirty="0"/>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10000" y="1943100"/>
            <a:ext cx="9829800" cy="690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3546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37666" y="574039"/>
            <a:ext cx="6584950" cy="879475"/>
          </a:xfrm>
          <a:prstGeom prst="rect">
            <a:avLst/>
          </a:prstGeom>
        </p:spPr>
        <p:txBody>
          <a:bodyPr vert="horz" wrap="square" lIns="0" tIns="12700" rIns="0" bIns="0" rtlCol="0">
            <a:spAutoFit/>
          </a:bodyPr>
          <a:lstStyle/>
          <a:p>
            <a:pPr marL="12700">
              <a:lnSpc>
                <a:spcPct val="100000"/>
              </a:lnSpc>
              <a:spcBef>
                <a:spcPts val="100"/>
              </a:spcBef>
            </a:pPr>
            <a:r>
              <a:rPr sz="5600" dirty="0">
                <a:solidFill>
                  <a:srgbClr val="095A82"/>
                </a:solidFill>
              </a:rPr>
              <a:t>Sending A</a:t>
            </a:r>
            <a:r>
              <a:rPr sz="5600" spc="-114" dirty="0">
                <a:solidFill>
                  <a:srgbClr val="095A82"/>
                </a:solidFill>
              </a:rPr>
              <a:t> </a:t>
            </a:r>
            <a:r>
              <a:rPr sz="5600" spc="-5" dirty="0">
                <a:solidFill>
                  <a:srgbClr val="095A82"/>
                </a:solidFill>
              </a:rPr>
              <a:t>Transaction</a:t>
            </a:r>
            <a:endParaRPr sz="5600"/>
          </a:p>
        </p:txBody>
      </p:sp>
      <p:sp>
        <p:nvSpPr>
          <p:cNvPr id="6" name="object 6"/>
          <p:cNvSpPr txBox="1"/>
          <p:nvPr/>
        </p:nvSpPr>
        <p:spPr>
          <a:xfrm>
            <a:off x="944676" y="1934082"/>
            <a:ext cx="15704185" cy="2376613"/>
          </a:xfrm>
          <a:prstGeom prst="rect">
            <a:avLst/>
          </a:prstGeom>
        </p:spPr>
        <p:txBody>
          <a:bodyPr vert="horz" wrap="square" lIns="0" tIns="12065" rIns="0" bIns="0" rtlCol="0">
            <a:spAutoFit/>
          </a:bodyPr>
          <a:lstStyle/>
          <a:p>
            <a:pPr marL="583565" indent="-570865">
              <a:lnSpc>
                <a:spcPct val="200000"/>
              </a:lnSpc>
              <a:buClr>
                <a:srgbClr val="095A82"/>
              </a:buClr>
              <a:buFont typeface="Wingdings"/>
              <a:buChar char=""/>
              <a:tabLst>
                <a:tab pos="583565" algn="l"/>
                <a:tab pos="584200" algn="l"/>
              </a:tabLst>
            </a:pPr>
            <a:r>
              <a:rPr sz="2000" spc="-5" dirty="0">
                <a:latin typeface="Arial Rounded MT Bold" panose="020F0704030504030204" pitchFamily="34" charset="0"/>
                <a:cs typeface="Calibri"/>
              </a:rPr>
              <a:t>A </a:t>
            </a:r>
            <a:r>
              <a:rPr sz="2000" spc="-15" dirty="0">
                <a:latin typeface="Arial Rounded MT Bold" panose="020F0704030504030204" pitchFamily="34" charset="0"/>
                <a:cs typeface="Calibri"/>
              </a:rPr>
              <a:t>transaction/information </a:t>
            </a:r>
            <a:r>
              <a:rPr sz="2000" spc="-5" dirty="0">
                <a:latin typeface="Arial Rounded MT Bold" panose="020F0704030504030204" pitchFamily="34" charset="0"/>
                <a:cs typeface="Calibri"/>
              </a:rPr>
              <a:t>is </a:t>
            </a:r>
            <a:r>
              <a:rPr sz="2000" spc="-20" dirty="0">
                <a:latin typeface="Arial Rounded MT Bold" panose="020F0704030504030204" pitchFamily="34" charset="0"/>
                <a:cs typeface="Calibri"/>
              </a:rPr>
              <a:t>broadcasted </a:t>
            </a:r>
            <a:r>
              <a:rPr sz="2000" spc="-5" dirty="0">
                <a:latin typeface="Arial Rounded MT Bold" panose="020F0704030504030204" pitchFamily="34" charset="0"/>
                <a:cs typeface="Calibri"/>
              </a:rPr>
              <a:t>in the </a:t>
            </a:r>
            <a:r>
              <a:rPr sz="2000" spc="-15" dirty="0">
                <a:latin typeface="Arial Rounded MT Bold" panose="020F0704030504030204" pitchFamily="34" charset="0"/>
                <a:cs typeface="Calibri"/>
              </a:rPr>
              <a:t>entire </a:t>
            </a:r>
            <a:r>
              <a:rPr sz="2000" spc="-10" dirty="0">
                <a:latin typeface="Arial Rounded MT Bold" panose="020F0704030504030204" pitchFamily="34" charset="0"/>
                <a:cs typeface="Calibri"/>
              </a:rPr>
              <a:t>network </a:t>
            </a:r>
            <a:r>
              <a:rPr sz="2000" spc="-5" dirty="0">
                <a:latin typeface="Arial Rounded MT Bold" panose="020F0704030504030204" pitchFamily="34" charset="0"/>
                <a:cs typeface="Calibri"/>
              </a:rPr>
              <a:t>as a </a:t>
            </a:r>
            <a:r>
              <a:rPr sz="2000" b="1" spc="-10" dirty="0">
                <a:latin typeface="Arial Rounded MT Bold" panose="020F0704030504030204" pitchFamily="34" charset="0"/>
                <a:cs typeface="Calibri"/>
              </a:rPr>
              <a:t>digital</a:t>
            </a:r>
            <a:r>
              <a:rPr sz="2000" b="1" spc="254" dirty="0">
                <a:latin typeface="Arial Rounded MT Bold" panose="020F0704030504030204" pitchFamily="34" charset="0"/>
                <a:cs typeface="Calibri"/>
              </a:rPr>
              <a:t> </a:t>
            </a:r>
            <a:r>
              <a:rPr sz="2000" b="1" spc="-10" dirty="0">
                <a:latin typeface="Arial Rounded MT Bold" panose="020F0704030504030204" pitchFamily="34" charset="0"/>
                <a:cs typeface="Calibri"/>
              </a:rPr>
              <a:t>message</a:t>
            </a:r>
            <a:endParaRPr sz="2000" dirty="0">
              <a:latin typeface="Arial Rounded MT Bold" panose="020F0704030504030204" pitchFamily="34" charset="0"/>
              <a:cs typeface="Calibri"/>
            </a:endParaRPr>
          </a:p>
          <a:p>
            <a:pPr marL="583565" marR="165100" indent="-570865">
              <a:lnSpc>
                <a:spcPct val="200000"/>
              </a:lnSpc>
              <a:buClr>
                <a:srgbClr val="095A82"/>
              </a:buClr>
              <a:buFont typeface="Wingdings"/>
              <a:buChar char=""/>
              <a:tabLst>
                <a:tab pos="583565" algn="l"/>
                <a:tab pos="584200" algn="l"/>
              </a:tabLst>
            </a:pPr>
            <a:r>
              <a:rPr sz="2000" spc="-15" dirty="0">
                <a:latin typeface="Arial Rounded MT Bold" panose="020F0704030504030204" pitchFamily="34" charset="0"/>
                <a:cs typeface="Calibri"/>
              </a:rPr>
              <a:t>Just </a:t>
            </a:r>
            <a:r>
              <a:rPr sz="2000" spc="-30" dirty="0">
                <a:latin typeface="Arial Rounded MT Bold" panose="020F0704030504030204" pitchFamily="34" charset="0"/>
                <a:cs typeface="Calibri"/>
              </a:rPr>
              <a:t>like </a:t>
            </a:r>
            <a:r>
              <a:rPr sz="2000" spc="-15" dirty="0">
                <a:latin typeface="Arial Rounded MT Bold" panose="020F0704030504030204" pitchFamily="34" charset="0"/>
                <a:cs typeface="Calibri"/>
              </a:rPr>
              <a:t>your signature provides </a:t>
            </a:r>
            <a:r>
              <a:rPr sz="2000" spc="-5" dirty="0">
                <a:latin typeface="Arial Rounded MT Bold" panose="020F0704030504030204" pitchFamily="34" charset="0"/>
                <a:cs typeface="Calibri"/>
              </a:rPr>
              <a:t>the </a:t>
            </a:r>
            <a:r>
              <a:rPr sz="2000" spc="-20" dirty="0">
                <a:latin typeface="Arial Rounded MT Bold" panose="020F0704030504030204" pitchFamily="34" charset="0"/>
                <a:cs typeface="Calibri"/>
              </a:rPr>
              <a:t>proof </a:t>
            </a:r>
            <a:r>
              <a:rPr sz="2000" spc="-5" dirty="0">
                <a:latin typeface="Arial Rounded MT Bold" panose="020F0704030504030204" pitchFamily="34" charset="0"/>
                <a:cs typeface="Calibri"/>
              </a:rPr>
              <a:t>of </a:t>
            </a:r>
            <a:r>
              <a:rPr sz="2000" spc="-15" dirty="0">
                <a:latin typeface="Arial Rounded MT Bold" panose="020F0704030504030204" pitchFamily="34" charset="0"/>
                <a:cs typeface="Calibri"/>
              </a:rPr>
              <a:t>ownership </a:t>
            </a:r>
            <a:r>
              <a:rPr sz="2000" spc="-5" dirty="0">
                <a:latin typeface="Arial Rounded MT Bold" panose="020F0704030504030204" pitchFamily="34" charset="0"/>
                <a:cs typeface="Calibri"/>
              </a:rPr>
              <a:t>on a </a:t>
            </a:r>
            <a:r>
              <a:rPr sz="2000" spc="-10" dirty="0">
                <a:latin typeface="Arial Rounded MT Bold" panose="020F0704030504030204" pitchFamily="34" charset="0"/>
                <a:cs typeface="Calibri"/>
              </a:rPr>
              <a:t>document, </a:t>
            </a:r>
            <a:r>
              <a:rPr sz="2000" spc="-5" dirty="0">
                <a:latin typeface="Arial Rounded MT Bold" panose="020F0704030504030204" pitchFamily="34" charset="0"/>
                <a:cs typeface="Calibri"/>
              </a:rPr>
              <a:t>a </a:t>
            </a:r>
            <a:r>
              <a:rPr sz="2000" b="1" spc="-10" dirty="0">
                <a:latin typeface="Arial Rounded MT Bold" panose="020F0704030504030204" pitchFamily="34" charset="0"/>
                <a:cs typeface="Calibri"/>
              </a:rPr>
              <a:t>digital signature </a:t>
            </a:r>
            <a:r>
              <a:rPr sz="2000" spc="-15" dirty="0">
                <a:latin typeface="Arial Rounded MT Bold" panose="020F0704030504030204" pitchFamily="34" charset="0"/>
                <a:cs typeface="Calibri"/>
              </a:rPr>
              <a:t>provides </a:t>
            </a:r>
            <a:r>
              <a:rPr sz="2000" spc="-5" dirty="0">
                <a:latin typeface="Arial Rounded MT Bold" panose="020F0704030504030204" pitchFamily="34" charset="0"/>
                <a:cs typeface="Calibri"/>
              </a:rPr>
              <a:t>the  </a:t>
            </a:r>
            <a:r>
              <a:rPr sz="2000" spc="-20" dirty="0">
                <a:latin typeface="Arial Rounded MT Bold" panose="020F0704030504030204" pitchFamily="34" charset="0"/>
                <a:cs typeface="Calibri"/>
              </a:rPr>
              <a:t>proof </a:t>
            </a:r>
            <a:r>
              <a:rPr sz="2000" spc="-10" dirty="0">
                <a:latin typeface="Arial Rounded MT Bold" panose="020F0704030504030204" pitchFamily="34" charset="0"/>
                <a:cs typeface="Calibri"/>
              </a:rPr>
              <a:t>that </a:t>
            </a:r>
            <a:r>
              <a:rPr sz="2000" spc="-5" dirty="0">
                <a:latin typeface="Arial Rounded MT Bold" panose="020F0704030504030204" pitchFamily="34" charset="0"/>
                <a:cs typeface="Calibri"/>
              </a:rPr>
              <a:t>the </a:t>
            </a:r>
            <a:r>
              <a:rPr sz="2000" b="1" spc="-10" dirty="0">
                <a:latin typeface="Arial Rounded MT Bold" panose="020F0704030504030204" pitchFamily="34" charset="0"/>
                <a:cs typeface="Calibri"/>
              </a:rPr>
              <a:t>transaction </a:t>
            </a:r>
            <a:r>
              <a:rPr sz="2000" b="1" spc="-5" dirty="0">
                <a:latin typeface="Arial Rounded MT Bold" panose="020F0704030504030204" pitchFamily="34" charset="0"/>
                <a:cs typeface="Calibri"/>
              </a:rPr>
              <a:t>is</a:t>
            </a:r>
            <a:r>
              <a:rPr sz="2000" b="1" spc="100" dirty="0">
                <a:latin typeface="Arial Rounded MT Bold" panose="020F0704030504030204" pitchFamily="34" charset="0"/>
                <a:cs typeface="Calibri"/>
              </a:rPr>
              <a:t> </a:t>
            </a:r>
            <a:r>
              <a:rPr sz="2000" b="1" spc="-10" dirty="0">
                <a:latin typeface="Arial Rounded MT Bold" panose="020F0704030504030204" pitchFamily="34" charset="0"/>
                <a:cs typeface="Calibri"/>
              </a:rPr>
              <a:t>genuine</a:t>
            </a:r>
            <a:endParaRPr sz="2000" dirty="0">
              <a:latin typeface="Arial Rounded MT Bold" panose="020F0704030504030204" pitchFamily="34" charset="0"/>
              <a:cs typeface="Calibri"/>
            </a:endParaRPr>
          </a:p>
          <a:p>
            <a:pPr marL="583565" indent="-570865">
              <a:lnSpc>
                <a:spcPct val="200000"/>
              </a:lnSpc>
              <a:buClr>
                <a:srgbClr val="095A82"/>
              </a:buClr>
              <a:buFont typeface="Wingdings"/>
              <a:buChar char=""/>
              <a:tabLst>
                <a:tab pos="583565" algn="l"/>
                <a:tab pos="584200" algn="l"/>
              </a:tabLst>
            </a:pPr>
            <a:r>
              <a:rPr sz="2000" spc="-20" dirty="0">
                <a:latin typeface="Arial Rounded MT Bold" panose="020F0704030504030204" pitchFamily="34" charset="0"/>
                <a:cs typeface="Calibri"/>
              </a:rPr>
              <a:t>Unlike </a:t>
            </a:r>
            <a:r>
              <a:rPr sz="2000" spc="-5" dirty="0">
                <a:latin typeface="Arial Rounded MT Bold" panose="020F0704030504030204" pitchFamily="34" charset="0"/>
                <a:cs typeface="Calibri"/>
              </a:rPr>
              <a:t>a </a:t>
            </a:r>
            <a:r>
              <a:rPr sz="2000" spc="-15" dirty="0">
                <a:latin typeface="Arial Rounded MT Bold" panose="020F0704030504030204" pitchFamily="34" charset="0"/>
                <a:cs typeface="Calibri"/>
              </a:rPr>
              <a:t>handwritten password, </a:t>
            </a:r>
            <a:r>
              <a:rPr sz="2000" spc="-10" dirty="0">
                <a:latin typeface="Arial Rounded MT Bold" panose="020F0704030504030204" pitchFamily="34" charset="0"/>
                <a:cs typeface="Calibri"/>
              </a:rPr>
              <a:t>that remains </a:t>
            </a:r>
            <a:r>
              <a:rPr sz="2000" spc="-5" dirty="0">
                <a:latin typeface="Arial Rounded MT Bold" panose="020F0704030504030204" pitchFamily="34" charset="0"/>
                <a:cs typeface="Calibri"/>
              </a:rPr>
              <a:t>the same, a </a:t>
            </a:r>
            <a:r>
              <a:rPr sz="2000" spc="-15" dirty="0">
                <a:latin typeface="Arial Rounded MT Bold" panose="020F0704030504030204" pitchFamily="34" charset="0"/>
                <a:cs typeface="Calibri"/>
              </a:rPr>
              <a:t>digital signature </a:t>
            </a:r>
            <a:r>
              <a:rPr sz="2000" spc="-5" dirty="0">
                <a:latin typeface="Arial Rounded MT Bold" panose="020F0704030504030204" pitchFamily="34" charset="0"/>
                <a:cs typeface="Calibri"/>
              </a:rPr>
              <a:t>is </a:t>
            </a:r>
            <a:r>
              <a:rPr sz="2000" b="1" spc="-5" dirty="0">
                <a:latin typeface="Arial Rounded MT Bold" panose="020F0704030504030204" pitchFamily="34" charset="0"/>
                <a:cs typeface="Calibri"/>
              </a:rPr>
              <a:t>unique </a:t>
            </a:r>
            <a:r>
              <a:rPr sz="2000" spc="-25" dirty="0">
                <a:latin typeface="Arial Rounded MT Bold" panose="020F0704030504030204" pitchFamily="34" charset="0"/>
                <a:cs typeface="Calibri"/>
              </a:rPr>
              <a:t>for </a:t>
            </a:r>
            <a:r>
              <a:rPr sz="2000" spc="-10" dirty="0">
                <a:latin typeface="Arial Rounded MT Bold" panose="020F0704030504030204" pitchFamily="34" charset="0"/>
                <a:cs typeface="Calibri"/>
              </a:rPr>
              <a:t>every</a:t>
            </a:r>
            <a:r>
              <a:rPr sz="2000" spc="395" dirty="0">
                <a:latin typeface="Arial Rounded MT Bold" panose="020F0704030504030204" pitchFamily="34" charset="0"/>
                <a:cs typeface="Calibri"/>
              </a:rPr>
              <a:t> </a:t>
            </a:r>
            <a:r>
              <a:rPr sz="2000" spc="-10" dirty="0">
                <a:latin typeface="Arial Rounded MT Bold" panose="020F0704030504030204" pitchFamily="34" charset="0"/>
                <a:cs typeface="Calibri"/>
              </a:rPr>
              <a:t>transaction</a:t>
            </a:r>
            <a:endParaRPr sz="2000" dirty="0">
              <a:latin typeface="Arial Rounded MT Bold" panose="020F0704030504030204" pitchFamily="34" charset="0"/>
              <a:cs typeface="Calibri"/>
            </a:endParaRPr>
          </a:p>
        </p:txBody>
      </p:sp>
      <p:sp>
        <p:nvSpPr>
          <p:cNvPr id="7" name="object 7"/>
          <p:cNvSpPr txBox="1"/>
          <p:nvPr/>
        </p:nvSpPr>
        <p:spPr>
          <a:xfrm>
            <a:off x="11835510" y="8795262"/>
            <a:ext cx="2891155" cy="378460"/>
          </a:xfrm>
          <a:prstGeom prst="rect">
            <a:avLst/>
          </a:prstGeom>
        </p:spPr>
        <p:txBody>
          <a:bodyPr vert="horz" wrap="square" lIns="0" tIns="14605" rIns="0" bIns="0" rtlCol="0">
            <a:spAutoFit/>
          </a:bodyPr>
          <a:lstStyle/>
          <a:p>
            <a:pPr marL="12700">
              <a:spcBef>
                <a:spcPts val="115"/>
              </a:spcBef>
            </a:pPr>
            <a:r>
              <a:rPr sz="2300" b="1" i="1" spc="-60" dirty="0">
                <a:solidFill>
                  <a:srgbClr val="B97609"/>
                </a:solidFill>
                <a:latin typeface="Comic Sans MS"/>
                <a:cs typeface="Comic Sans MS"/>
              </a:rPr>
              <a:t>Different Every time</a:t>
            </a:r>
            <a:endParaRPr sz="2300">
              <a:solidFill>
                <a:prstClr val="black"/>
              </a:solidFill>
              <a:latin typeface="Comic Sans MS"/>
              <a:cs typeface="Comic Sans MS"/>
            </a:endParaRPr>
          </a:p>
        </p:txBody>
      </p:sp>
      <p:sp>
        <p:nvSpPr>
          <p:cNvPr id="8" name="object 8"/>
          <p:cNvSpPr/>
          <p:nvPr/>
        </p:nvSpPr>
        <p:spPr>
          <a:xfrm>
            <a:off x="934974" y="7945373"/>
            <a:ext cx="6750050" cy="670560"/>
          </a:xfrm>
          <a:custGeom>
            <a:avLst/>
            <a:gdLst/>
            <a:ahLst/>
            <a:cxnLst/>
            <a:rect l="l" t="t" r="r" b="b"/>
            <a:pathLst>
              <a:path w="6750050" h="670559">
                <a:moveTo>
                  <a:pt x="6749796" y="0"/>
                </a:moveTo>
                <a:lnTo>
                  <a:pt x="6733290" y="51058"/>
                </a:lnTo>
                <a:lnTo>
                  <a:pt x="6704697" y="83790"/>
                </a:lnTo>
                <a:lnTo>
                  <a:pt x="6662873" y="115278"/>
                </a:lnTo>
                <a:lnTo>
                  <a:pt x="6608537" y="145355"/>
                </a:lnTo>
                <a:lnTo>
                  <a:pt x="6542411" y="173853"/>
                </a:lnTo>
                <a:lnTo>
                  <a:pt x="6505151" y="187456"/>
                </a:lnTo>
                <a:lnTo>
                  <a:pt x="6465214" y="200601"/>
                </a:lnTo>
                <a:lnTo>
                  <a:pt x="6422688" y="213267"/>
                </a:lnTo>
                <a:lnTo>
                  <a:pt x="6377666" y="225433"/>
                </a:lnTo>
                <a:lnTo>
                  <a:pt x="6330235" y="237077"/>
                </a:lnTo>
                <a:lnTo>
                  <a:pt x="6280487" y="248178"/>
                </a:lnTo>
                <a:lnTo>
                  <a:pt x="6228511" y="258717"/>
                </a:lnTo>
                <a:lnTo>
                  <a:pt x="6174398" y="268670"/>
                </a:lnTo>
                <a:lnTo>
                  <a:pt x="6118237" y="278018"/>
                </a:lnTo>
                <a:lnTo>
                  <a:pt x="6060119" y="286739"/>
                </a:lnTo>
                <a:lnTo>
                  <a:pt x="6000133" y="294812"/>
                </a:lnTo>
                <a:lnTo>
                  <a:pt x="5938369" y="302217"/>
                </a:lnTo>
                <a:lnTo>
                  <a:pt x="5874918" y="308931"/>
                </a:lnTo>
                <a:lnTo>
                  <a:pt x="5809870" y="314934"/>
                </a:lnTo>
                <a:lnTo>
                  <a:pt x="5743314" y="320206"/>
                </a:lnTo>
                <a:lnTo>
                  <a:pt x="5675341" y="324724"/>
                </a:lnTo>
                <a:lnTo>
                  <a:pt x="5606040" y="328468"/>
                </a:lnTo>
                <a:lnTo>
                  <a:pt x="5535501" y="331416"/>
                </a:lnTo>
                <a:lnTo>
                  <a:pt x="5463816" y="333548"/>
                </a:lnTo>
                <a:lnTo>
                  <a:pt x="5391073" y="334843"/>
                </a:lnTo>
                <a:lnTo>
                  <a:pt x="5317363" y="335280"/>
                </a:lnTo>
                <a:lnTo>
                  <a:pt x="4958334" y="335280"/>
                </a:lnTo>
                <a:lnTo>
                  <a:pt x="4884623" y="335716"/>
                </a:lnTo>
                <a:lnTo>
                  <a:pt x="4811880" y="337011"/>
                </a:lnTo>
                <a:lnTo>
                  <a:pt x="4740195" y="339143"/>
                </a:lnTo>
                <a:lnTo>
                  <a:pt x="4669656" y="342091"/>
                </a:lnTo>
                <a:lnTo>
                  <a:pt x="4600355" y="345835"/>
                </a:lnTo>
                <a:lnTo>
                  <a:pt x="4532382" y="350353"/>
                </a:lnTo>
                <a:lnTo>
                  <a:pt x="4465826" y="355625"/>
                </a:lnTo>
                <a:lnTo>
                  <a:pt x="4400778" y="361628"/>
                </a:lnTo>
                <a:lnTo>
                  <a:pt x="4337327" y="368342"/>
                </a:lnTo>
                <a:lnTo>
                  <a:pt x="4275563" y="375747"/>
                </a:lnTo>
                <a:lnTo>
                  <a:pt x="4215577" y="383820"/>
                </a:lnTo>
                <a:lnTo>
                  <a:pt x="4157459" y="392541"/>
                </a:lnTo>
                <a:lnTo>
                  <a:pt x="4101298" y="401889"/>
                </a:lnTo>
                <a:lnTo>
                  <a:pt x="4047185" y="411842"/>
                </a:lnTo>
                <a:lnTo>
                  <a:pt x="3995209" y="422381"/>
                </a:lnTo>
                <a:lnTo>
                  <a:pt x="3945461" y="433482"/>
                </a:lnTo>
                <a:lnTo>
                  <a:pt x="3898030" y="445126"/>
                </a:lnTo>
                <a:lnTo>
                  <a:pt x="3853008" y="457292"/>
                </a:lnTo>
                <a:lnTo>
                  <a:pt x="3810482" y="469958"/>
                </a:lnTo>
                <a:lnTo>
                  <a:pt x="3770545" y="483103"/>
                </a:lnTo>
                <a:lnTo>
                  <a:pt x="3733285" y="496706"/>
                </a:lnTo>
                <a:lnTo>
                  <a:pt x="3667159" y="525204"/>
                </a:lnTo>
                <a:lnTo>
                  <a:pt x="3612823" y="555281"/>
                </a:lnTo>
                <a:lnTo>
                  <a:pt x="3570999" y="586769"/>
                </a:lnTo>
                <a:lnTo>
                  <a:pt x="3542406" y="619501"/>
                </a:lnTo>
                <a:lnTo>
                  <a:pt x="3525901" y="670559"/>
                </a:lnTo>
                <a:lnTo>
                  <a:pt x="3524037" y="653306"/>
                </a:lnTo>
                <a:lnTo>
                  <a:pt x="3496797" y="602990"/>
                </a:lnTo>
                <a:lnTo>
                  <a:pt x="3461499" y="570859"/>
                </a:lnTo>
                <a:lnTo>
                  <a:pt x="3413329" y="540055"/>
                </a:lnTo>
                <a:lnTo>
                  <a:pt x="3353008" y="510747"/>
                </a:lnTo>
                <a:lnTo>
                  <a:pt x="3281256" y="483103"/>
                </a:lnTo>
                <a:lnTo>
                  <a:pt x="3241319" y="469958"/>
                </a:lnTo>
                <a:lnTo>
                  <a:pt x="3198793" y="457292"/>
                </a:lnTo>
                <a:lnTo>
                  <a:pt x="3153771" y="445126"/>
                </a:lnTo>
                <a:lnTo>
                  <a:pt x="3106340" y="433482"/>
                </a:lnTo>
                <a:lnTo>
                  <a:pt x="3056592" y="422381"/>
                </a:lnTo>
                <a:lnTo>
                  <a:pt x="3004616" y="411842"/>
                </a:lnTo>
                <a:lnTo>
                  <a:pt x="2950503" y="401889"/>
                </a:lnTo>
                <a:lnTo>
                  <a:pt x="2894342" y="392541"/>
                </a:lnTo>
                <a:lnTo>
                  <a:pt x="2836224" y="383820"/>
                </a:lnTo>
                <a:lnTo>
                  <a:pt x="2776238" y="375747"/>
                </a:lnTo>
                <a:lnTo>
                  <a:pt x="2714474" y="368342"/>
                </a:lnTo>
                <a:lnTo>
                  <a:pt x="2651023" y="361628"/>
                </a:lnTo>
                <a:lnTo>
                  <a:pt x="2585975" y="355625"/>
                </a:lnTo>
                <a:lnTo>
                  <a:pt x="2519419" y="350353"/>
                </a:lnTo>
                <a:lnTo>
                  <a:pt x="2451446" y="345835"/>
                </a:lnTo>
                <a:lnTo>
                  <a:pt x="2382145" y="342091"/>
                </a:lnTo>
                <a:lnTo>
                  <a:pt x="2311606" y="339143"/>
                </a:lnTo>
                <a:lnTo>
                  <a:pt x="2239921" y="337011"/>
                </a:lnTo>
                <a:lnTo>
                  <a:pt x="2167178" y="335716"/>
                </a:lnTo>
                <a:lnTo>
                  <a:pt x="2093468" y="335280"/>
                </a:lnTo>
                <a:lnTo>
                  <a:pt x="1432433" y="335280"/>
                </a:lnTo>
                <a:lnTo>
                  <a:pt x="1358722" y="334843"/>
                </a:lnTo>
                <a:lnTo>
                  <a:pt x="1285979" y="333548"/>
                </a:lnTo>
                <a:lnTo>
                  <a:pt x="1214294" y="331416"/>
                </a:lnTo>
                <a:lnTo>
                  <a:pt x="1143755" y="328468"/>
                </a:lnTo>
                <a:lnTo>
                  <a:pt x="1074454" y="324724"/>
                </a:lnTo>
                <a:lnTo>
                  <a:pt x="1006481" y="320206"/>
                </a:lnTo>
                <a:lnTo>
                  <a:pt x="939925" y="314934"/>
                </a:lnTo>
                <a:lnTo>
                  <a:pt x="874877" y="308931"/>
                </a:lnTo>
                <a:lnTo>
                  <a:pt x="811426" y="302217"/>
                </a:lnTo>
                <a:lnTo>
                  <a:pt x="749662" y="294812"/>
                </a:lnTo>
                <a:lnTo>
                  <a:pt x="689676" y="286739"/>
                </a:lnTo>
                <a:lnTo>
                  <a:pt x="631558" y="278018"/>
                </a:lnTo>
                <a:lnTo>
                  <a:pt x="575397" y="268670"/>
                </a:lnTo>
                <a:lnTo>
                  <a:pt x="521284" y="258717"/>
                </a:lnTo>
                <a:lnTo>
                  <a:pt x="469308" y="248178"/>
                </a:lnTo>
                <a:lnTo>
                  <a:pt x="419560" y="237077"/>
                </a:lnTo>
                <a:lnTo>
                  <a:pt x="372129" y="225433"/>
                </a:lnTo>
                <a:lnTo>
                  <a:pt x="327107" y="213267"/>
                </a:lnTo>
                <a:lnTo>
                  <a:pt x="284581" y="200601"/>
                </a:lnTo>
                <a:lnTo>
                  <a:pt x="244644" y="187456"/>
                </a:lnTo>
                <a:lnTo>
                  <a:pt x="207384" y="173853"/>
                </a:lnTo>
                <a:lnTo>
                  <a:pt x="141258" y="145355"/>
                </a:lnTo>
                <a:lnTo>
                  <a:pt x="86922" y="115278"/>
                </a:lnTo>
                <a:lnTo>
                  <a:pt x="45098" y="83790"/>
                </a:lnTo>
                <a:lnTo>
                  <a:pt x="16505" y="51058"/>
                </a:lnTo>
                <a:lnTo>
                  <a:pt x="1863" y="17253"/>
                </a:lnTo>
                <a:lnTo>
                  <a:pt x="0" y="0"/>
                </a:lnTo>
              </a:path>
            </a:pathLst>
          </a:custGeom>
          <a:ln w="38099">
            <a:solidFill>
              <a:srgbClr val="B97609"/>
            </a:solidFill>
          </a:ln>
        </p:spPr>
        <p:txBody>
          <a:bodyPr wrap="square" lIns="0" tIns="0" rIns="0" bIns="0" rtlCol="0"/>
          <a:lstStyle/>
          <a:p>
            <a:endParaRPr>
              <a:solidFill>
                <a:prstClr val="black"/>
              </a:solidFill>
            </a:endParaRPr>
          </a:p>
        </p:txBody>
      </p:sp>
      <p:sp>
        <p:nvSpPr>
          <p:cNvPr id="9" name="object 9"/>
          <p:cNvSpPr txBox="1"/>
          <p:nvPr/>
        </p:nvSpPr>
        <p:spPr>
          <a:xfrm>
            <a:off x="3539744" y="8795262"/>
            <a:ext cx="2147570" cy="378460"/>
          </a:xfrm>
          <a:prstGeom prst="rect">
            <a:avLst/>
          </a:prstGeom>
        </p:spPr>
        <p:txBody>
          <a:bodyPr vert="horz" wrap="square" lIns="0" tIns="14605" rIns="0" bIns="0" rtlCol="0">
            <a:spAutoFit/>
          </a:bodyPr>
          <a:lstStyle/>
          <a:p>
            <a:pPr marL="12700">
              <a:spcBef>
                <a:spcPts val="115"/>
              </a:spcBef>
            </a:pPr>
            <a:r>
              <a:rPr sz="2300" b="1" i="1" spc="-50" dirty="0">
                <a:solidFill>
                  <a:srgbClr val="B97609"/>
                </a:solidFill>
                <a:latin typeface="Comic Sans MS"/>
                <a:cs typeface="Comic Sans MS"/>
              </a:rPr>
              <a:t>Digital</a:t>
            </a:r>
            <a:r>
              <a:rPr sz="2300" b="1" i="1" spc="-120" dirty="0">
                <a:solidFill>
                  <a:srgbClr val="B97609"/>
                </a:solidFill>
                <a:latin typeface="Comic Sans MS"/>
                <a:cs typeface="Comic Sans MS"/>
              </a:rPr>
              <a:t> </a:t>
            </a:r>
            <a:r>
              <a:rPr sz="2300" b="1" i="1" spc="-65" dirty="0">
                <a:solidFill>
                  <a:srgbClr val="B97609"/>
                </a:solidFill>
                <a:latin typeface="Comic Sans MS"/>
                <a:cs typeface="Comic Sans MS"/>
              </a:rPr>
              <a:t>Message</a:t>
            </a:r>
            <a:endParaRPr sz="2300">
              <a:solidFill>
                <a:prstClr val="black"/>
              </a:solidFill>
              <a:latin typeface="Comic Sans MS"/>
              <a:cs typeface="Comic Sans MS"/>
            </a:endParaRPr>
          </a:p>
        </p:txBody>
      </p:sp>
      <p:sp>
        <p:nvSpPr>
          <p:cNvPr id="10" name="object 10"/>
          <p:cNvSpPr/>
          <p:nvPr/>
        </p:nvSpPr>
        <p:spPr>
          <a:xfrm>
            <a:off x="2756154" y="6932676"/>
            <a:ext cx="3205480" cy="86995"/>
          </a:xfrm>
          <a:custGeom>
            <a:avLst/>
            <a:gdLst/>
            <a:ahLst/>
            <a:cxnLst/>
            <a:rect l="l" t="t" r="r" b="b"/>
            <a:pathLst>
              <a:path w="3205479" h="86995">
                <a:moveTo>
                  <a:pt x="3118231" y="0"/>
                </a:moveTo>
                <a:lnTo>
                  <a:pt x="3118231" y="86868"/>
                </a:lnTo>
                <a:lnTo>
                  <a:pt x="3176143" y="57912"/>
                </a:lnTo>
                <a:lnTo>
                  <a:pt x="3132709" y="57912"/>
                </a:lnTo>
                <a:lnTo>
                  <a:pt x="3132709" y="28956"/>
                </a:lnTo>
                <a:lnTo>
                  <a:pt x="3176143" y="28956"/>
                </a:lnTo>
                <a:lnTo>
                  <a:pt x="3118231" y="0"/>
                </a:lnTo>
                <a:close/>
              </a:path>
              <a:path w="3205479" h="86995">
                <a:moveTo>
                  <a:pt x="3118231" y="28956"/>
                </a:moveTo>
                <a:lnTo>
                  <a:pt x="0" y="28956"/>
                </a:lnTo>
                <a:lnTo>
                  <a:pt x="0" y="57912"/>
                </a:lnTo>
                <a:lnTo>
                  <a:pt x="3118231" y="57912"/>
                </a:lnTo>
                <a:lnTo>
                  <a:pt x="3118231" y="28956"/>
                </a:lnTo>
                <a:close/>
              </a:path>
              <a:path w="3205479" h="86995">
                <a:moveTo>
                  <a:pt x="3176143" y="28956"/>
                </a:moveTo>
                <a:lnTo>
                  <a:pt x="3132709" y="28956"/>
                </a:lnTo>
                <a:lnTo>
                  <a:pt x="3132709" y="57912"/>
                </a:lnTo>
                <a:lnTo>
                  <a:pt x="3176143" y="57912"/>
                </a:lnTo>
                <a:lnTo>
                  <a:pt x="3205098" y="43434"/>
                </a:lnTo>
                <a:lnTo>
                  <a:pt x="3176143" y="28956"/>
                </a:lnTo>
                <a:close/>
              </a:path>
            </a:pathLst>
          </a:custGeom>
          <a:solidFill>
            <a:srgbClr val="5F5F5F"/>
          </a:solidFill>
        </p:spPr>
        <p:txBody>
          <a:bodyPr wrap="square" lIns="0" tIns="0" rIns="0" bIns="0" rtlCol="0"/>
          <a:lstStyle/>
          <a:p>
            <a:endParaRPr>
              <a:solidFill>
                <a:prstClr val="black"/>
              </a:solidFill>
            </a:endParaRPr>
          </a:p>
        </p:txBody>
      </p:sp>
      <p:sp>
        <p:nvSpPr>
          <p:cNvPr id="11" name="object 11"/>
          <p:cNvSpPr/>
          <p:nvPr/>
        </p:nvSpPr>
        <p:spPr>
          <a:xfrm>
            <a:off x="937260" y="6345935"/>
            <a:ext cx="16440150" cy="1187958"/>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2" name="object 12"/>
          <p:cNvSpPr txBox="1"/>
          <p:nvPr/>
        </p:nvSpPr>
        <p:spPr>
          <a:xfrm>
            <a:off x="7838313" y="6407277"/>
            <a:ext cx="7118350" cy="1006475"/>
          </a:xfrm>
          <a:prstGeom prst="rect">
            <a:avLst/>
          </a:prstGeom>
        </p:spPr>
        <p:txBody>
          <a:bodyPr vert="horz" wrap="square" lIns="0" tIns="12700" rIns="0" bIns="0" rtlCol="0">
            <a:spAutoFit/>
          </a:bodyPr>
          <a:lstStyle/>
          <a:p>
            <a:pPr marL="3004185">
              <a:spcBef>
                <a:spcPts val="100"/>
              </a:spcBef>
            </a:pPr>
            <a:r>
              <a:rPr sz="3600" b="1" spc="-10" dirty="0">
                <a:solidFill>
                  <a:srgbClr val="5F5F5F"/>
                </a:solidFill>
                <a:cs typeface="Calibri"/>
              </a:rPr>
              <a:t>Digital</a:t>
            </a:r>
            <a:r>
              <a:rPr sz="3600" b="1" spc="15" dirty="0">
                <a:solidFill>
                  <a:srgbClr val="5F5F5F"/>
                </a:solidFill>
                <a:cs typeface="Calibri"/>
              </a:rPr>
              <a:t> </a:t>
            </a:r>
            <a:r>
              <a:rPr sz="3600" b="1" spc="-10" dirty="0">
                <a:solidFill>
                  <a:srgbClr val="5F5F5F"/>
                </a:solidFill>
                <a:cs typeface="Calibri"/>
              </a:rPr>
              <a:t>Signature</a:t>
            </a:r>
            <a:endParaRPr sz="3600">
              <a:solidFill>
                <a:prstClr val="black"/>
              </a:solidFill>
              <a:cs typeface="Calibri"/>
            </a:endParaRPr>
          </a:p>
          <a:p>
            <a:pPr marL="12700">
              <a:spcBef>
                <a:spcPts val="40"/>
              </a:spcBef>
            </a:pPr>
            <a:r>
              <a:rPr sz="2800" spc="-5" dirty="0">
                <a:solidFill>
                  <a:srgbClr val="5F5F5F"/>
                </a:solidFill>
                <a:cs typeface="Calibri"/>
              </a:rPr>
              <a:t>0432378488432700328434ea45de65837abfc452</a:t>
            </a:r>
            <a:endParaRPr sz="2800">
              <a:solidFill>
                <a:prstClr val="black"/>
              </a:solidFill>
              <a:cs typeface="Calibri"/>
            </a:endParaRPr>
          </a:p>
        </p:txBody>
      </p:sp>
      <p:sp>
        <p:nvSpPr>
          <p:cNvPr id="13" name="object 13"/>
          <p:cNvSpPr/>
          <p:nvPr/>
        </p:nvSpPr>
        <p:spPr>
          <a:xfrm>
            <a:off x="5960364" y="6028944"/>
            <a:ext cx="1720595" cy="223266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1024127" y="6028944"/>
            <a:ext cx="1731264" cy="2246375"/>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10931652" y="7235952"/>
            <a:ext cx="1801368" cy="1456944"/>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11089385" y="7370826"/>
            <a:ext cx="1605915" cy="1260475"/>
          </a:xfrm>
          <a:custGeom>
            <a:avLst/>
            <a:gdLst/>
            <a:ahLst/>
            <a:cxnLst/>
            <a:rect l="l" t="t" r="r" b="b"/>
            <a:pathLst>
              <a:path w="1605915" h="1260475">
                <a:moveTo>
                  <a:pt x="101761" y="55423"/>
                </a:moveTo>
                <a:lnTo>
                  <a:pt x="78361" y="85371"/>
                </a:lnTo>
                <a:lnTo>
                  <a:pt x="1582293" y="1260475"/>
                </a:lnTo>
                <a:lnTo>
                  <a:pt x="1605788" y="1230503"/>
                </a:lnTo>
                <a:lnTo>
                  <a:pt x="101761" y="55423"/>
                </a:lnTo>
                <a:close/>
              </a:path>
              <a:path w="1605915" h="1260475">
                <a:moveTo>
                  <a:pt x="0" y="0"/>
                </a:moveTo>
                <a:lnTo>
                  <a:pt x="54864" y="115443"/>
                </a:lnTo>
                <a:lnTo>
                  <a:pt x="78361" y="85371"/>
                </a:lnTo>
                <a:lnTo>
                  <a:pt x="63373" y="73660"/>
                </a:lnTo>
                <a:lnTo>
                  <a:pt x="86741" y="43687"/>
                </a:lnTo>
                <a:lnTo>
                  <a:pt x="110932" y="43687"/>
                </a:lnTo>
                <a:lnTo>
                  <a:pt x="125222" y="25400"/>
                </a:lnTo>
                <a:lnTo>
                  <a:pt x="0" y="0"/>
                </a:lnTo>
                <a:close/>
              </a:path>
              <a:path w="1605915" h="1260475">
                <a:moveTo>
                  <a:pt x="86741" y="43687"/>
                </a:moveTo>
                <a:lnTo>
                  <a:pt x="63373" y="73660"/>
                </a:lnTo>
                <a:lnTo>
                  <a:pt x="78361" y="85371"/>
                </a:lnTo>
                <a:lnTo>
                  <a:pt x="101761" y="55423"/>
                </a:lnTo>
                <a:lnTo>
                  <a:pt x="86741" y="43687"/>
                </a:lnTo>
                <a:close/>
              </a:path>
              <a:path w="1605915" h="1260475">
                <a:moveTo>
                  <a:pt x="110932" y="43687"/>
                </a:moveTo>
                <a:lnTo>
                  <a:pt x="86741" y="43687"/>
                </a:lnTo>
                <a:lnTo>
                  <a:pt x="101761" y="55423"/>
                </a:lnTo>
                <a:lnTo>
                  <a:pt x="110932" y="43687"/>
                </a:lnTo>
                <a:close/>
              </a:path>
            </a:pathLst>
          </a:custGeom>
          <a:solidFill>
            <a:srgbClr val="F19C13"/>
          </a:solidFill>
        </p:spPr>
        <p:txBody>
          <a:bodyPr wrap="square" lIns="0" tIns="0" rIns="0" bIns="0" rtlCol="0"/>
          <a:lstStyle/>
          <a:p>
            <a:endParaRPr>
              <a:solidFill>
                <a:prstClr val="black"/>
              </a:solidFill>
            </a:endParaRPr>
          </a:p>
        </p:txBody>
      </p:sp>
      <p:sp>
        <p:nvSpPr>
          <p:cNvPr id="17" name="object 17"/>
          <p:cNvSpPr/>
          <p:nvPr/>
        </p:nvSpPr>
        <p:spPr>
          <a:xfrm>
            <a:off x="3825240" y="5817108"/>
            <a:ext cx="1008888" cy="1008888"/>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991312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3" name="object 3"/>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4" name="object 4"/>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5" name="object 5"/>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6" name="object 6"/>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7" name="object 7"/>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7751064" y="637031"/>
            <a:ext cx="6499860" cy="368198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7893177" y="754154"/>
            <a:ext cx="6221095" cy="3454400"/>
          </a:xfrm>
          <a:custGeom>
            <a:avLst/>
            <a:gdLst/>
            <a:ahLst/>
            <a:cxnLst/>
            <a:rect l="l" t="t" r="r" b="b"/>
            <a:pathLst>
              <a:path w="6221094" h="3454400">
                <a:moveTo>
                  <a:pt x="3821476" y="3441700"/>
                </a:moveTo>
                <a:lnTo>
                  <a:pt x="3097560" y="3441700"/>
                </a:lnTo>
                <a:lnTo>
                  <a:pt x="3148784" y="3454400"/>
                </a:lnTo>
                <a:lnTo>
                  <a:pt x="3769636" y="3454400"/>
                </a:lnTo>
                <a:lnTo>
                  <a:pt x="3821476" y="3441700"/>
                </a:lnTo>
                <a:close/>
              </a:path>
              <a:path w="6221094" h="3454400">
                <a:moveTo>
                  <a:pt x="3925000" y="3429000"/>
                </a:moveTo>
                <a:lnTo>
                  <a:pt x="2944795" y="3429000"/>
                </a:lnTo>
                <a:lnTo>
                  <a:pt x="2995552" y="3441700"/>
                </a:lnTo>
                <a:lnTo>
                  <a:pt x="3873269" y="3441700"/>
                </a:lnTo>
                <a:lnTo>
                  <a:pt x="3925000" y="3429000"/>
                </a:lnTo>
                <a:close/>
              </a:path>
              <a:path w="6221094" h="3454400">
                <a:moveTo>
                  <a:pt x="4028227" y="3416300"/>
                </a:moveTo>
                <a:lnTo>
                  <a:pt x="2843844" y="3416300"/>
                </a:lnTo>
                <a:lnTo>
                  <a:pt x="2894221" y="3429000"/>
                </a:lnTo>
                <a:lnTo>
                  <a:pt x="3976658" y="3429000"/>
                </a:lnTo>
                <a:lnTo>
                  <a:pt x="4028227" y="3416300"/>
                </a:lnTo>
                <a:close/>
              </a:path>
              <a:path w="6221094" h="3454400">
                <a:moveTo>
                  <a:pt x="5481977" y="2908300"/>
                </a:moveTo>
                <a:lnTo>
                  <a:pt x="1416557" y="2908300"/>
                </a:lnTo>
                <a:lnTo>
                  <a:pt x="1453495" y="2933700"/>
                </a:lnTo>
                <a:lnTo>
                  <a:pt x="1491063" y="2959100"/>
                </a:lnTo>
                <a:lnTo>
                  <a:pt x="1529247" y="2984500"/>
                </a:lnTo>
                <a:lnTo>
                  <a:pt x="1568035" y="2997200"/>
                </a:lnTo>
                <a:lnTo>
                  <a:pt x="1607411" y="3022600"/>
                </a:lnTo>
                <a:lnTo>
                  <a:pt x="1687878" y="3073400"/>
                </a:lnTo>
                <a:lnTo>
                  <a:pt x="1728941" y="3086100"/>
                </a:lnTo>
                <a:lnTo>
                  <a:pt x="1770540" y="3111500"/>
                </a:lnTo>
                <a:lnTo>
                  <a:pt x="1812660" y="3124200"/>
                </a:lnTo>
                <a:lnTo>
                  <a:pt x="1855288" y="3149600"/>
                </a:lnTo>
                <a:lnTo>
                  <a:pt x="1898411" y="3162300"/>
                </a:lnTo>
                <a:lnTo>
                  <a:pt x="1942014" y="3187700"/>
                </a:lnTo>
                <a:lnTo>
                  <a:pt x="2030610" y="3213100"/>
                </a:lnTo>
                <a:lnTo>
                  <a:pt x="2075575" y="3238500"/>
                </a:lnTo>
                <a:lnTo>
                  <a:pt x="2212977" y="3276600"/>
                </a:lnTo>
                <a:lnTo>
                  <a:pt x="2644569" y="3390900"/>
                </a:lnTo>
                <a:lnTo>
                  <a:pt x="2694025" y="3390900"/>
                </a:lnTo>
                <a:lnTo>
                  <a:pt x="2793676" y="3416300"/>
                </a:lnTo>
                <a:lnTo>
                  <a:pt x="4079694" y="3416300"/>
                </a:lnTo>
                <a:lnTo>
                  <a:pt x="4131046" y="3403600"/>
                </a:lnTo>
                <a:lnTo>
                  <a:pt x="4182270" y="3403600"/>
                </a:lnTo>
                <a:lnTo>
                  <a:pt x="4385606" y="3352800"/>
                </a:lnTo>
                <a:lnTo>
                  <a:pt x="4435983" y="3352800"/>
                </a:lnTo>
                <a:lnTo>
                  <a:pt x="4493580" y="3327400"/>
                </a:lnTo>
                <a:lnTo>
                  <a:pt x="4661601" y="3289300"/>
                </a:lnTo>
                <a:lnTo>
                  <a:pt x="4715991" y="3263900"/>
                </a:lnTo>
                <a:lnTo>
                  <a:pt x="4822295" y="3238500"/>
                </a:lnTo>
                <a:lnTo>
                  <a:pt x="4874194" y="3213100"/>
                </a:lnTo>
                <a:lnTo>
                  <a:pt x="4925247" y="3200400"/>
                </a:lnTo>
                <a:lnTo>
                  <a:pt x="5024779" y="3149600"/>
                </a:lnTo>
                <a:lnTo>
                  <a:pt x="5073242" y="3136900"/>
                </a:lnTo>
                <a:lnTo>
                  <a:pt x="5120827" y="3111500"/>
                </a:lnTo>
                <a:lnTo>
                  <a:pt x="5167524" y="3086100"/>
                </a:lnTo>
                <a:lnTo>
                  <a:pt x="5213325" y="3060700"/>
                </a:lnTo>
                <a:lnTo>
                  <a:pt x="5258223" y="3048000"/>
                </a:lnTo>
                <a:lnTo>
                  <a:pt x="5302210" y="3022600"/>
                </a:lnTo>
                <a:lnTo>
                  <a:pt x="5345276" y="2997200"/>
                </a:lnTo>
                <a:lnTo>
                  <a:pt x="5387415" y="2971800"/>
                </a:lnTo>
                <a:lnTo>
                  <a:pt x="5428617" y="2946400"/>
                </a:lnTo>
                <a:lnTo>
                  <a:pt x="5468875" y="2921000"/>
                </a:lnTo>
                <a:lnTo>
                  <a:pt x="5481977" y="2908300"/>
                </a:lnTo>
                <a:close/>
              </a:path>
              <a:path w="6221094" h="3454400">
                <a:moveTo>
                  <a:pt x="4038122" y="38100"/>
                </a:moveTo>
                <a:lnTo>
                  <a:pt x="2881771" y="38100"/>
                </a:lnTo>
                <a:lnTo>
                  <a:pt x="2828667" y="50800"/>
                </a:lnTo>
                <a:lnTo>
                  <a:pt x="2775622" y="50800"/>
                </a:lnTo>
                <a:lnTo>
                  <a:pt x="2616979" y="88900"/>
                </a:lnTo>
                <a:lnTo>
                  <a:pt x="2564307" y="88900"/>
                </a:lnTo>
                <a:lnTo>
                  <a:pt x="2459354" y="114300"/>
                </a:lnTo>
                <a:lnTo>
                  <a:pt x="2401757" y="127000"/>
                </a:lnTo>
                <a:lnTo>
                  <a:pt x="2344950" y="152400"/>
                </a:lnTo>
                <a:lnTo>
                  <a:pt x="2179346" y="190500"/>
                </a:lnTo>
                <a:lnTo>
                  <a:pt x="2125779" y="215900"/>
                </a:lnTo>
                <a:lnTo>
                  <a:pt x="2073042" y="228600"/>
                </a:lnTo>
                <a:lnTo>
                  <a:pt x="2021143" y="254000"/>
                </a:lnTo>
                <a:lnTo>
                  <a:pt x="1970090" y="266700"/>
                </a:lnTo>
                <a:lnTo>
                  <a:pt x="1919893" y="292100"/>
                </a:lnTo>
                <a:lnTo>
                  <a:pt x="1870558" y="304800"/>
                </a:lnTo>
                <a:lnTo>
                  <a:pt x="1774510" y="355600"/>
                </a:lnTo>
                <a:lnTo>
                  <a:pt x="1727813" y="381000"/>
                </a:lnTo>
                <a:lnTo>
                  <a:pt x="1682012" y="393700"/>
                </a:lnTo>
                <a:lnTo>
                  <a:pt x="1637114" y="419100"/>
                </a:lnTo>
                <a:lnTo>
                  <a:pt x="1593127" y="444500"/>
                </a:lnTo>
                <a:lnTo>
                  <a:pt x="1550061" y="469900"/>
                </a:lnTo>
                <a:lnTo>
                  <a:pt x="1507922" y="495300"/>
                </a:lnTo>
                <a:lnTo>
                  <a:pt x="1466720" y="520700"/>
                </a:lnTo>
                <a:lnTo>
                  <a:pt x="1426462" y="546100"/>
                </a:lnTo>
                <a:lnTo>
                  <a:pt x="1387156" y="571500"/>
                </a:lnTo>
                <a:lnTo>
                  <a:pt x="1348811" y="596900"/>
                </a:lnTo>
                <a:lnTo>
                  <a:pt x="1311435" y="635000"/>
                </a:lnTo>
                <a:lnTo>
                  <a:pt x="1275036" y="660400"/>
                </a:lnTo>
                <a:lnTo>
                  <a:pt x="1239621" y="685800"/>
                </a:lnTo>
                <a:lnTo>
                  <a:pt x="1205200" y="711200"/>
                </a:lnTo>
                <a:lnTo>
                  <a:pt x="1171780" y="749300"/>
                </a:lnTo>
                <a:lnTo>
                  <a:pt x="1139369" y="774700"/>
                </a:lnTo>
                <a:lnTo>
                  <a:pt x="1107976" y="800100"/>
                </a:lnTo>
                <a:lnTo>
                  <a:pt x="1077609" y="838200"/>
                </a:lnTo>
                <a:lnTo>
                  <a:pt x="1048275" y="863600"/>
                </a:lnTo>
                <a:lnTo>
                  <a:pt x="1019984" y="901700"/>
                </a:lnTo>
                <a:lnTo>
                  <a:pt x="992742" y="927100"/>
                </a:lnTo>
                <a:lnTo>
                  <a:pt x="966559" y="965200"/>
                </a:lnTo>
                <a:lnTo>
                  <a:pt x="941442" y="990600"/>
                </a:lnTo>
                <a:lnTo>
                  <a:pt x="917400" y="1028700"/>
                </a:lnTo>
                <a:lnTo>
                  <a:pt x="894440" y="1054100"/>
                </a:lnTo>
                <a:lnTo>
                  <a:pt x="872571" y="1092200"/>
                </a:lnTo>
                <a:lnTo>
                  <a:pt x="851802" y="1130300"/>
                </a:lnTo>
                <a:lnTo>
                  <a:pt x="832139" y="1155700"/>
                </a:lnTo>
                <a:lnTo>
                  <a:pt x="813591" y="1193800"/>
                </a:lnTo>
                <a:lnTo>
                  <a:pt x="796167" y="1231900"/>
                </a:lnTo>
                <a:lnTo>
                  <a:pt x="779875" y="1257300"/>
                </a:lnTo>
                <a:lnTo>
                  <a:pt x="764722" y="1295400"/>
                </a:lnTo>
                <a:lnTo>
                  <a:pt x="750717" y="1333500"/>
                </a:lnTo>
                <a:lnTo>
                  <a:pt x="737868" y="1371600"/>
                </a:lnTo>
                <a:lnTo>
                  <a:pt x="726182" y="1397000"/>
                </a:lnTo>
                <a:lnTo>
                  <a:pt x="715670" y="1435100"/>
                </a:lnTo>
                <a:lnTo>
                  <a:pt x="706337" y="1473200"/>
                </a:lnTo>
                <a:lnTo>
                  <a:pt x="698193" y="1511300"/>
                </a:lnTo>
                <a:lnTo>
                  <a:pt x="691246" y="1549400"/>
                </a:lnTo>
                <a:lnTo>
                  <a:pt x="685503" y="1574800"/>
                </a:lnTo>
                <a:lnTo>
                  <a:pt x="680973" y="1612900"/>
                </a:lnTo>
                <a:lnTo>
                  <a:pt x="677665" y="1651000"/>
                </a:lnTo>
                <a:lnTo>
                  <a:pt x="675585" y="1689100"/>
                </a:lnTo>
                <a:lnTo>
                  <a:pt x="674743" y="1727200"/>
                </a:lnTo>
                <a:lnTo>
                  <a:pt x="675147" y="1765300"/>
                </a:lnTo>
                <a:lnTo>
                  <a:pt x="676804" y="1803400"/>
                </a:lnTo>
                <a:lnTo>
                  <a:pt x="679723" y="1841500"/>
                </a:lnTo>
                <a:lnTo>
                  <a:pt x="683911" y="1866900"/>
                </a:lnTo>
                <a:lnTo>
                  <a:pt x="689378" y="1905000"/>
                </a:lnTo>
                <a:lnTo>
                  <a:pt x="696131" y="1943100"/>
                </a:lnTo>
                <a:lnTo>
                  <a:pt x="704179" y="1981200"/>
                </a:lnTo>
                <a:lnTo>
                  <a:pt x="713528" y="2019300"/>
                </a:lnTo>
                <a:lnTo>
                  <a:pt x="724189" y="2057400"/>
                </a:lnTo>
                <a:lnTo>
                  <a:pt x="736168" y="2095500"/>
                </a:lnTo>
                <a:lnTo>
                  <a:pt x="749474" y="2133600"/>
                </a:lnTo>
                <a:lnTo>
                  <a:pt x="764115" y="2171700"/>
                </a:lnTo>
                <a:lnTo>
                  <a:pt x="780099" y="2197100"/>
                </a:lnTo>
                <a:lnTo>
                  <a:pt x="797435" y="2235200"/>
                </a:lnTo>
                <a:lnTo>
                  <a:pt x="816130" y="2273300"/>
                </a:lnTo>
                <a:lnTo>
                  <a:pt x="836192" y="2311400"/>
                </a:lnTo>
                <a:lnTo>
                  <a:pt x="857630" y="2349500"/>
                </a:lnTo>
                <a:lnTo>
                  <a:pt x="0" y="3073400"/>
                </a:lnTo>
                <a:lnTo>
                  <a:pt x="1416557" y="2908300"/>
                </a:lnTo>
                <a:lnTo>
                  <a:pt x="5481977" y="2908300"/>
                </a:lnTo>
                <a:lnTo>
                  <a:pt x="5508181" y="2882900"/>
                </a:lnTo>
                <a:lnTo>
                  <a:pt x="5546526" y="2857500"/>
                </a:lnTo>
                <a:lnTo>
                  <a:pt x="5583902" y="2832100"/>
                </a:lnTo>
                <a:lnTo>
                  <a:pt x="5620301" y="2806700"/>
                </a:lnTo>
                <a:lnTo>
                  <a:pt x="5655716" y="2781300"/>
                </a:lnTo>
                <a:lnTo>
                  <a:pt x="5690137" y="2743200"/>
                </a:lnTo>
                <a:lnTo>
                  <a:pt x="5723557" y="2717800"/>
                </a:lnTo>
                <a:lnTo>
                  <a:pt x="5755968" y="2692400"/>
                </a:lnTo>
                <a:lnTo>
                  <a:pt x="5787361" y="2654300"/>
                </a:lnTo>
                <a:lnTo>
                  <a:pt x="5817728" y="2628900"/>
                </a:lnTo>
                <a:lnTo>
                  <a:pt x="5847062" y="2603500"/>
                </a:lnTo>
                <a:lnTo>
                  <a:pt x="5875353" y="2565400"/>
                </a:lnTo>
                <a:lnTo>
                  <a:pt x="5902595" y="2540000"/>
                </a:lnTo>
                <a:lnTo>
                  <a:pt x="5928778" y="2501900"/>
                </a:lnTo>
                <a:lnTo>
                  <a:pt x="5953895" y="2476500"/>
                </a:lnTo>
                <a:lnTo>
                  <a:pt x="5977937" y="2438400"/>
                </a:lnTo>
                <a:lnTo>
                  <a:pt x="6000897" y="2400300"/>
                </a:lnTo>
                <a:lnTo>
                  <a:pt x="6022766" y="2374900"/>
                </a:lnTo>
                <a:lnTo>
                  <a:pt x="6043535" y="2336800"/>
                </a:lnTo>
                <a:lnTo>
                  <a:pt x="6063198" y="2311400"/>
                </a:lnTo>
                <a:lnTo>
                  <a:pt x="6081746" y="2273300"/>
                </a:lnTo>
                <a:lnTo>
                  <a:pt x="6099170" y="2235200"/>
                </a:lnTo>
                <a:lnTo>
                  <a:pt x="6115462" y="2197100"/>
                </a:lnTo>
                <a:lnTo>
                  <a:pt x="6130615" y="2171700"/>
                </a:lnTo>
                <a:lnTo>
                  <a:pt x="6144620" y="2133600"/>
                </a:lnTo>
                <a:lnTo>
                  <a:pt x="6157469" y="2095500"/>
                </a:lnTo>
                <a:lnTo>
                  <a:pt x="6169155" y="2057400"/>
                </a:lnTo>
                <a:lnTo>
                  <a:pt x="6179667" y="2032000"/>
                </a:lnTo>
                <a:lnTo>
                  <a:pt x="6189000" y="1993900"/>
                </a:lnTo>
                <a:lnTo>
                  <a:pt x="6197144" y="1955800"/>
                </a:lnTo>
                <a:lnTo>
                  <a:pt x="6204091" y="1917700"/>
                </a:lnTo>
                <a:lnTo>
                  <a:pt x="6209834" y="1879600"/>
                </a:lnTo>
                <a:lnTo>
                  <a:pt x="6214364" y="1841500"/>
                </a:lnTo>
                <a:lnTo>
                  <a:pt x="6217672" y="1816100"/>
                </a:lnTo>
                <a:lnTo>
                  <a:pt x="6219752" y="1778000"/>
                </a:lnTo>
                <a:lnTo>
                  <a:pt x="6220594" y="1739900"/>
                </a:lnTo>
                <a:lnTo>
                  <a:pt x="6220190" y="1701800"/>
                </a:lnTo>
                <a:lnTo>
                  <a:pt x="6218533" y="1663700"/>
                </a:lnTo>
                <a:lnTo>
                  <a:pt x="6215614" y="1625600"/>
                </a:lnTo>
                <a:lnTo>
                  <a:pt x="6211426" y="1587500"/>
                </a:lnTo>
                <a:lnTo>
                  <a:pt x="6205959" y="1549400"/>
                </a:lnTo>
                <a:lnTo>
                  <a:pt x="6199206" y="1524000"/>
                </a:lnTo>
                <a:lnTo>
                  <a:pt x="6191158" y="1485900"/>
                </a:lnTo>
                <a:lnTo>
                  <a:pt x="6181809" y="1447800"/>
                </a:lnTo>
                <a:lnTo>
                  <a:pt x="6171148" y="1409700"/>
                </a:lnTo>
                <a:lnTo>
                  <a:pt x="6159169" y="1371600"/>
                </a:lnTo>
                <a:lnTo>
                  <a:pt x="6145863" y="1333500"/>
                </a:lnTo>
                <a:lnTo>
                  <a:pt x="6131222" y="1295400"/>
                </a:lnTo>
                <a:lnTo>
                  <a:pt x="6115238" y="1257300"/>
                </a:lnTo>
                <a:lnTo>
                  <a:pt x="6097902" y="1219200"/>
                </a:lnTo>
                <a:lnTo>
                  <a:pt x="6079207" y="1193800"/>
                </a:lnTo>
                <a:lnTo>
                  <a:pt x="6059145" y="1155700"/>
                </a:lnTo>
                <a:lnTo>
                  <a:pt x="6037707" y="1117600"/>
                </a:lnTo>
                <a:lnTo>
                  <a:pt x="6017267" y="1079500"/>
                </a:lnTo>
                <a:lnTo>
                  <a:pt x="5995899" y="1054100"/>
                </a:lnTo>
                <a:lnTo>
                  <a:pt x="5973615" y="1016000"/>
                </a:lnTo>
                <a:lnTo>
                  <a:pt x="5950429" y="990600"/>
                </a:lnTo>
                <a:lnTo>
                  <a:pt x="5926353" y="952500"/>
                </a:lnTo>
                <a:lnTo>
                  <a:pt x="5901402" y="927100"/>
                </a:lnTo>
                <a:lnTo>
                  <a:pt x="5875589" y="901700"/>
                </a:lnTo>
                <a:lnTo>
                  <a:pt x="5848926" y="863600"/>
                </a:lnTo>
                <a:lnTo>
                  <a:pt x="5821428" y="838200"/>
                </a:lnTo>
                <a:lnTo>
                  <a:pt x="5793107" y="812800"/>
                </a:lnTo>
                <a:lnTo>
                  <a:pt x="5763978" y="787400"/>
                </a:lnTo>
                <a:lnTo>
                  <a:pt x="5734053" y="749300"/>
                </a:lnTo>
                <a:lnTo>
                  <a:pt x="5703346" y="723900"/>
                </a:lnTo>
                <a:lnTo>
                  <a:pt x="5671870" y="698500"/>
                </a:lnTo>
                <a:lnTo>
                  <a:pt x="5639639" y="673100"/>
                </a:lnTo>
                <a:lnTo>
                  <a:pt x="5606666" y="647700"/>
                </a:lnTo>
                <a:lnTo>
                  <a:pt x="5572964" y="622300"/>
                </a:lnTo>
                <a:lnTo>
                  <a:pt x="5538546" y="596900"/>
                </a:lnTo>
                <a:lnTo>
                  <a:pt x="5503427" y="571500"/>
                </a:lnTo>
                <a:lnTo>
                  <a:pt x="5467618" y="546100"/>
                </a:lnTo>
                <a:lnTo>
                  <a:pt x="5431135" y="520700"/>
                </a:lnTo>
                <a:lnTo>
                  <a:pt x="5393990" y="495300"/>
                </a:lnTo>
                <a:lnTo>
                  <a:pt x="5356196" y="482600"/>
                </a:lnTo>
                <a:lnTo>
                  <a:pt x="5317767" y="457200"/>
                </a:lnTo>
                <a:lnTo>
                  <a:pt x="5278716" y="431800"/>
                </a:lnTo>
                <a:lnTo>
                  <a:pt x="5239057" y="419100"/>
                </a:lnTo>
                <a:lnTo>
                  <a:pt x="5157966" y="368300"/>
                </a:lnTo>
                <a:lnTo>
                  <a:pt x="5116562" y="355600"/>
                </a:lnTo>
                <a:lnTo>
                  <a:pt x="5074602" y="330200"/>
                </a:lnTo>
                <a:lnTo>
                  <a:pt x="5032101" y="317500"/>
                </a:lnTo>
                <a:lnTo>
                  <a:pt x="4989072" y="292100"/>
                </a:lnTo>
                <a:lnTo>
                  <a:pt x="4901481" y="266700"/>
                </a:lnTo>
                <a:lnTo>
                  <a:pt x="4856947" y="241300"/>
                </a:lnTo>
                <a:lnTo>
                  <a:pt x="4720549" y="203200"/>
                </a:lnTo>
                <a:lnTo>
                  <a:pt x="4674196" y="177800"/>
                </a:lnTo>
                <a:lnTo>
                  <a:pt x="4387695" y="101600"/>
                </a:lnTo>
                <a:lnTo>
                  <a:pt x="4338673" y="101600"/>
                </a:lnTo>
                <a:lnTo>
                  <a:pt x="4189692" y="63500"/>
                </a:lnTo>
                <a:lnTo>
                  <a:pt x="4139439" y="63500"/>
                </a:lnTo>
                <a:lnTo>
                  <a:pt x="4038122" y="38100"/>
                </a:lnTo>
                <a:close/>
              </a:path>
              <a:path w="6221094" h="3454400">
                <a:moveTo>
                  <a:pt x="3935814" y="25400"/>
                </a:moveTo>
                <a:lnTo>
                  <a:pt x="2988106" y="25400"/>
                </a:lnTo>
                <a:lnTo>
                  <a:pt x="2934922" y="38100"/>
                </a:lnTo>
                <a:lnTo>
                  <a:pt x="3987085" y="38100"/>
                </a:lnTo>
                <a:lnTo>
                  <a:pt x="3935814" y="25400"/>
                </a:lnTo>
                <a:close/>
              </a:path>
              <a:path w="6221094" h="3454400">
                <a:moveTo>
                  <a:pt x="3780729" y="12700"/>
                </a:moveTo>
                <a:lnTo>
                  <a:pt x="3094519" y="12700"/>
                </a:lnTo>
                <a:lnTo>
                  <a:pt x="3041309" y="25400"/>
                </a:lnTo>
                <a:lnTo>
                  <a:pt x="3832623" y="25400"/>
                </a:lnTo>
                <a:lnTo>
                  <a:pt x="3780729" y="12700"/>
                </a:lnTo>
                <a:close/>
              </a:path>
              <a:path w="6221094" h="3454400">
                <a:moveTo>
                  <a:pt x="3571480" y="0"/>
                </a:moveTo>
                <a:lnTo>
                  <a:pt x="3307152" y="0"/>
                </a:lnTo>
                <a:lnTo>
                  <a:pt x="3254051" y="12700"/>
                </a:lnTo>
                <a:lnTo>
                  <a:pt x="3624017" y="12700"/>
                </a:lnTo>
                <a:lnTo>
                  <a:pt x="3571480" y="0"/>
                </a:lnTo>
                <a:close/>
              </a:path>
            </a:pathLst>
          </a:custGeom>
          <a:solidFill>
            <a:srgbClr val="FFFFFF"/>
          </a:solidFill>
        </p:spPr>
        <p:txBody>
          <a:bodyPr wrap="square" lIns="0" tIns="0" rIns="0" bIns="0" rtlCol="0"/>
          <a:lstStyle/>
          <a:p>
            <a:endParaRPr>
              <a:solidFill>
                <a:prstClr val="black"/>
              </a:solidFill>
            </a:endParaRPr>
          </a:p>
        </p:txBody>
      </p:sp>
      <p:sp>
        <p:nvSpPr>
          <p:cNvPr id="11" name="object 11"/>
          <p:cNvSpPr/>
          <p:nvPr/>
        </p:nvSpPr>
        <p:spPr>
          <a:xfrm>
            <a:off x="7893177" y="751669"/>
            <a:ext cx="6221095" cy="3456940"/>
          </a:xfrm>
          <a:custGeom>
            <a:avLst/>
            <a:gdLst/>
            <a:ahLst/>
            <a:cxnLst/>
            <a:rect l="l" t="t" r="r" b="b"/>
            <a:pathLst>
              <a:path w="6221094" h="3456940">
                <a:moveTo>
                  <a:pt x="0" y="3065696"/>
                </a:moveTo>
                <a:lnTo>
                  <a:pt x="857630" y="2344717"/>
                </a:lnTo>
                <a:lnTo>
                  <a:pt x="836192" y="2308511"/>
                </a:lnTo>
                <a:lnTo>
                  <a:pt x="816130" y="2272200"/>
                </a:lnTo>
                <a:lnTo>
                  <a:pt x="797435" y="2235794"/>
                </a:lnTo>
                <a:lnTo>
                  <a:pt x="780099" y="2199305"/>
                </a:lnTo>
                <a:lnTo>
                  <a:pt x="764115" y="2162743"/>
                </a:lnTo>
                <a:lnTo>
                  <a:pt x="749474" y="2126121"/>
                </a:lnTo>
                <a:lnTo>
                  <a:pt x="736168" y="2089450"/>
                </a:lnTo>
                <a:lnTo>
                  <a:pt x="724189" y="2052741"/>
                </a:lnTo>
                <a:lnTo>
                  <a:pt x="713528" y="2016005"/>
                </a:lnTo>
                <a:lnTo>
                  <a:pt x="696131" y="1942499"/>
                </a:lnTo>
                <a:lnTo>
                  <a:pt x="683911" y="1869022"/>
                </a:lnTo>
                <a:lnTo>
                  <a:pt x="676804" y="1795665"/>
                </a:lnTo>
                <a:lnTo>
                  <a:pt x="674743" y="1722519"/>
                </a:lnTo>
                <a:lnTo>
                  <a:pt x="675585" y="1686053"/>
                </a:lnTo>
                <a:lnTo>
                  <a:pt x="680973" y="1613394"/>
                </a:lnTo>
                <a:lnTo>
                  <a:pt x="691246" y="1541171"/>
                </a:lnTo>
                <a:lnTo>
                  <a:pt x="706337" y="1469477"/>
                </a:lnTo>
                <a:lnTo>
                  <a:pt x="726182" y="1398402"/>
                </a:lnTo>
                <a:lnTo>
                  <a:pt x="750717" y="1328036"/>
                </a:lnTo>
                <a:lnTo>
                  <a:pt x="779875" y="1258470"/>
                </a:lnTo>
                <a:lnTo>
                  <a:pt x="796167" y="1224015"/>
                </a:lnTo>
                <a:lnTo>
                  <a:pt x="813591" y="1189795"/>
                </a:lnTo>
                <a:lnTo>
                  <a:pt x="832139" y="1155820"/>
                </a:lnTo>
                <a:lnTo>
                  <a:pt x="851802" y="1122101"/>
                </a:lnTo>
                <a:lnTo>
                  <a:pt x="872571" y="1088651"/>
                </a:lnTo>
                <a:lnTo>
                  <a:pt x="894440" y="1055480"/>
                </a:lnTo>
                <a:lnTo>
                  <a:pt x="917400" y="1022599"/>
                </a:lnTo>
                <a:lnTo>
                  <a:pt x="941442" y="990021"/>
                </a:lnTo>
                <a:lnTo>
                  <a:pt x="966559" y="957756"/>
                </a:lnTo>
                <a:lnTo>
                  <a:pt x="992742" y="925816"/>
                </a:lnTo>
                <a:lnTo>
                  <a:pt x="1019984" y="894211"/>
                </a:lnTo>
                <a:lnTo>
                  <a:pt x="1048275" y="862954"/>
                </a:lnTo>
                <a:lnTo>
                  <a:pt x="1077609" y="832056"/>
                </a:lnTo>
                <a:lnTo>
                  <a:pt x="1107976" y="801528"/>
                </a:lnTo>
                <a:lnTo>
                  <a:pt x="1139369" y="771381"/>
                </a:lnTo>
                <a:lnTo>
                  <a:pt x="1171780" y="741627"/>
                </a:lnTo>
                <a:lnTo>
                  <a:pt x="1205200" y="712277"/>
                </a:lnTo>
                <a:lnTo>
                  <a:pt x="1239621" y="683343"/>
                </a:lnTo>
                <a:lnTo>
                  <a:pt x="1275036" y="654835"/>
                </a:lnTo>
                <a:lnTo>
                  <a:pt x="1311435" y="626765"/>
                </a:lnTo>
                <a:lnTo>
                  <a:pt x="1348811" y="599144"/>
                </a:lnTo>
                <a:lnTo>
                  <a:pt x="1387156" y="571984"/>
                </a:lnTo>
                <a:lnTo>
                  <a:pt x="1426462" y="545296"/>
                </a:lnTo>
                <a:lnTo>
                  <a:pt x="1466720" y="519092"/>
                </a:lnTo>
                <a:lnTo>
                  <a:pt x="1507922" y="493382"/>
                </a:lnTo>
                <a:lnTo>
                  <a:pt x="1550061" y="468178"/>
                </a:lnTo>
                <a:lnTo>
                  <a:pt x="1593127" y="443492"/>
                </a:lnTo>
                <a:lnTo>
                  <a:pt x="1637114" y="419334"/>
                </a:lnTo>
                <a:lnTo>
                  <a:pt x="1682012" y="395716"/>
                </a:lnTo>
                <a:lnTo>
                  <a:pt x="1727813" y="372650"/>
                </a:lnTo>
                <a:lnTo>
                  <a:pt x="1774510" y="350146"/>
                </a:lnTo>
                <a:lnTo>
                  <a:pt x="1822095" y="328217"/>
                </a:lnTo>
                <a:lnTo>
                  <a:pt x="1870558" y="306873"/>
                </a:lnTo>
                <a:lnTo>
                  <a:pt x="1919893" y="286125"/>
                </a:lnTo>
                <a:lnTo>
                  <a:pt x="1970090" y="265986"/>
                </a:lnTo>
                <a:lnTo>
                  <a:pt x="2021143" y="246466"/>
                </a:lnTo>
                <a:lnTo>
                  <a:pt x="2073042" y="227576"/>
                </a:lnTo>
                <a:lnTo>
                  <a:pt x="2125779" y="209329"/>
                </a:lnTo>
                <a:lnTo>
                  <a:pt x="2179346" y="191735"/>
                </a:lnTo>
                <a:lnTo>
                  <a:pt x="2233736" y="174805"/>
                </a:lnTo>
                <a:lnTo>
                  <a:pt x="2288940" y="158552"/>
                </a:lnTo>
                <a:lnTo>
                  <a:pt x="2344950" y="142986"/>
                </a:lnTo>
                <a:lnTo>
                  <a:pt x="2401757" y="128119"/>
                </a:lnTo>
                <a:lnTo>
                  <a:pt x="2459354" y="113962"/>
                </a:lnTo>
                <a:lnTo>
                  <a:pt x="2511761" y="101865"/>
                </a:lnTo>
                <a:lnTo>
                  <a:pt x="2564307" y="90467"/>
                </a:lnTo>
                <a:lnTo>
                  <a:pt x="2616979" y="79764"/>
                </a:lnTo>
                <a:lnTo>
                  <a:pt x="2669765" y="69752"/>
                </a:lnTo>
                <a:lnTo>
                  <a:pt x="2722650" y="60428"/>
                </a:lnTo>
                <a:lnTo>
                  <a:pt x="2775622" y="51787"/>
                </a:lnTo>
                <a:lnTo>
                  <a:pt x="2828667" y="43827"/>
                </a:lnTo>
                <a:lnTo>
                  <a:pt x="2881771" y="36544"/>
                </a:lnTo>
                <a:lnTo>
                  <a:pt x="2934922" y="29932"/>
                </a:lnTo>
                <a:lnTo>
                  <a:pt x="2988106" y="23990"/>
                </a:lnTo>
                <a:lnTo>
                  <a:pt x="3041309" y="18713"/>
                </a:lnTo>
                <a:lnTo>
                  <a:pt x="3094519" y="14098"/>
                </a:lnTo>
                <a:lnTo>
                  <a:pt x="3147721" y="10141"/>
                </a:lnTo>
                <a:lnTo>
                  <a:pt x="3200903" y="6837"/>
                </a:lnTo>
                <a:lnTo>
                  <a:pt x="3254051" y="4184"/>
                </a:lnTo>
                <a:lnTo>
                  <a:pt x="3307152" y="2177"/>
                </a:lnTo>
                <a:lnTo>
                  <a:pt x="3360192" y="813"/>
                </a:lnTo>
                <a:lnTo>
                  <a:pt x="3413158" y="89"/>
                </a:lnTo>
                <a:lnTo>
                  <a:pt x="3466037" y="0"/>
                </a:lnTo>
                <a:lnTo>
                  <a:pt x="3518816" y="542"/>
                </a:lnTo>
                <a:lnTo>
                  <a:pt x="3571480" y="1712"/>
                </a:lnTo>
                <a:lnTo>
                  <a:pt x="3624017" y="3507"/>
                </a:lnTo>
                <a:lnTo>
                  <a:pt x="3676413" y="5922"/>
                </a:lnTo>
                <a:lnTo>
                  <a:pt x="3728655" y="8954"/>
                </a:lnTo>
                <a:lnTo>
                  <a:pt x="3780729" y="12599"/>
                </a:lnTo>
                <a:lnTo>
                  <a:pt x="3832623" y="16853"/>
                </a:lnTo>
                <a:lnTo>
                  <a:pt x="3884322" y="21713"/>
                </a:lnTo>
                <a:lnTo>
                  <a:pt x="3935814" y="27175"/>
                </a:lnTo>
                <a:lnTo>
                  <a:pt x="3987085" y="33235"/>
                </a:lnTo>
                <a:lnTo>
                  <a:pt x="4038122" y="39889"/>
                </a:lnTo>
                <a:lnTo>
                  <a:pt x="4088911" y="47134"/>
                </a:lnTo>
                <a:lnTo>
                  <a:pt x="4139439" y="54966"/>
                </a:lnTo>
                <a:lnTo>
                  <a:pt x="4189692" y="63382"/>
                </a:lnTo>
                <a:lnTo>
                  <a:pt x="4239658" y="72376"/>
                </a:lnTo>
                <a:lnTo>
                  <a:pt x="4289323" y="81947"/>
                </a:lnTo>
                <a:lnTo>
                  <a:pt x="4338673" y="92089"/>
                </a:lnTo>
                <a:lnTo>
                  <a:pt x="4387695" y="102800"/>
                </a:lnTo>
                <a:lnTo>
                  <a:pt x="4436376" y="114076"/>
                </a:lnTo>
                <a:lnTo>
                  <a:pt x="4484703" y="125912"/>
                </a:lnTo>
                <a:lnTo>
                  <a:pt x="4532661" y="138305"/>
                </a:lnTo>
                <a:lnTo>
                  <a:pt x="4580239" y="151252"/>
                </a:lnTo>
                <a:lnTo>
                  <a:pt x="4627421" y="164749"/>
                </a:lnTo>
                <a:lnTo>
                  <a:pt x="4674196" y="178791"/>
                </a:lnTo>
                <a:lnTo>
                  <a:pt x="4720549" y="193376"/>
                </a:lnTo>
                <a:lnTo>
                  <a:pt x="4766468" y="208499"/>
                </a:lnTo>
                <a:lnTo>
                  <a:pt x="4811938" y="224157"/>
                </a:lnTo>
                <a:lnTo>
                  <a:pt x="4856947" y="240346"/>
                </a:lnTo>
                <a:lnTo>
                  <a:pt x="4901481" y="257063"/>
                </a:lnTo>
                <a:lnTo>
                  <a:pt x="4945527" y="274303"/>
                </a:lnTo>
                <a:lnTo>
                  <a:pt x="4989072" y="292063"/>
                </a:lnTo>
                <a:lnTo>
                  <a:pt x="5032101" y="310339"/>
                </a:lnTo>
                <a:lnTo>
                  <a:pt x="5074602" y="329127"/>
                </a:lnTo>
                <a:lnTo>
                  <a:pt x="5116562" y="348424"/>
                </a:lnTo>
                <a:lnTo>
                  <a:pt x="5157966" y="368226"/>
                </a:lnTo>
                <a:lnTo>
                  <a:pt x="5198802" y="388529"/>
                </a:lnTo>
                <a:lnTo>
                  <a:pt x="5239057" y="409330"/>
                </a:lnTo>
                <a:lnTo>
                  <a:pt x="5278716" y="430625"/>
                </a:lnTo>
                <a:lnTo>
                  <a:pt x="5317767" y="452409"/>
                </a:lnTo>
                <a:lnTo>
                  <a:pt x="5356196" y="474680"/>
                </a:lnTo>
                <a:lnTo>
                  <a:pt x="5393990" y="497434"/>
                </a:lnTo>
                <a:lnTo>
                  <a:pt x="5431135" y="520666"/>
                </a:lnTo>
                <a:lnTo>
                  <a:pt x="5467618" y="544374"/>
                </a:lnTo>
                <a:lnTo>
                  <a:pt x="5503427" y="568552"/>
                </a:lnTo>
                <a:lnTo>
                  <a:pt x="5538546" y="593199"/>
                </a:lnTo>
                <a:lnTo>
                  <a:pt x="5572964" y="618310"/>
                </a:lnTo>
                <a:lnTo>
                  <a:pt x="5606666" y="643880"/>
                </a:lnTo>
                <a:lnTo>
                  <a:pt x="5639639" y="669908"/>
                </a:lnTo>
                <a:lnTo>
                  <a:pt x="5671870" y="696388"/>
                </a:lnTo>
                <a:lnTo>
                  <a:pt x="5703346" y="723317"/>
                </a:lnTo>
                <a:lnTo>
                  <a:pt x="5734053" y="750691"/>
                </a:lnTo>
                <a:lnTo>
                  <a:pt x="5763978" y="778507"/>
                </a:lnTo>
                <a:lnTo>
                  <a:pt x="5793107" y="806761"/>
                </a:lnTo>
                <a:lnTo>
                  <a:pt x="5821428" y="835449"/>
                </a:lnTo>
                <a:lnTo>
                  <a:pt x="5848926" y="864568"/>
                </a:lnTo>
                <a:lnTo>
                  <a:pt x="5875589" y="894113"/>
                </a:lnTo>
                <a:lnTo>
                  <a:pt x="5901402" y="924081"/>
                </a:lnTo>
                <a:lnTo>
                  <a:pt x="5926353" y="954468"/>
                </a:lnTo>
                <a:lnTo>
                  <a:pt x="5950429" y="985271"/>
                </a:lnTo>
                <a:lnTo>
                  <a:pt x="5973615" y="1016486"/>
                </a:lnTo>
                <a:lnTo>
                  <a:pt x="5995899" y="1048108"/>
                </a:lnTo>
                <a:lnTo>
                  <a:pt x="6017267" y="1080135"/>
                </a:lnTo>
                <a:lnTo>
                  <a:pt x="6037707" y="1112563"/>
                </a:lnTo>
                <a:lnTo>
                  <a:pt x="6059145" y="1148768"/>
                </a:lnTo>
                <a:lnTo>
                  <a:pt x="6079207" y="1185080"/>
                </a:lnTo>
                <a:lnTo>
                  <a:pt x="6097902" y="1221486"/>
                </a:lnTo>
                <a:lnTo>
                  <a:pt x="6115238" y="1257975"/>
                </a:lnTo>
                <a:lnTo>
                  <a:pt x="6131222" y="1294536"/>
                </a:lnTo>
                <a:lnTo>
                  <a:pt x="6145863" y="1331158"/>
                </a:lnTo>
                <a:lnTo>
                  <a:pt x="6159169" y="1367830"/>
                </a:lnTo>
                <a:lnTo>
                  <a:pt x="6171148" y="1404539"/>
                </a:lnTo>
                <a:lnTo>
                  <a:pt x="6181809" y="1441275"/>
                </a:lnTo>
                <a:lnTo>
                  <a:pt x="6199206" y="1514781"/>
                </a:lnTo>
                <a:lnTo>
                  <a:pt x="6211426" y="1588258"/>
                </a:lnTo>
                <a:lnTo>
                  <a:pt x="6218533" y="1661615"/>
                </a:lnTo>
                <a:lnTo>
                  <a:pt x="6220594" y="1734761"/>
                </a:lnTo>
                <a:lnTo>
                  <a:pt x="6219752" y="1771226"/>
                </a:lnTo>
                <a:lnTo>
                  <a:pt x="6214364" y="1843886"/>
                </a:lnTo>
                <a:lnTo>
                  <a:pt x="6204091" y="1916108"/>
                </a:lnTo>
                <a:lnTo>
                  <a:pt x="6189000" y="1987803"/>
                </a:lnTo>
                <a:lnTo>
                  <a:pt x="6169155" y="2058878"/>
                </a:lnTo>
                <a:lnTo>
                  <a:pt x="6144620" y="2129244"/>
                </a:lnTo>
                <a:lnTo>
                  <a:pt x="6115462" y="2198810"/>
                </a:lnTo>
                <a:lnTo>
                  <a:pt x="6099170" y="2233264"/>
                </a:lnTo>
                <a:lnTo>
                  <a:pt x="6081746" y="2267485"/>
                </a:lnTo>
                <a:lnTo>
                  <a:pt x="6063198" y="2301460"/>
                </a:lnTo>
                <a:lnTo>
                  <a:pt x="6043535" y="2335179"/>
                </a:lnTo>
                <a:lnTo>
                  <a:pt x="6022766" y="2368629"/>
                </a:lnTo>
                <a:lnTo>
                  <a:pt x="6000897" y="2401800"/>
                </a:lnTo>
                <a:lnTo>
                  <a:pt x="5977937" y="2434680"/>
                </a:lnTo>
                <a:lnTo>
                  <a:pt x="5953895" y="2467259"/>
                </a:lnTo>
                <a:lnTo>
                  <a:pt x="5928778" y="2499524"/>
                </a:lnTo>
                <a:lnTo>
                  <a:pt x="5902595" y="2531464"/>
                </a:lnTo>
                <a:lnTo>
                  <a:pt x="5875353" y="2563068"/>
                </a:lnTo>
                <a:lnTo>
                  <a:pt x="5847062" y="2594325"/>
                </a:lnTo>
                <a:lnTo>
                  <a:pt x="5817728" y="2625223"/>
                </a:lnTo>
                <a:lnTo>
                  <a:pt x="5787361" y="2655752"/>
                </a:lnTo>
                <a:lnTo>
                  <a:pt x="5755968" y="2685898"/>
                </a:lnTo>
                <a:lnTo>
                  <a:pt x="5723557" y="2715652"/>
                </a:lnTo>
                <a:lnTo>
                  <a:pt x="5690137" y="2745002"/>
                </a:lnTo>
                <a:lnTo>
                  <a:pt x="5655716" y="2773937"/>
                </a:lnTo>
                <a:lnTo>
                  <a:pt x="5620301" y="2802445"/>
                </a:lnTo>
                <a:lnTo>
                  <a:pt x="5583902" y="2830515"/>
                </a:lnTo>
                <a:lnTo>
                  <a:pt x="5546526" y="2858136"/>
                </a:lnTo>
                <a:lnTo>
                  <a:pt x="5508181" y="2885296"/>
                </a:lnTo>
                <a:lnTo>
                  <a:pt x="5468875" y="2911984"/>
                </a:lnTo>
                <a:lnTo>
                  <a:pt x="5428617" y="2938188"/>
                </a:lnTo>
                <a:lnTo>
                  <a:pt x="5387415" y="2963898"/>
                </a:lnTo>
                <a:lnTo>
                  <a:pt x="5345276" y="2989102"/>
                </a:lnTo>
                <a:lnTo>
                  <a:pt x="5302210" y="3013788"/>
                </a:lnTo>
                <a:lnTo>
                  <a:pt x="5258223" y="3037946"/>
                </a:lnTo>
                <a:lnTo>
                  <a:pt x="5213325" y="3061563"/>
                </a:lnTo>
                <a:lnTo>
                  <a:pt x="5167524" y="3084630"/>
                </a:lnTo>
                <a:lnTo>
                  <a:pt x="5120827" y="3107133"/>
                </a:lnTo>
                <a:lnTo>
                  <a:pt x="5073242" y="3129063"/>
                </a:lnTo>
                <a:lnTo>
                  <a:pt x="5024779" y="3150407"/>
                </a:lnTo>
                <a:lnTo>
                  <a:pt x="4975444" y="3171155"/>
                </a:lnTo>
                <a:lnTo>
                  <a:pt x="4925247" y="3191294"/>
                </a:lnTo>
                <a:lnTo>
                  <a:pt x="4874194" y="3210814"/>
                </a:lnTo>
                <a:lnTo>
                  <a:pt x="4822295" y="3229704"/>
                </a:lnTo>
                <a:lnTo>
                  <a:pt x="4769558" y="3247951"/>
                </a:lnTo>
                <a:lnTo>
                  <a:pt x="4715991" y="3265545"/>
                </a:lnTo>
                <a:lnTo>
                  <a:pt x="4661601" y="3282474"/>
                </a:lnTo>
                <a:lnTo>
                  <a:pt x="4606397" y="3298728"/>
                </a:lnTo>
                <a:lnTo>
                  <a:pt x="4550387" y="3314293"/>
                </a:lnTo>
                <a:lnTo>
                  <a:pt x="4493580" y="3329161"/>
                </a:lnTo>
                <a:lnTo>
                  <a:pt x="4435983" y="3343318"/>
                </a:lnTo>
                <a:lnTo>
                  <a:pt x="4385606" y="3354953"/>
                </a:lnTo>
                <a:lnTo>
                  <a:pt x="4335033" y="3365949"/>
                </a:lnTo>
                <a:lnTo>
                  <a:pt x="4284277" y="3376307"/>
                </a:lnTo>
                <a:lnTo>
                  <a:pt x="4233351" y="3386029"/>
                </a:lnTo>
                <a:lnTo>
                  <a:pt x="4182270" y="3395117"/>
                </a:lnTo>
                <a:lnTo>
                  <a:pt x="4131046" y="3403573"/>
                </a:lnTo>
                <a:lnTo>
                  <a:pt x="4079694" y="3411399"/>
                </a:lnTo>
                <a:lnTo>
                  <a:pt x="4028227" y="3418597"/>
                </a:lnTo>
                <a:lnTo>
                  <a:pt x="3976658" y="3425168"/>
                </a:lnTo>
                <a:lnTo>
                  <a:pt x="3925000" y="3431116"/>
                </a:lnTo>
                <a:lnTo>
                  <a:pt x="3873269" y="3436442"/>
                </a:lnTo>
                <a:lnTo>
                  <a:pt x="3821476" y="3441147"/>
                </a:lnTo>
                <a:lnTo>
                  <a:pt x="3769636" y="3445234"/>
                </a:lnTo>
                <a:lnTo>
                  <a:pt x="3717761" y="3448705"/>
                </a:lnTo>
                <a:lnTo>
                  <a:pt x="3665867" y="3451561"/>
                </a:lnTo>
                <a:lnTo>
                  <a:pt x="3613966" y="3453806"/>
                </a:lnTo>
                <a:lnTo>
                  <a:pt x="3562071" y="3455439"/>
                </a:lnTo>
                <a:lnTo>
                  <a:pt x="3510197" y="3456465"/>
                </a:lnTo>
                <a:lnTo>
                  <a:pt x="3458357" y="3456884"/>
                </a:lnTo>
                <a:lnTo>
                  <a:pt x="3406564" y="3456698"/>
                </a:lnTo>
                <a:lnTo>
                  <a:pt x="3354831" y="3455910"/>
                </a:lnTo>
                <a:lnTo>
                  <a:pt x="3303174" y="3454522"/>
                </a:lnTo>
                <a:lnTo>
                  <a:pt x="3251604" y="3452535"/>
                </a:lnTo>
                <a:lnTo>
                  <a:pt x="3200136" y="3449951"/>
                </a:lnTo>
                <a:lnTo>
                  <a:pt x="3148784" y="3446773"/>
                </a:lnTo>
                <a:lnTo>
                  <a:pt x="3097560" y="3443002"/>
                </a:lnTo>
                <a:lnTo>
                  <a:pt x="3046478" y="3438640"/>
                </a:lnTo>
                <a:lnTo>
                  <a:pt x="2995552" y="3433690"/>
                </a:lnTo>
                <a:lnTo>
                  <a:pt x="2944795" y="3428152"/>
                </a:lnTo>
                <a:lnTo>
                  <a:pt x="2894221" y="3422030"/>
                </a:lnTo>
                <a:lnTo>
                  <a:pt x="2843844" y="3415325"/>
                </a:lnTo>
                <a:lnTo>
                  <a:pt x="2793676" y="3408040"/>
                </a:lnTo>
                <a:lnTo>
                  <a:pt x="2743732" y="3400175"/>
                </a:lnTo>
                <a:lnTo>
                  <a:pt x="2694025" y="3391733"/>
                </a:lnTo>
                <a:lnTo>
                  <a:pt x="2644569" y="3382717"/>
                </a:lnTo>
                <a:lnTo>
                  <a:pt x="2595377" y="3373127"/>
                </a:lnTo>
                <a:lnTo>
                  <a:pt x="2546463" y="3362966"/>
                </a:lnTo>
                <a:lnTo>
                  <a:pt x="2497840" y="3352236"/>
                </a:lnTo>
                <a:lnTo>
                  <a:pt x="2449521" y="3340939"/>
                </a:lnTo>
                <a:lnTo>
                  <a:pt x="2401522" y="3329077"/>
                </a:lnTo>
                <a:lnTo>
                  <a:pt x="2353854" y="3316652"/>
                </a:lnTo>
                <a:lnTo>
                  <a:pt x="2306531" y="3303666"/>
                </a:lnTo>
                <a:lnTo>
                  <a:pt x="2259568" y="3290120"/>
                </a:lnTo>
                <a:lnTo>
                  <a:pt x="2212977" y="3276017"/>
                </a:lnTo>
                <a:lnTo>
                  <a:pt x="2166772" y="3261358"/>
                </a:lnTo>
                <a:lnTo>
                  <a:pt x="2120967" y="3246147"/>
                </a:lnTo>
                <a:lnTo>
                  <a:pt x="2075575" y="3230384"/>
                </a:lnTo>
                <a:lnTo>
                  <a:pt x="2030610" y="3214071"/>
                </a:lnTo>
                <a:lnTo>
                  <a:pt x="1986085" y="3197211"/>
                </a:lnTo>
                <a:lnTo>
                  <a:pt x="1942014" y="3179805"/>
                </a:lnTo>
                <a:lnTo>
                  <a:pt x="1898411" y="3161856"/>
                </a:lnTo>
                <a:lnTo>
                  <a:pt x="1855288" y="3143366"/>
                </a:lnTo>
                <a:lnTo>
                  <a:pt x="1812660" y="3124335"/>
                </a:lnTo>
                <a:lnTo>
                  <a:pt x="1770540" y="3104767"/>
                </a:lnTo>
                <a:lnTo>
                  <a:pt x="1728941" y="3084664"/>
                </a:lnTo>
                <a:lnTo>
                  <a:pt x="1687878" y="3064027"/>
                </a:lnTo>
                <a:lnTo>
                  <a:pt x="1647364" y="3042858"/>
                </a:lnTo>
                <a:lnTo>
                  <a:pt x="1607411" y="3021159"/>
                </a:lnTo>
                <a:lnTo>
                  <a:pt x="1568035" y="2998932"/>
                </a:lnTo>
                <a:lnTo>
                  <a:pt x="1529247" y="2976180"/>
                </a:lnTo>
                <a:lnTo>
                  <a:pt x="1491063" y="2952903"/>
                </a:lnTo>
                <a:lnTo>
                  <a:pt x="1453495" y="2929105"/>
                </a:lnTo>
                <a:lnTo>
                  <a:pt x="1416557" y="2904787"/>
                </a:lnTo>
                <a:lnTo>
                  <a:pt x="0" y="3065696"/>
                </a:lnTo>
                <a:close/>
              </a:path>
            </a:pathLst>
          </a:custGeom>
          <a:ln w="28955">
            <a:solidFill>
              <a:srgbClr val="FFFFFF"/>
            </a:solidFill>
          </a:ln>
        </p:spPr>
        <p:txBody>
          <a:bodyPr wrap="square" lIns="0" tIns="0" rIns="0" bIns="0" rtlCol="0"/>
          <a:lstStyle/>
          <a:p>
            <a:endParaRPr>
              <a:solidFill>
                <a:prstClr val="black"/>
              </a:solidFill>
            </a:endParaRPr>
          </a:p>
        </p:txBody>
      </p:sp>
      <p:sp>
        <p:nvSpPr>
          <p:cNvPr id="12" name="object 12"/>
          <p:cNvSpPr txBox="1">
            <a:spLocks noGrp="1"/>
          </p:cNvSpPr>
          <p:nvPr>
            <p:ph type="title"/>
          </p:nvPr>
        </p:nvSpPr>
        <p:spPr>
          <a:xfrm>
            <a:off x="9508617" y="1595119"/>
            <a:ext cx="3662045" cy="1732280"/>
          </a:xfrm>
          <a:prstGeom prst="rect">
            <a:avLst/>
          </a:prstGeom>
        </p:spPr>
        <p:txBody>
          <a:bodyPr vert="horz" wrap="square" lIns="0" tIns="12065" rIns="0" bIns="0" rtlCol="0">
            <a:spAutoFit/>
          </a:bodyPr>
          <a:lstStyle/>
          <a:p>
            <a:pPr marL="12700" marR="5080" algn="ctr">
              <a:lnSpc>
                <a:spcPct val="100000"/>
              </a:lnSpc>
              <a:spcBef>
                <a:spcPts val="95"/>
              </a:spcBef>
            </a:pPr>
            <a:r>
              <a:rPr sz="2800" b="0" spc="-10" dirty="0">
                <a:latin typeface="Comic Sans MS"/>
                <a:cs typeface="Comic Sans MS"/>
              </a:rPr>
              <a:t>After the </a:t>
            </a:r>
            <a:r>
              <a:rPr sz="2800" b="0" spc="-5" dirty="0">
                <a:latin typeface="Comic Sans MS"/>
                <a:cs typeface="Comic Sans MS"/>
              </a:rPr>
              <a:t>transaction  is created, </a:t>
            </a:r>
            <a:r>
              <a:rPr sz="2800" b="0" spc="-10" dirty="0">
                <a:latin typeface="Comic Sans MS"/>
                <a:cs typeface="Comic Sans MS"/>
              </a:rPr>
              <a:t>it  </a:t>
            </a:r>
            <a:r>
              <a:rPr sz="2800" b="0" spc="-5" dirty="0">
                <a:latin typeface="Comic Sans MS"/>
                <a:cs typeface="Comic Sans MS"/>
              </a:rPr>
              <a:t>propagates in </a:t>
            </a:r>
            <a:r>
              <a:rPr sz="2800" b="0" spc="-10" dirty="0">
                <a:latin typeface="Comic Sans MS"/>
                <a:cs typeface="Comic Sans MS"/>
              </a:rPr>
              <a:t>the  </a:t>
            </a:r>
            <a:r>
              <a:rPr sz="2800" b="0" spc="-5" dirty="0">
                <a:latin typeface="Comic Sans MS"/>
                <a:cs typeface="Comic Sans MS"/>
              </a:rPr>
              <a:t>Blockchain</a:t>
            </a:r>
            <a:r>
              <a:rPr sz="2800" b="0" spc="-45" dirty="0">
                <a:latin typeface="Comic Sans MS"/>
                <a:cs typeface="Comic Sans MS"/>
              </a:rPr>
              <a:t> </a:t>
            </a:r>
            <a:r>
              <a:rPr sz="2800" b="0" spc="-5" dirty="0">
                <a:latin typeface="Comic Sans MS"/>
                <a:cs typeface="Comic Sans MS"/>
              </a:rPr>
              <a:t>Network</a:t>
            </a:r>
            <a:endParaRPr sz="2800">
              <a:latin typeface="Comic Sans MS"/>
              <a:cs typeface="Comic Sans MS"/>
            </a:endParaRPr>
          </a:p>
        </p:txBody>
      </p:sp>
      <p:sp>
        <p:nvSpPr>
          <p:cNvPr id="13" name="object 13"/>
          <p:cNvSpPr/>
          <p:nvPr/>
        </p:nvSpPr>
        <p:spPr>
          <a:xfrm>
            <a:off x="5975603" y="2808732"/>
            <a:ext cx="2817876" cy="629564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6205436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14503400"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Transaction Propagates </a:t>
            </a:r>
            <a:r>
              <a:rPr sz="5600" dirty="0">
                <a:solidFill>
                  <a:srgbClr val="095A82"/>
                </a:solidFill>
              </a:rPr>
              <a:t>In A </a:t>
            </a:r>
            <a:r>
              <a:rPr sz="5600" spc="-5" dirty="0">
                <a:solidFill>
                  <a:srgbClr val="095A82"/>
                </a:solidFill>
              </a:rPr>
              <a:t>Distributed</a:t>
            </a:r>
            <a:r>
              <a:rPr sz="5600" spc="-185" dirty="0">
                <a:solidFill>
                  <a:srgbClr val="095A82"/>
                </a:solidFill>
              </a:rPr>
              <a:t> </a:t>
            </a:r>
            <a:r>
              <a:rPr sz="5600" dirty="0">
                <a:solidFill>
                  <a:srgbClr val="095A82"/>
                </a:solidFill>
              </a:rPr>
              <a:t>Network</a:t>
            </a:r>
            <a:endParaRPr sz="5600"/>
          </a:p>
        </p:txBody>
      </p:sp>
      <p:sp>
        <p:nvSpPr>
          <p:cNvPr id="7" name="object 7"/>
          <p:cNvSpPr/>
          <p:nvPr/>
        </p:nvSpPr>
        <p:spPr>
          <a:xfrm>
            <a:off x="10538538" y="1868423"/>
            <a:ext cx="6521118" cy="4468368"/>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898956" y="1680362"/>
            <a:ext cx="10226244" cy="1115690"/>
          </a:xfrm>
          <a:prstGeom prst="rect">
            <a:avLst/>
          </a:prstGeom>
        </p:spPr>
        <p:txBody>
          <a:bodyPr vert="horz" wrap="square" lIns="0" tIns="12700" rIns="0" bIns="0" rtlCol="0">
            <a:spAutoFit/>
          </a:bodyPr>
          <a:lstStyle/>
          <a:p>
            <a:pPr marL="583565" marR="310515" indent="-570865">
              <a:lnSpc>
                <a:spcPct val="150100"/>
              </a:lnSpc>
              <a:spcBef>
                <a:spcPts val="100"/>
              </a:spcBef>
              <a:buClr>
                <a:srgbClr val="095A82"/>
              </a:buClr>
              <a:buFont typeface="Wingdings"/>
              <a:buChar char=""/>
              <a:tabLst>
                <a:tab pos="583565" algn="l"/>
                <a:tab pos="584200" algn="l"/>
              </a:tabLst>
            </a:pPr>
            <a:r>
              <a:rPr sz="2000" spc="-5" dirty="0">
                <a:latin typeface="Arial Rounded MT Bold" panose="020F0704030504030204" pitchFamily="34" charset="0"/>
                <a:cs typeface="Calibri"/>
              </a:rPr>
              <a:t>In a </a:t>
            </a:r>
            <a:r>
              <a:rPr sz="2000" spc="-10" dirty="0">
                <a:latin typeface="Arial Rounded MT Bold" panose="020F0704030504030204" pitchFamily="34" charset="0"/>
                <a:cs typeface="Calibri"/>
              </a:rPr>
              <a:t>distributed </a:t>
            </a:r>
            <a:r>
              <a:rPr sz="2000" spc="-5" dirty="0">
                <a:latin typeface="Arial Rounded MT Bold" panose="020F0704030504030204" pitchFamily="34" charset="0"/>
                <a:cs typeface="Calibri"/>
              </a:rPr>
              <a:t>architecture, transaction is transmitted  </a:t>
            </a:r>
            <a:r>
              <a:rPr sz="2000" spc="-10" dirty="0">
                <a:latin typeface="Arial Rounded MT Bold" panose="020F0704030504030204" pitchFamily="34" charset="0"/>
                <a:cs typeface="Calibri"/>
              </a:rPr>
              <a:t>peer-to-peer</a:t>
            </a:r>
            <a:endParaRPr sz="2000" dirty="0">
              <a:latin typeface="Arial Rounded MT Bold" panose="020F0704030504030204" pitchFamily="34" charset="0"/>
              <a:cs typeface="Calibri"/>
            </a:endParaRPr>
          </a:p>
          <a:p>
            <a:pPr marL="583565" marR="5080" indent="-570865">
              <a:lnSpc>
                <a:spcPct val="150000"/>
              </a:lnSpc>
              <a:spcBef>
                <a:spcPts val="1405"/>
              </a:spcBef>
              <a:buClr>
                <a:srgbClr val="095A82"/>
              </a:buClr>
              <a:buFont typeface="Wingdings"/>
              <a:buChar char=""/>
              <a:tabLst>
                <a:tab pos="583565" algn="l"/>
                <a:tab pos="584200" algn="l"/>
              </a:tabLst>
            </a:pPr>
            <a:r>
              <a:rPr sz="2000" spc="-10" dirty="0">
                <a:latin typeface="Arial Rounded MT Bold" panose="020F0704030504030204" pitchFamily="34" charset="0"/>
                <a:cs typeface="Calibri"/>
              </a:rPr>
              <a:t>Transmission </a:t>
            </a:r>
            <a:r>
              <a:rPr sz="2000" spc="-5" dirty="0">
                <a:latin typeface="Arial Rounded MT Bold" panose="020F0704030504030204" pitchFamily="34" charset="0"/>
                <a:cs typeface="Calibri"/>
              </a:rPr>
              <a:t>of the transaction across the </a:t>
            </a:r>
            <a:r>
              <a:rPr sz="2000" spc="-10" dirty="0">
                <a:latin typeface="Arial Rounded MT Bold" panose="020F0704030504030204" pitchFamily="34" charset="0"/>
                <a:cs typeface="Calibri"/>
              </a:rPr>
              <a:t>network </a:t>
            </a:r>
            <a:r>
              <a:rPr sz="2000" spc="-5" dirty="0">
                <a:latin typeface="Arial Rounded MT Bold" panose="020F0704030504030204" pitchFamily="34" charset="0"/>
                <a:cs typeface="Calibri"/>
              </a:rPr>
              <a:t>takes  around 1-2</a:t>
            </a:r>
            <a:r>
              <a:rPr sz="2000" spc="45" dirty="0">
                <a:latin typeface="Arial Rounded MT Bold" panose="020F0704030504030204" pitchFamily="34" charset="0"/>
                <a:cs typeface="Calibri"/>
              </a:rPr>
              <a:t> </a:t>
            </a:r>
            <a:r>
              <a:rPr sz="2000" spc="-10" dirty="0">
                <a:latin typeface="Arial Rounded MT Bold" panose="020F0704030504030204" pitchFamily="34" charset="0"/>
                <a:cs typeface="Calibri"/>
              </a:rPr>
              <a:t>seconds</a:t>
            </a:r>
            <a:endParaRPr sz="2000" dirty="0">
              <a:latin typeface="Arial Rounded MT Bold" panose="020F0704030504030204" pitchFamily="34" charset="0"/>
              <a:cs typeface="Calibri"/>
            </a:endParaRPr>
          </a:p>
        </p:txBody>
      </p:sp>
      <p:sp>
        <p:nvSpPr>
          <p:cNvPr id="9" name="object 9"/>
          <p:cNvSpPr/>
          <p:nvPr/>
        </p:nvSpPr>
        <p:spPr>
          <a:xfrm>
            <a:off x="1018032" y="6873226"/>
            <a:ext cx="16178784" cy="73458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005839" y="6876288"/>
            <a:ext cx="8491728" cy="82753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1079753" y="6915150"/>
            <a:ext cx="16060419" cy="615950"/>
          </a:xfrm>
          <a:custGeom>
            <a:avLst/>
            <a:gdLst/>
            <a:ahLst/>
            <a:cxnLst/>
            <a:rect l="l" t="t" r="r" b="b"/>
            <a:pathLst>
              <a:path w="16060419" h="615950">
                <a:moveTo>
                  <a:pt x="0" y="615695"/>
                </a:moveTo>
                <a:lnTo>
                  <a:pt x="16059912" y="615695"/>
                </a:lnTo>
                <a:lnTo>
                  <a:pt x="16059912" y="0"/>
                </a:lnTo>
                <a:lnTo>
                  <a:pt x="0" y="0"/>
                </a:lnTo>
                <a:lnTo>
                  <a:pt x="0" y="615695"/>
                </a:lnTo>
                <a:close/>
              </a:path>
            </a:pathLst>
          </a:custGeom>
          <a:solidFill>
            <a:srgbClr val="0D80B8"/>
          </a:solidFill>
        </p:spPr>
        <p:txBody>
          <a:bodyPr wrap="square" lIns="0" tIns="0" rIns="0" bIns="0" rtlCol="0"/>
          <a:lstStyle/>
          <a:p>
            <a:endParaRPr>
              <a:solidFill>
                <a:prstClr val="black"/>
              </a:solidFill>
            </a:endParaRPr>
          </a:p>
        </p:txBody>
      </p:sp>
      <p:sp>
        <p:nvSpPr>
          <p:cNvPr id="12" name="object 12"/>
          <p:cNvSpPr/>
          <p:nvPr/>
        </p:nvSpPr>
        <p:spPr>
          <a:xfrm>
            <a:off x="1079753" y="6915150"/>
            <a:ext cx="16060419" cy="615950"/>
          </a:xfrm>
          <a:custGeom>
            <a:avLst/>
            <a:gdLst/>
            <a:ahLst/>
            <a:cxnLst/>
            <a:rect l="l" t="t" r="r" b="b"/>
            <a:pathLst>
              <a:path w="16060419" h="615950">
                <a:moveTo>
                  <a:pt x="0" y="615695"/>
                </a:moveTo>
                <a:lnTo>
                  <a:pt x="16059912" y="615695"/>
                </a:lnTo>
                <a:lnTo>
                  <a:pt x="16059912" y="0"/>
                </a:lnTo>
                <a:lnTo>
                  <a:pt x="0" y="0"/>
                </a:lnTo>
                <a:lnTo>
                  <a:pt x="0" y="615695"/>
                </a:lnTo>
                <a:close/>
              </a:path>
            </a:pathLst>
          </a:custGeom>
          <a:ln w="38100">
            <a:solidFill>
              <a:srgbClr val="FFFFFF"/>
            </a:solidFill>
          </a:ln>
        </p:spPr>
        <p:txBody>
          <a:bodyPr wrap="square" lIns="0" tIns="0" rIns="0" bIns="0" rtlCol="0"/>
          <a:lstStyle/>
          <a:p>
            <a:endParaRPr>
              <a:solidFill>
                <a:prstClr val="black"/>
              </a:solidFill>
            </a:endParaRPr>
          </a:p>
        </p:txBody>
      </p:sp>
      <p:sp>
        <p:nvSpPr>
          <p:cNvPr id="13" name="object 13"/>
          <p:cNvSpPr/>
          <p:nvPr/>
        </p:nvSpPr>
        <p:spPr>
          <a:xfrm>
            <a:off x="1018032" y="7591031"/>
            <a:ext cx="16178784" cy="73458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1005839" y="7594092"/>
            <a:ext cx="15502128" cy="827532"/>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1079753" y="7632954"/>
            <a:ext cx="16060419" cy="615950"/>
          </a:xfrm>
          <a:custGeom>
            <a:avLst/>
            <a:gdLst/>
            <a:ahLst/>
            <a:cxnLst/>
            <a:rect l="l" t="t" r="r" b="b"/>
            <a:pathLst>
              <a:path w="16060419" h="615950">
                <a:moveTo>
                  <a:pt x="0" y="615696"/>
                </a:moveTo>
                <a:lnTo>
                  <a:pt x="16059912" y="615696"/>
                </a:lnTo>
                <a:lnTo>
                  <a:pt x="16059912" y="0"/>
                </a:lnTo>
                <a:lnTo>
                  <a:pt x="0" y="0"/>
                </a:lnTo>
                <a:lnTo>
                  <a:pt x="0" y="615696"/>
                </a:lnTo>
                <a:close/>
              </a:path>
            </a:pathLst>
          </a:custGeom>
          <a:solidFill>
            <a:srgbClr val="0D80B8"/>
          </a:solidFill>
        </p:spPr>
        <p:txBody>
          <a:bodyPr wrap="square" lIns="0" tIns="0" rIns="0" bIns="0" rtlCol="0"/>
          <a:lstStyle/>
          <a:p>
            <a:endParaRPr>
              <a:solidFill>
                <a:prstClr val="black"/>
              </a:solidFill>
            </a:endParaRPr>
          </a:p>
        </p:txBody>
      </p:sp>
      <p:sp>
        <p:nvSpPr>
          <p:cNvPr id="16" name="object 16"/>
          <p:cNvSpPr/>
          <p:nvPr/>
        </p:nvSpPr>
        <p:spPr>
          <a:xfrm>
            <a:off x="1079753" y="7632954"/>
            <a:ext cx="16060419" cy="615950"/>
          </a:xfrm>
          <a:custGeom>
            <a:avLst/>
            <a:gdLst/>
            <a:ahLst/>
            <a:cxnLst/>
            <a:rect l="l" t="t" r="r" b="b"/>
            <a:pathLst>
              <a:path w="16060419" h="615950">
                <a:moveTo>
                  <a:pt x="0" y="615696"/>
                </a:moveTo>
                <a:lnTo>
                  <a:pt x="16059912" y="615696"/>
                </a:lnTo>
                <a:lnTo>
                  <a:pt x="16059912" y="0"/>
                </a:lnTo>
                <a:lnTo>
                  <a:pt x="0" y="0"/>
                </a:lnTo>
                <a:lnTo>
                  <a:pt x="0" y="615696"/>
                </a:lnTo>
                <a:close/>
              </a:path>
            </a:pathLst>
          </a:custGeom>
          <a:ln w="38100">
            <a:solidFill>
              <a:srgbClr val="FFFFFF"/>
            </a:solidFill>
          </a:ln>
        </p:spPr>
        <p:txBody>
          <a:bodyPr wrap="square" lIns="0" tIns="0" rIns="0" bIns="0" rtlCol="0"/>
          <a:lstStyle/>
          <a:p>
            <a:endParaRPr>
              <a:solidFill>
                <a:prstClr val="black"/>
              </a:solidFill>
            </a:endParaRPr>
          </a:p>
        </p:txBody>
      </p:sp>
      <p:sp>
        <p:nvSpPr>
          <p:cNvPr id="17" name="object 17"/>
          <p:cNvSpPr/>
          <p:nvPr/>
        </p:nvSpPr>
        <p:spPr>
          <a:xfrm>
            <a:off x="1002791" y="8293607"/>
            <a:ext cx="16178784" cy="1164336"/>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8" name="object 18"/>
          <p:cNvSpPr/>
          <p:nvPr/>
        </p:nvSpPr>
        <p:spPr>
          <a:xfrm>
            <a:off x="990600" y="8296656"/>
            <a:ext cx="9622536" cy="1254264"/>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9" name="object 19"/>
          <p:cNvSpPr/>
          <p:nvPr/>
        </p:nvSpPr>
        <p:spPr>
          <a:xfrm>
            <a:off x="1064513" y="8335518"/>
            <a:ext cx="16060419" cy="1045844"/>
          </a:xfrm>
          <a:custGeom>
            <a:avLst/>
            <a:gdLst/>
            <a:ahLst/>
            <a:cxnLst/>
            <a:rect l="l" t="t" r="r" b="b"/>
            <a:pathLst>
              <a:path w="16060419" h="1045845">
                <a:moveTo>
                  <a:pt x="0" y="1045463"/>
                </a:moveTo>
                <a:lnTo>
                  <a:pt x="16059912" y="1045463"/>
                </a:lnTo>
                <a:lnTo>
                  <a:pt x="16059912" y="0"/>
                </a:lnTo>
                <a:lnTo>
                  <a:pt x="0" y="0"/>
                </a:lnTo>
                <a:lnTo>
                  <a:pt x="0" y="1045463"/>
                </a:lnTo>
                <a:close/>
              </a:path>
            </a:pathLst>
          </a:custGeom>
          <a:solidFill>
            <a:srgbClr val="0D80B8"/>
          </a:solidFill>
        </p:spPr>
        <p:txBody>
          <a:bodyPr wrap="square" lIns="0" tIns="0" rIns="0" bIns="0" rtlCol="0"/>
          <a:lstStyle/>
          <a:p>
            <a:endParaRPr>
              <a:solidFill>
                <a:prstClr val="black"/>
              </a:solidFill>
            </a:endParaRPr>
          </a:p>
        </p:txBody>
      </p:sp>
      <p:sp>
        <p:nvSpPr>
          <p:cNvPr id="20" name="object 20"/>
          <p:cNvSpPr/>
          <p:nvPr/>
        </p:nvSpPr>
        <p:spPr>
          <a:xfrm>
            <a:off x="1064513" y="8335518"/>
            <a:ext cx="16060419" cy="1045844"/>
          </a:xfrm>
          <a:custGeom>
            <a:avLst/>
            <a:gdLst/>
            <a:ahLst/>
            <a:cxnLst/>
            <a:rect l="l" t="t" r="r" b="b"/>
            <a:pathLst>
              <a:path w="16060419" h="1045845">
                <a:moveTo>
                  <a:pt x="0" y="1045463"/>
                </a:moveTo>
                <a:lnTo>
                  <a:pt x="16059912" y="1045463"/>
                </a:lnTo>
                <a:lnTo>
                  <a:pt x="16059912" y="0"/>
                </a:lnTo>
                <a:lnTo>
                  <a:pt x="0" y="0"/>
                </a:lnTo>
                <a:lnTo>
                  <a:pt x="0" y="1045463"/>
                </a:lnTo>
                <a:close/>
              </a:path>
            </a:pathLst>
          </a:custGeom>
          <a:ln w="38100">
            <a:solidFill>
              <a:srgbClr val="FFFFFF"/>
            </a:solidFill>
          </a:ln>
        </p:spPr>
        <p:txBody>
          <a:bodyPr wrap="square" lIns="0" tIns="0" rIns="0" bIns="0" rtlCol="0"/>
          <a:lstStyle/>
          <a:p>
            <a:endParaRPr>
              <a:solidFill>
                <a:prstClr val="black"/>
              </a:solidFill>
            </a:endParaRPr>
          </a:p>
        </p:txBody>
      </p:sp>
      <p:sp>
        <p:nvSpPr>
          <p:cNvPr id="21" name="object 21"/>
          <p:cNvSpPr/>
          <p:nvPr/>
        </p:nvSpPr>
        <p:spPr>
          <a:xfrm>
            <a:off x="1018032" y="6143231"/>
            <a:ext cx="16178784" cy="73458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2" name="object 22"/>
          <p:cNvSpPr/>
          <p:nvPr/>
        </p:nvSpPr>
        <p:spPr>
          <a:xfrm>
            <a:off x="1005839" y="6146291"/>
            <a:ext cx="12495275" cy="827531"/>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23" name="object 23"/>
          <p:cNvSpPr/>
          <p:nvPr/>
        </p:nvSpPr>
        <p:spPr>
          <a:xfrm>
            <a:off x="1079753" y="6185153"/>
            <a:ext cx="16060419" cy="615950"/>
          </a:xfrm>
          <a:custGeom>
            <a:avLst/>
            <a:gdLst/>
            <a:ahLst/>
            <a:cxnLst/>
            <a:rect l="l" t="t" r="r" b="b"/>
            <a:pathLst>
              <a:path w="16060419" h="615950">
                <a:moveTo>
                  <a:pt x="0" y="615696"/>
                </a:moveTo>
                <a:lnTo>
                  <a:pt x="16059912" y="615696"/>
                </a:lnTo>
                <a:lnTo>
                  <a:pt x="16059912" y="0"/>
                </a:lnTo>
                <a:lnTo>
                  <a:pt x="0" y="0"/>
                </a:lnTo>
                <a:lnTo>
                  <a:pt x="0" y="615696"/>
                </a:lnTo>
                <a:close/>
              </a:path>
            </a:pathLst>
          </a:custGeom>
          <a:solidFill>
            <a:srgbClr val="0D80B8"/>
          </a:solidFill>
        </p:spPr>
        <p:txBody>
          <a:bodyPr wrap="square" lIns="0" tIns="0" rIns="0" bIns="0" rtlCol="0"/>
          <a:lstStyle/>
          <a:p>
            <a:endParaRPr>
              <a:solidFill>
                <a:prstClr val="black"/>
              </a:solidFill>
            </a:endParaRPr>
          </a:p>
        </p:txBody>
      </p:sp>
      <p:sp>
        <p:nvSpPr>
          <p:cNvPr id="24" name="object 24"/>
          <p:cNvSpPr/>
          <p:nvPr/>
        </p:nvSpPr>
        <p:spPr>
          <a:xfrm>
            <a:off x="1079753" y="6185153"/>
            <a:ext cx="16060419" cy="615950"/>
          </a:xfrm>
          <a:custGeom>
            <a:avLst/>
            <a:gdLst/>
            <a:ahLst/>
            <a:cxnLst/>
            <a:rect l="l" t="t" r="r" b="b"/>
            <a:pathLst>
              <a:path w="16060419" h="615950">
                <a:moveTo>
                  <a:pt x="0" y="615696"/>
                </a:moveTo>
                <a:lnTo>
                  <a:pt x="16059912" y="615696"/>
                </a:lnTo>
                <a:lnTo>
                  <a:pt x="16059912" y="0"/>
                </a:lnTo>
                <a:lnTo>
                  <a:pt x="0" y="0"/>
                </a:lnTo>
                <a:lnTo>
                  <a:pt x="0" y="615696"/>
                </a:lnTo>
                <a:close/>
              </a:path>
            </a:pathLst>
          </a:custGeom>
          <a:ln w="38100">
            <a:solidFill>
              <a:srgbClr val="FFFFFF"/>
            </a:solidFill>
          </a:ln>
        </p:spPr>
        <p:txBody>
          <a:bodyPr wrap="square" lIns="0" tIns="0" rIns="0" bIns="0" rtlCol="0"/>
          <a:lstStyle/>
          <a:p>
            <a:endParaRPr>
              <a:solidFill>
                <a:prstClr val="black"/>
              </a:solidFill>
            </a:endParaRPr>
          </a:p>
        </p:txBody>
      </p:sp>
      <p:sp>
        <p:nvSpPr>
          <p:cNvPr id="25" name="object 25"/>
          <p:cNvSpPr txBox="1"/>
          <p:nvPr/>
        </p:nvSpPr>
        <p:spPr>
          <a:xfrm>
            <a:off x="1064513" y="6241161"/>
            <a:ext cx="16075660" cy="3028950"/>
          </a:xfrm>
          <a:prstGeom prst="rect">
            <a:avLst/>
          </a:prstGeom>
        </p:spPr>
        <p:txBody>
          <a:bodyPr vert="horz" wrap="square" lIns="0" tIns="12065" rIns="0" bIns="0" rtlCol="0">
            <a:spAutoFit/>
          </a:bodyPr>
          <a:lstStyle/>
          <a:p>
            <a:pPr marL="197485">
              <a:spcBef>
                <a:spcPts val="95"/>
              </a:spcBef>
            </a:pPr>
            <a:r>
              <a:rPr sz="2800" b="1" spc="-5" dirty="0">
                <a:solidFill>
                  <a:srgbClr val="FFFFFF"/>
                </a:solidFill>
                <a:cs typeface="Calibri"/>
              </a:rPr>
              <a:t>Suppose A (a node in the </a:t>
            </a:r>
            <a:r>
              <a:rPr sz="2800" b="1" spc="-10" dirty="0">
                <a:solidFill>
                  <a:srgbClr val="FFFFFF"/>
                </a:solidFill>
                <a:cs typeface="Calibri"/>
              </a:rPr>
              <a:t>Network) finds </a:t>
            </a:r>
            <a:r>
              <a:rPr sz="2800" b="1" spc="-5" dirty="0">
                <a:solidFill>
                  <a:srgbClr val="FFFFFF"/>
                </a:solidFill>
                <a:cs typeface="Calibri"/>
              </a:rPr>
              <a:t>the </a:t>
            </a:r>
            <a:r>
              <a:rPr sz="2800" b="1" spc="-10" dirty="0">
                <a:solidFill>
                  <a:srgbClr val="FFFFFF"/>
                </a:solidFill>
                <a:cs typeface="Calibri"/>
              </a:rPr>
              <a:t>transaction</a:t>
            </a:r>
            <a:r>
              <a:rPr sz="2800" spc="-10" dirty="0">
                <a:solidFill>
                  <a:srgbClr val="FFFFFF"/>
                </a:solidFill>
                <a:cs typeface="Calibri"/>
              </a:rPr>
              <a:t>: </a:t>
            </a:r>
            <a:r>
              <a:rPr sz="2800" spc="-20" dirty="0">
                <a:solidFill>
                  <a:srgbClr val="FFFFFF"/>
                </a:solidFill>
                <a:cs typeface="Calibri"/>
              </a:rPr>
              <a:t>Paul </a:t>
            </a:r>
            <a:r>
              <a:rPr sz="2800" spc="-25" dirty="0">
                <a:solidFill>
                  <a:srgbClr val="FFFFFF"/>
                </a:solidFill>
                <a:cs typeface="Calibri"/>
              </a:rPr>
              <a:t>pays </a:t>
            </a:r>
            <a:r>
              <a:rPr sz="2800" spc="-5" dirty="0">
                <a:solidFill>
                  <a:srgbClr val="FFFFFF"/>
                </a:solidFill>
                <a:cs typeface="Calibri"/>
              </a:rPr>
              <a:t>5 </a:t>
            </a:r>
            <a:r>
              <a:rPr sz="2800" spc="-10" dirty="0">
                <a:solidFill>
                  <a:srgbClr val="FFFFFF"/>
                </a:solidFill>
                <a:cs typeface="Calibri"/>
              </a:rPr>
              <a:t>coins </a:t>
            </a:r>
            <a:r>
              <a:rPr sz="2800" spc="-20" dirty="0">
                <a:solidFill>
                  <a:srgbClr val="FFFFFF"/>
                </a:solidFill>
                <a:cs typeface="Calibri"/>
              </a:rPr>
              <a:t>to</a:t>
            </a:r>
            <a:r>
              <a:rPr sz="2800" spc="295" dirty="0">
                <a:solidFill>
                  <a:srgbClr val="FFFFFF"/>
                </a:solidFill>
                <a:cs typeface="Calibri"/>
              </a:rPr>
              <a:t> </a:t>
            </a:r>
            <a:r>
              <a:rPr sz="2800" spc="-10" dirty="0">
                <a:solidFill>
                  <a:srgbClr val="FFFFFF"/>
                </a:solidFill>
                <a:cs typeface="Calibri"/>
              </a:rPr>
              <a:t>Lisa.</a:t>
            </a:r>
            <a:endParaRPr sz="2800">
              <a:solidFill>
                <a:prstClr val="black"/>
              </a:solidFill>
              <a:cs typeface="Calibri"/>
            </a:endParaRPr>
          </a:p>
          <a:p>
            <a:pPr marL="197485">
              <a:spcBef>
                <a:spcPts val="2385"/>
              </a:spcBef>
            </a:pPr>
            <a:r>
              <a:rPr sz="2800" spc="-5" dirty="0">
                <a:solidFill>
                  <a:srgbClr val="FFFFFF"/>
                </a:solidFill>
                <a:cs typeface="Calibri"/>
              </a:rPr>
              <a:t>Node A </a:t>
            </a:r>
            <a:r>
              <a:rPr sz="2800" spc="-15" dirty="0">
                <a:solidFill>
                  <a:srgbClr val="FFFFFF"/>
                </a:solidFill>
                <a:cs typeface="Calibri"/>
              </a:rPr>
              <a:t>broadcasts </a:t>
            </a:r>
            <a:r>
              <a:rPr sz="2800" spc="-20" dirty="0">
                <a:solidFill>
                  <a:srgbClr val="FFFFFF"/>
                </a:solidFill>
                <a:cs typeface="Calibri"/>
              </a:rPr>
              <a:t>to </a:t>
            </a:r>
            <a:r>
              <a:rPr sz="2800" spc="-5" dirty="0">
                <a:solidFill>
                  <a:srgbClr val="FFFFFF"/>
                </a:solidFill>
                <a:cs typeface="Calibri"/>
              </a:rPr>
              <a:t>the </a:t>
            </a:r>
            <a:r>
              <a:rPr sz="2800" spc="-30" dirty="0">
                <a:solidFill>
                  <a:srgbClr val="FFFFFF"/>
                </a:solidFill>
                <a:cs typeface="Calibri"/>
              </a:rPr>
              <a:t>Peers </a:t>
            </a:r>
            <a:r>
              <a:rPr sz="2800" spc="-5" dirty="0">
                <a:solidFill>
                  <a:srgbClr val="FFFFFF"/>
                </a:solidFill>
                <a:cs typeface="Calibri"/>
              </a:rPr>
              <a:t>B and C in the</a:t>
            </a:r>
            <a:r>
              <a:rPr sz="2800" spc="185" dirty="0">
                <a:solidFill>
                  <a:srgbClr val="FFFFFF"/>
                </a:solidFill>
                <a:cs typeface="Calibri"/>
              </a:rPr>
              <a:t> </a:t>
            </a:r>
            <a:r>
              <a:rPr sz="2800" spc="-10" dirty="0">
                <a:solidFill>
                  <a:srgbClr val="FFFFFF"/>
                </a:solidFill>
                <a:cs typeface="Calibri"/>
              </a:rPr>
              <a:t>network.</a:t>
            </a:r>
            <a:endParaRPr sz="2800">
              <a:solidFill>
                <a:prstClr val="black"/>
              </a:solidFill>
              <a:cs typeface="Calibri"/>
            </a:endParaRPr>
          </a:p>
          <a:p>
            <a:pPr marL="181610" marR="884555" indent="15240">
              <a:lnSpc>
                <a:spcPct val="164500"/>
              </a:lnSpc>
              <a:spcBef>
                <a:spcPts val="130"/>
              </a:spcBef>
            </a:pPr>
            <a:r>
              <a:rPr sz="2800" spc="-5" dirty="0">
                <a:solidFill>
                  <a:srgbClr val="FFFFFF"/>
                </a:solidFill>
                <a:cs typeface="Calibri"/>
              </a:rPr>
              <a:t>Nodes </a:t>
            </a:r>
            <a:r>
              <a:rPr sz="2800" spc="5" dirty="0">
                <a:solidFill>
                  <a:srgbClr val="FFFFFF"/>
                </a:solidFill>
                <a:cs typeface="Calibri"/>
              </a:rPr>
              <a:t>(A, </a:t>
            </a:r>
            <a:r>
              <a:rPr sz="2800" spc="-20" dirty="0">
                <a:solidFill>
                  <a:srgbClr val="FFFFFF"/>
                </a:solidFill>
                <a:cs typeface="Calibri"/>
              </a:rPr>
              <a:t>B, </a:t>
            </a:r>
            <a:r>
              <a:rPr sz="2800" spc="-5" dirty="0">
                <a:solidFill>
                  <a:srgbClr val="FFFFFF"/>
                </a:solidFill>
                <a:cs typeface="Calibri"/>
              </a:rPr>
              <a:t>C) check </a:t>
            </a:r>
            <a:r>
              <a:rPr sz="2800" spc="-25" dirty="0">
                <a:solidFill>
                  <a:srgbClr val="FFFFFF"/>
                </a:solidFill>
                <a:cs typeface="Calibri"/>
              </a:rPr>
              <a:t>for </a:t>
            </a:r>
            <a:r>
              <a:rPr sz="2800" spc="-5" dirty="0">
                <a:solidFill>
                  <a:srgbClr val="FFFFFF"/>
                </a:solidFill>
                <a:cs typeface="Calibri"/>
              </a:rPr>
              <a:t>the </a:t>
            </a:r>
            <a:r>
              <a:rPr sz="2800" spc="-10" dirty="0">
                <a:solidFill>
                  <a:srgbClr val="FFFFFF"/>
                </a:solidFill>
                <a:cs typeface="Calibri"/>
              </a:rPr>
              <a:t>basic </a:t>
            </a:r>
            <a:r>
              <a:rPr sz="2800" spc="-20" dirty="0">
                <a:solidFill>
                  <a:srgbClr val="FFFFFF"/>
                </a:solidFill>
                <a:cs typeface="Calibri"/>
              </a:rPr>
              <a:t>formats </a:t>
            </a:r>
            <a:r>
              <a:rPr sz="2800" spc="-5" dirty="0">
                <a:solidFill>
                  <a:srgbClr val="FFFFFF"/>
                </a:solidFill>
                <a:cs typeface="Calibri"/>
              </a:rPr>
              <a:t>of the </a:t>
            </a:r>
            <a:r>
              <a:rPr sz="2800" spc="-10" dirty="0">
                <a:solidFill>
                  <a:srgbClr val="FFFFFF"/>
                </a:solidFill>
                <a:cs typeface="Calibri"/>
              </a:rPr>
              <a:t>transaction </a:t>
            </a:r>
            <a:r>
              <a:rPr sz="2800" spc="-5" dirty="0">
                <a:solidFill>
                  <a:srgbClr val="FFFFFF"/>
                </a:solidFill>
                <a:cs typeface="Calibri"/>
              </a:rPr>
              <a:t>and </a:t>
            </a:r>
            <a:r>
              <a:rPr sz="2800" spc="-25" dirty="0">
                <a:solidFill>
                  <a:srgbClr val="FFFFFF"/>
                </a:solidFill>
                <a:cs typeface="Calibri"/>
              </a:rPr>
              <a:t>forward </a:t>
            </a:r>
            <a:r>
              <a:rPr sz="2800" spc="-5" dirty="0">
                <a:solidFill>
                  <a:srgbClr val="FFFFFF"/>
                </a:solidFill>
                <a:cs typeface="Calibri"/>
              </a:rPr>
              <a:t>the </a:t>
            </a:r>
            <a:r>
              <a:rPr sz="2800" spc="-10" dirty="0">
                <a:solidFill>
                  <a:srgbClr val="FFFFFF"/>
                </a:solidFill>
                <a:cs typeface="Calibri"/>
              </a:rPr>
              <a:t>transaction </a:t>
            </a:r>
            <a:r>
              <a:rPr sz="2800" spc="-20" dirty="0">
                <a:solidFill>
                  <a:srgbClr val="FFFFFF"/>
                </a:solidFill>
                <a:cs typeface="Calibri"/>
              </a:rPr>
              <a:t>to </a:t>
            </a:r>
            <a:r>
              <a:rPr sz="2800" spc="-5" dirty="0">
                <a:solidFill>
                  <a:srgbClr val="FFFFFF"/>
                </a:solidFill>
                <a:cs typeface="Calibri"/>
              </a:rPr>
              <a:t>their </a:t>
            </a:r>
            <a:r>
              <a:rPr sz="2800" spc="-25" dirty="0">
                <a:solidFill>
                  <a:srgbClr val="FFFFFF"/>
                </a:solidFill>
                <a:cs typeface="Calibri"/>
              </a:rPr>
              <a:t>Peers.  </a:t>
            </a:r>
            <a:r>
              <a:rPr sz="2800" spc="-30" dirty="0">
                <a:solidFill>
                  <a:srgbClr val="FFFFFF"/>
                </a:solidFill>
                <a:cs typeface="Calibri"/>
              </a:rPr>
              <a:t>Like </a:t>
            </a:r>
            <a:r>
              <a:rPr sz="2800" spc="-5" dirty="0">
                <a:solidFill>
                  <a:srgbClr val="FFFFFF"/>
                </a:solidFill>
                <a:cs typeface="Calibri"/>
              </a:rPr>
              <a:t>this the </a:t>
            </a:r>
            <a:r>
              <a:rPr sz="2800" spc="-10" dirty="0">
                <a:solidFill>
                  <a:srgbClr val="FFFFFF"/>
                </a:solidFill>
                <a:cs typeface="Calibri"/>
              </a:rPr>
              <a:t>transaction </a:t>
            </a:r>
            <a:r>
              <a:rPr sz="2800" spc="-20" dirty="0">
                <a:solidFill>
                  <a:srgbClr val="FFFFFF"/>
                </a:solidFill>
                <a:cs typeface="Calibri"/>
              </a:rPr>
              <a:t>propagates </a:t>
            </a:r>
            <a:r>
              <a:rPr sz="2800" spc="-15" dirty="0">
                <a:solidFill>
                  <a:srgbClr val="FFFFFF"/>
                </a:solidFill>
                <a:cs typeface="Calibri"/>
              </a:rPr>
              <a:t>rapidly </a:t>
            </a:r>
            <a:r>
              <a:rPr sz="2800" spc="-10" dirty="0">
                <a:solidFill>
                  <a:srgbClr val="FFFFFF"/>
                </a:solidFill>
                <a:cs typeface="Calibri"/>
              </a:rPr>
              <a:t>across </a:t>
            </a:r>
            <a:r>
              <a:rPr sz="2800" spc="-5" dirty="0">
                <a:solidFill>
                  <a:srgbClr val="FFFFFF"/>
                </a:solidFill>
                <a:cs typeface="Calibri"/>
              </a:rPr>
              <a:t>the</a:t>
            </a:r>
            <a:r>
              <a:rPr sz="2800" spc="140" dirty="0">
                <a:solidFill>
                  <a:srgbClr val="FFFFFF"/>
                </a:solidFill>
                <a:cs typeface="Calibri"/>
              </a:rPr>
              <a:t> </a:t>
            </a:r>
            <a:r>
              <a:rPr sz="2800" spc="-10" dirty="0">
                <a:solidFill>
                  <a:srgbClr val="FFFFFF"/>
                </a:solidFill>
                <a:cs typeface="Calibri"/>
              </a:rPr>
              <a:t>network.</a:t>
            </a:r>
            <a:endParaRPr sz="2800">
              <a:solidFill>
                <a:prstClr val="black"/>
              </a:solidFill>
              <a:cs typeface="Calibri"/>
            </a:endParaRPr>
          </a:p>
          <a:p>
            <a:pPr marL="181610"/>
            <a:r>
              <a:rPr sz="2800" b="1" spc="-5" dirty="0">
                <a:solidFill>
                  <a:srgbClr val="FFFFFF"/>
                </a:solidFill>
                <a:cs typeface="Calibri"/>
              </a:rPr>
              <a:t>Hence it is </a:t>
            </a:r>
            <a:r>
              <a:rPr sz="2800" b="1" spc="-25" dirty="0">
                <a:solidFill>
                  <a:srgbClr val="FFFFFF"/>
                </a:solidFill>
                <a:cs typeface="Calibri"/>
              </a:rPr>
              <a:t>faster </a:t>
            </a:r>
            <a:r>
              <a:rPr sz="2800" b="1" spc="-5" dirty="0">
                <a:solidFill>
                  <a:srgbClr val="FFFFFF"/>
                </a:solidFill>
                <a:cs typeface="Calibri"/>
              </a:rPr>
              <a:t>and </a:t>
            </a:r>
            <a:r>
              <a:rPr sz="2800" b="1" spc="-20" dirty="0">
                <a:solidFill>
                  <a:srgbClr val="FFFFFF"/>
                </a:solidFill>
                <a:cs typeface="Calibri"/>
              </a:rPr>
              <a:t>cost </a:t>
            </a:r>
            <a:r>
              <a:rPr sz="2800" b="1" spc="-10" dirty="0">
                <a:solidFill>
                  <a:srgbClr val="FFFFFF"/>
                </a:solidFill>
                <a:cs typeface="Calibri"/>
              </a:rPr>
              <a:t>efficient </a:t>
            </a:r>
            <a:r>
              <a:rPr sz="2800" b="1" spc="-5" dirty="0">
                <a:solidFill>
                  <a:srgbClr val="FFFFFF"/>
                </a:solidFill>
                <a:cs typeface="Calibri"/>
              </a:rPr>
              <a:t>as </a:t>
            </a:r>
            <a:r>
              <a:rPr sz="2800" b="1" spc="-10" dirty="0">
                <a:solidFill>
                  <a:srgbClr val="FFFFFF"/>
                </a:solidFill>
                <a:cs typeface="Calibri"/>
              </a:rPr>
              <a:t>there </a:t>
            </a:r>
            <a:r>
              <a:rPr sz="2800" b="1" spc="-5" dirty="0">
                <a:solidFill>
                  <a:srgbClr val="FFFFFF"/>
                </a:solidFill>
                <a:cs typeface="Calibri"/>
              </a:rPr>
              <a:t>is no</a:t>
            </a:r>
            <a:r>
              <a:rPr sz="2800" b="1" spc="220" dirty="0">
                <a:solidFill>
                  <a:srgbClr val="FFFFFF"/>
                </a:solidFill>
                <a:cs typeface="Calibri"/>
              </a:rPr>
              <a:t> </a:t>
            </a:r>
            <a:r>
              <a:rPr sz="2800" b="1" spc="-10" dirty="0">
                <a:solidFill>
                  <a:srgbClr val="FFFFFF"/>
                </a:solidFill>
                <a:cs typeface="Calibri"/>
              </a:rPr>
              <a:t>middle-man</a:t>
            </a:r>
            <a:endParaRPr sz="2800">
              <a:solidFill>
                <a:prstClr val="black"/>
              </a:solidFill>
              <a:cs typeface="Calibri"/>
            </a:endParaRPr>
          </a:p>
        </p:txBody>
      </p:sp>
    </p:spTree>
    <p:extLst>
      <p:ext uri="{BB962C8B-B14F-4D97-AF65-F5344CB8AC3E}">
        <p14:creationId xmlns:p14="http://schemas.microsoft.com/office/powerpoint/2010/main" val="14833255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14029943" y="2622804"/>
            <a:ext cx="2819400" cy="62956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4078223" y="353568"/>
            <a:ext cx="5948172" cy="353110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4216019" y="473700"/>
            <a:ext cx="5677535" cy="3302000"/>
          </a:xfrm>
          <a:custGeom>
            <a:avLst/>
            <a:gdLst/>
            <a:ahLst/>
            <a:cxnLst/>
            <a:rect l="l" t="t" r="r" b="b"/>
            <a:pathLst>
              <a:path w="5677534" h="3302000">
                <a:moveTo>
                  <a:pt x="3452817" y="3289300"/>
                </a:moveTo>
                <a:lnTo>
                  <a:pt x="2739741" y="3289300"/>
                </a:lnTo>
                <a:lnTo>
                  <a:pt x="2790286" y="3302000"/>
                </a:lnTo>
                <a:lnTo>
                  <a:pt x="3401900" y="3302000"/>
                </a:lnTo>
                <a:lnTo>
                  <a:pt x="3452817" y="3289300"/>
                </a:lnTo>
                <a:close/>
              </a:path>
              <a:path w="5677534" h="3302000">
                <a:moveTo>
                  <a:pt x="3605023" y="3276600"/>
                </a:moveTo>
                <a:lnTo>
                  <a:pt x="2639079" y="3276600"/>
                </a:lnTo>
                <a:lnTo>
                  <a:pt x="2689333" y="3289300"/>
                </a:lnTo>
                <a:lnTo>
                  <a:pt x="3554394" y="3289300"/>
                </a:lnTo>
                <a:lnTo>
                  <a:pt x="3605023" y="3276600"/>
                </a:lnTo>
                <a:close/>
              </a:path>
              <a:path w="5677534" h="3302000">
                <a:moveTo>
                  <a:pt x="4791197" y="2908300"/>
                </a:moveTo>
                <a:lnTo>
                  <a:pt x="1437385" y="2908300"/>
                </a:lnTo>
                <a:lnTo>
                  <a:pt x="1519531" y="2959100"/>
                </a:lnTo>
                <a:lnTo>
                  <a:pt x="1561426" y="2971800"/>
                </a:lnTo>
                <a:lnTo>
                  <a:pt x="1603849" y="2997200"/>
                </a:lnTo>
                <a:lnTo>
                  <a:pt x="1646784" y="3009900"/>
                </a:lnTo>
                <a:lnTo>
                  <a:pt x="1690215" y="3035300"/>
                </a:lnTo>
                <a:lnTo>
                  <a:pt x="1734128" y="3048000"/>
                </a:lnTo>
                <a:lnTo>
                  <a:pt x="1778505" y="3073400"/>
                </a:lnTo>
                <a:lnTo>
                  <a:pt x="1868593" y="3098800"/>
                </a:lnTo>
                <a:lnTo>
                  <a:pt x="1914273" y="3124200"/>
                </a:lnTo>
                <a:lnTo>
                  <a:pt x="2341647" y="3238500"/>
                </a:lnTo>
                <a:lnTo>
                  <a:pt x="2390654" y="3238500"/>
                </a:lnTo>
                <a:lnTo>
                  <a:pt x="2489392" y="3263900"/>
                </a:lnTo>
                <a:lnTo>
                  <a:pt x="2539093" y="3263900"/>
                </a:lnTo>
                <a:lnTo>
                  <a:pt x="2588994" y="3276600"/>
                </a:lnTo>
                <a:lnTo>
                  <a:pt x="3655524" y="3276600"/>
                </a:lnTo>
                <a:lnTo>
                  <a:pt x="3756083" y="3251200"/>
                </a:lnTo>
                <a:lnTo>
                  <a:pt x="3806109" y="3251200"/>
                </a:lnTo>
                <a:lnTo>
                  <a:pt x="4293361" y="3124200"/>
                </a:lnTo>
                <a:lnTo>
                  <a:pt x="4347623" y="3098800"/>
                </a:lnTo>
                <a:lnTo>
                  <a:pt x="4400908" y="3086100"/>
                </a:lnTo>
                <a:lnTo>
                  <a:pt x="4453210" y="3060700"/>
                </a:lnTo>
                <a:lnTo>
                  <a:pt x="4504520" y="3048000"/>
                </a:lnTo>
                <a:lnTo>
                  <a:pt x="4554833" y="3022600"/>
                </a:lnTo>
                <a:lnTo>
                  <a:pt x="4604142" y="2997200"/>
                </a:lnTo>
                <a:lnTo>
                  <a:pt x="4652440" y="2971800"/>
                </a:lnTo>
                <a:lnTo>
                  <a:pt x="4699719" y="2959100"/>
                </a:lnTo>
                <a:lnTo>
                  <a:pt x="4745974" y="2933700"/>
                </a:lnTo>
                <a:lnTo>
                  <a:pt x="4791197" y="2908300"/>
                </a:lnTo>
                <a:close/>
              </a:path>
              <a:path w="5677534" h="3302000">
                <a:moveTo>
                  <a:pt x="3831529" y="63500"/>
                </a:moveTo>
                <a:lnTo>
                  <a:pt x="2365983" y="63500"/>
                </a:lnTo>
                <a:lnTo>
                  <a:pt x="1968812" y="165100"/>
                </a:lnTo>
                <a:lnTo>
                  <a:pt x="1920239" y="190500"/>
                </a:lnTo>
                <a:lnTo>
                  <a:pt x="1865978" y="203200"/>
                </a:lnTo>
                <a:lnTo>
                  <a:pt x="1812693" y="228600"/>
                </a:lnTo>
                <a:lnTo>
                  <a:pt x="1760391" y="241300"/>
                </a:lnTo>
                <a:lnTo>
                  <a:pt x="1658768" y="292100"/>
                </a:lnTo>
                <a:lnTo>
                  <a:pt x="1609459" y="304800"/>
                </a:lnTo>
                <a:lnTo>
                  <a:pt x="1561161" y="330200"/>
                </a:lnTo>
                <a:lnTo>
                  <a:pt x="1513882" y="355600"/>
                </a:lnTo>
                <a:lnTo>
                  <a:pt x="1467627" y="381000"/>
                </a:lnTo>
                <a:lnTo>
                  <a:pt x="1422404" y="406400"/>
                </a:lnTo>
                <a:lnTo>
                  <a:pt x="1378219" y="431800"/>
                </a:lnTo>
                <a:lnTo>
                  <a:pt x="1335080" y="457200"/>
                </a:lnTo>
                <a:lnTo>
                  <a:pt x="1292994" y="482600"/>
                </a:lnTo>
                <a:lnTo>
                  <a:pt x="1251966" y="508000"/>
                </a:lnTo>
                <a:lnTo>
                  <a:pt x="1212004" y="533400"/>
                </a:lnTo>
                <a:lnTo>
                  <a:pt x="1173115" y="558800"/>
                </a:lnTo>
                <a:lnTo>
                  <a:pt x="1135306" y="596900"/>
                </a:lnTo>
                <a:lnTo>
                  <a:pt x="1098583" y="622300"/>
                </a:lnTo>
                <a:lnTo>
                  <a:pt x="1062954" y="647700"/>
                </a:lnTo>
                <a:lnTo>
                  <a:pt x="1028425" y="685800"/>
                </a:lnTo>
                <a:lnTo>
                  <a:pt x="995003" y="711200"/>
                </a:lnTo>
                <a:lnTo>
                  <a:pt x="962694" y="736600"/>
                </a:lnTo>
                <a:lnTo>
                  <a:pt x="931507" y="774700"/>
                </a:lnTo>
                <a:lnTo>
                  <a:pt x="901447" y="800100"/>
                </a:lnTo>
                <a:lnTo>
                  <a:pt x="872522" y="838200"/>
                </a:lnTo>
                <a:lnTo>
                  <a:pt x="844738" y="863600"/>
                </a:lnTo>
                <a:lnTo>
                  <a:pt x="818102" y="901700"/>
                </a:lnTo>
                <a:lnTo>
                  <a:pt x="792621" y="939800"/>
                </a:lnTo>
                <a:lnTo>
                  <a:pt x="768302" y="965200"/>
                </a:lnTo>
                <a:lnTo>
                  <a:pt x="745151" y="1003300"/>
                </a:lnTo>
                <a:lnTo>
                  <a:pt x="723177" y="1041400"/>
                </a:lnTo>
                <a:lnTo>
                  <a:pt x="702384" y="1066800"/>
                </a:lnTo>
                <a:lnTo>
                  <a:pt x="682781" y="1104900"/>
                </a:lnTo>
                <a:lnTo>
                  <a:pt x="664374" y="1143000"/>
                </a:lnTo>
                <a:lnTo>
                  <a:pt x="647170" y="1168400"/>
                </a:lnTo>
                <a:lnTo>
                  <a:pt x="631176" y="1206500"/>
                </a:lnTo>
                <a:lnTo>
                  <a:pt x="616398" y="1244600"/>
                </a:lnTo>
                <a:lnTo>
                  <a:pt x="602844" y="1282700"/>
                </a:lnTo>
                <a:lnTo>
                  <a:pt x="590520" y="1320800"/>
                </a:lnTo>
                <a:lnTo>
                  <a:pt x="579434" y="1358900"/>
                </a:lnTo>
                <a:lnTo>
                  <a:pt x="569591" y="1384300"/>
                </a:lnTo>
                <a:lnTo>
                  <a:pt x="560999" y="1422400"/>
                </a:lnTo>
                <a:lnTo>
                  <a:pt x="553666" y="1460500"/>
                </a:lnTo>
                <a:lnTo>
                  <a:pt x="547596" y="1498600"/>
                </a:lnTo>
                <a:lnTo>
                  <a:pt x="542799" y="1536700"/>
                </a:lnTo>
                <a:lnTo>
                  <a:pt x="539279" y="1574800"/>
                </a:lnTo>
                <a:lnTo>
                  <a:pt x="537045" y="1612900"/>
                </a:lnTo>
                <a:lnTo>
                  <a:pt x="536102" y="1651000"/>
                </a:lnTo>
                <a:lnTo>
                  <a:pt x="536459" y="1689100"/>
                </a:lnTo>
                <a:lnTo>
                  <a:pt x="538121" y="1727200"/>
                </a:lnTo>
                <a:lnTo>
                  <a:pt x="541096" y="1752600"/>
                </a:lnTo>
                <a:lnTo>
                  <a:pt x="545390" y="1790700"/>
                </a:lnTo>
                <a:lnTo>
                  <a:pt x="551011" y="1828800"/>
                </a:lnTo>
                <a:lnTo>
                  <a:pt x="557964" y="1866900"/>
                </a:lnTo>
                <a:lnTo>
                  <a:pt x="566258" y="1905000"/>
                </a:lnTo>
                <a:lnTo>
                  <a:pt x="575898" y="1943100"/>
                </a:lnTo>
                <a:lnTo>
                  <a:pt x="586892" y="1981200"/>
                </a:lnTo>
                <a:lnTo>
                  <a:pt x="599246" y="2019300"/>
                </a:lnTo>
                <a:lnTo>
                  <a:pt x="612968" y="2057400"/>
                </a:lnTo>
                <a:lnTo>
                  <a:pt x="628064" y="2095500"/>
                </a:lnTo>
                <a:lnTo>
                  <a:pt x="644541" y="2133600"/>
                </a:lnTo>
                <a:lnTo>
                  <a:pt x="662406" y="2171700"/>
                </a:lnTo>
                <a:lnTo>
                  <a:pt x="681665" y="2197100"/>
                </a:lnTo>
                <a:lnTo>
                  <a:pt x="702327" y="2235200"/>
                </a:lnTo>
                <a:lnTo>
                  <a:pt x="724396" y="2273300"/>
                </a:lnTo>
                <a:lnTo>
                  <a:pt x="747881" y="2311400"/>
                </a:lnTo>
                <a:lnTo>
                  <a:pt x="772788" y="2349500"/>
                </a:lnTo>
                <a:lnTo>
                  <a:pt x="799125" y="2387600"/>
                </a:lnTo>
                <a:lnTo>
                  <a:pt x="826896" y="2413000"/>
                </a:lnTo>
                <a:lnTo>
                  <a:pt x="0" y="3238500"/>
                </a:lnTo>
                <a:lnTo>
                  <a:pt x="1437385" y="2908300"/>
                </a:lnTo>
                <a:lnTo>
                  <a:pt x="4791197" y="2908300"/>
                </a:lnTo>
                <a:lnTo>
                  <a:pt x="4835382" y="2882900"/>
                </a:lnTo>
                <a:lnTo>
                  <a:pt x="4878521" y="2857500"/>
                </a:lnTo>
                <a:lnTo>
                  <a:pt x="4920607" y="2832100"/>
                </a:lnTo>
                <a:lnTo>
                  <a:pt x="4961635" y="2794000"/>
                </a:lnTo>
                <a:lnTo>
                  <a:pt x="5001597" y="2768600"/>
                </a:lnTo>
                <a:lnTo>
                  <a:pt x="5040486" y="2743200"/>
                </a:lnTo>
                <a:lnTo>
                  <a:pt x="5078295" y="2717800"/>
                </a:lnTo>
                <a:lnTo>
                  <a:pt x="5115018" y="2692400"/>
                </a:lnTo>
                <a:lnTo>
                  <a:pt x="5150647" y="2654300"/>
                </a:lnTo>
                <a:lnTo>
                  <a:pt x="5185176" y="2628900"/>
                </a:lnTo>
                <a:lnTo>
                  <a:pt x="5218598" y="2603500"/>
                </a:lnTo>
                <a:lnTo>
                  <a:pt x="5250907" y="2565400"/>
                </a:lnTo>
                <a:lnTo>
                  <a:pt x="5282094" y="2540000"/>
                </a:lnTo>
                <a:lnTo>
                  <a:pt x="5312154" y="2501900"/>
                </a:lnTo>
                <a:lnTo>
                  <a:pt x="5341079" y="2476500"/>
                </a:lnTo>
                <a:lnTo>
                  <a:pt x="5368863" y="2438400"/>
                </a:lnTo>
                <a:lnTo>
                  <a:pt x="5395499" y="2413000"/>
                </a:lnTo>
                <a:lnTo>
                  <a:pt x="5420980" y="2374900"/>
                </a:lnTo>
                <a:lnTo>
                  <a:pt x="5445299" y="2336800"/>
                </a:lnTo>
                <a:lnTo>
                  <a:pt x="5468450" y="2311400"/>
                </a:lnTo>
                <a:lnTo>
                  <a:pt x="5490424" y="2273300"/>
                </a:lnTo>
                <a:lnTo>
                  <a:pt x="5511217" y="2235200"/>
                </a:lnTo>
                <a:lnTo>
                  <a:pt x="5530820" y="2209800"/>
                </a:lnTo>
                <a:lnTo>
                  <a:pt x="5549227" y="2171700"/>
                </a:lnTo>
                <a:lnTo>
                  <a:pt x="5566431" y="2133600"/>
                </a:lnTo>
                <a:lnTo>
                  <a:pt x="5582425" y="2095500"/>
                </a:lnTo>
                <a:lnTo>
                  <a:pt x="5597203" y="2057400"/>
                </a:lnTo>
                <a:lnTo>
                  <a:pt x="5610757" y="2032000"/>
                </a:lnTo>
                <a:lnTo>
                  <a:pt x="5623081" y="1993900"/>
                </a:lnTo>
                <a:lnTo>
                  <a:pt x="5634167" y="1955800"/>
                </a:lnTo>
                <a:lnTo>
                  <a:pt x="5644010" y="1917700"/>
                </a:lnTo>
                <a:lnTo>
                  <a:pt x="5652602" y="1879600"/>
                </a:lnTo>
                <a:lnTo>
                  <a:pt x="5659935" y="1841500"/>
                </a:lnTo>
                <a:lnTo>
                  <a:pt x="5666005" y="1803400"/>
                </a:lnTo>
                <a:lnTo>
                  <a:pt x="5670802" y="1778000"/>
                </a:lnTo>
                <a:lnTo>
                  <a:pt x="5674322" y="1739900"/>
                </a:lnTo>
                <a:lnTo>
                  <a:pt x="5676556" y="1701800"/>
                </a:lnTo>
                <a:lnTo>
                  <a:pt x="5677499" y="1663700"/>
                </a:lnTo>
                <a:lnTo>
                  <a:pt x="5677142" y="1625600"/>
                </a:lnTo>
                <a:lnTo>
                  <a:pt x="5675480" y="1587500"/>
                </a:lnTo>
                <a:lnTo>
                  <a:pt x="5672505" y="1549400"/>
                </a:lnTo>
                <a:lnTo>
                  <a:pt x="5668211" y="1511300"/>
                </a:lnTo>
                <a:lnTo>
                  <a:pt x="5662590" y="1473200"/>
                </a:lnTo>
                <a:lnTo>
                  <a:pt x="5655637" y="1435100"/>
                </a:lnTo>
                <a:lnTo>
                  <a:pt x="5647343" y="1397000"/>
                </a:lnTo>
                <a:lnTo>
                  <a:pt x="5637703" y="1358900"/>
                </a:lnTo>
                <a:lnTo>
                  <a:pt x="5626709" y="1320800"/>
                </a:lnTo>
                <a:lnTo>
                  <a:pt x="5614355" y="1295400"/>
                </a:lnTo>
                <a:lnTo>
                  <a:pt x="5600633" y="1257300"/>
                </a:lnTo>
                <a:lnTo>
                  <a:pt x="5585537" y="1219200"/>
                </a:lnTo>
                <a:lnTo>
                  <a:pt x="5569060" y="1181100"/>
                </a:lnTo>
                <a:lnTo>
                  <a:pt x="5551195" y="1143000"/>
                </a:lnTo>
                <a:lnTo>
                  <a:pt x="5531936" y="1104900"/>
                </a:lnTo>
                <a:lnTo>
                  <a:pt x="5511274" y="1066800"/>
                </a:lnTo>
                <a:lnTo>
                  <a:pt x="5489205" y="1028700"/>
                </a:lnTo>
                <a:lnTo>
                  <a:pt x="5465720" y="1003300"/>
                </a:lnTo>
                <a:lnTo>
                  <a:pt x="5440813" y="965200"/>
                </a:lnTo>
                <a:lnTo>
                  <a:pt x="5414476" y="927100"/>
                </a:lnTo>
                <a:lnTo>
                  <a:pt x="5386705" y="889000"/>
                </a:lnTo>
                <a:lnTo>
                  <a:pt x="5361060" y="863600"/>
                </a:lnTo>
                <a:lnTo>
                  <a:pt x="5334547" y="825500"/>
                </a:lnTo>
                <a:lnTo>
                  <a:pt x="5307179" y="800100"/>
                </a:lnTo>
                <a:lnTo>
                  <a:pt x="5278973" y="774700"/>
                </a:lnTo>
                <a:lnTo>
                  <a:pt x="5249942" y="736600"/>
                </a:lnTo>
                <a:lnTo>
                  <a:pt x="5220102" y="711200"/>
                </a:lnTo>
                <a:lnTo>
                  <a:pt x="5189468" y="685800"/>
                </a:lnTo>
                <a:lnTo>
                  <a:pt x="5158055" y="660400"/>
                </a:lnTo>
                <a:lnTo>
                  <a:pt x="5125878" y="635000"/>
                </a:lnTo>
                <a:lnTo>
                  <a:pt x="5092953" y="609600"/>
                </a:lnTo>
                <a:lnTo>
                  <a:pt x="5059293" y="571500"/>
                </a:lnTo>
                <a:lnTo>
                  <a:pt x="5024915" y="546100"/>
                </a:lnTo>
                <a:lnTo>
                  <a:pt x="4989832" y="533400"/>
                </a:lnTo>
                <a:lnTo>
                  <a:pt x="4954062" y="508000"/>
                </a:lnTo>
                <a:lnTo>
                  <a:pt x="4917617" y="482600"/>
                </a:lnTo>
                <a:lnTo>
                  <a:pt x="4880514" y="457200"/>
                </a:lnTo>
                <a:lnTo>
                  <a:pt x="4842767" y="431800"/>
                </a:lnTo>
                <a:lnTo>
                  <a:pt x="4804391" y="406400"/>
                </a:lnTo>
                <a:lnTo>
                  <a:pt x="4765402" y="393700"/>
                </a:lnTo>
                <a:lnTo>
                  <a:pt x="4685643" y="342900"/>
                </a:lnTo>
                <a:lnTo>
                  <a:pt x="4644903" y="330200"/>
                </a:lnTo>
                <a:lnTo>
                  <a:pt x="4603610" y="304800"/>
                </a:lnTo>
                <a:lnTo>
                  <a:pt x="4561779" y="292100"/>
                </a:lnTo>
                <a:lnTo>
                  <a:pt x="4519424" y="266700"/>
                </a:lnTo>
                <a:lnTo>
                  <a:pt x="4433205" y="241300"/>
                </a:lnTo>
                <a:lnTo>
                  <a:pt x="4389371" y="215900"/>
                </a:lnTo>
                <a:lnTo>
                  <a:pt x="4209551" y="165100"/>
                </a:lnTo>
                <a:lnTo>
                  <a:pt x="4163551" y="139700"/>
                </a:lnTo>
                <a:lnTo>
                  <a:pt x="4070402" y="114300"/>
                </a:lnTo>
                <a:lnTo>
                  <a:pt x="4023283" y="114300"/>
                </a:lnTo>
                <a:lnTo>
                  <a:pt x="3831529" y="63500"/>
                </a:lnTo>
                <a:close/>
              </a:path>
              <a:path w="5677534" h="3302000">
                <a:moveTo>
                  <a:pt x="3684692" y="38100"/>
                </a:moveTo>
                <a:lnTo>
                  <a:pt x="2517866" y="38100"/>
                </a:lnTo>
                <a:lnTo>
                  <a:pt x="2416478" y="63500"/>
                </a:lnTo>
                <a:lnTo>
                  <a:pt x="3782846" y="63500"/>
                </a:lnTo>
                <a:lnTo>
                  <a:pt x="3684692" y="38100"/>
                </a:lnTo>
                <a:close/>
              </a:path>
              <a:path w="5677534" h="3302000">
                <a:moveTo>
                  <a:pt x="3585587" y="25400"/>
                </a:moveTo>
                <a:lnTo>
                  <a:pt x="2619688" y="25400"/>
                </a:lnTo>
                <a:lnTo>
                  <a:pt x="2568730" y="38100"/>
                </a:lnTo>
                <a:lnTo>
                  <a:pt x="3635251" y="38100"/>
                </a:lnTo>
                <a:lnTo>
                  <a:pt x="3585587" y="25400"/>
                </a:lnTo>
                <a:close/>
              </a:path>
              <a:path w="5677534" h="3302000">
                <a:moveTo>
                  <a:pt x="3485652" y="12700"/>
                </a:moveTo>
                <a:lnTo>
                  <a:pt x="2721822" y="12700"/>
                </a:lnTo>
                <a:lnTo>
                  <a:pt x="2670723" y="25400"/>
                </a:lnTo>
                <a:lnTo>
                  <a:pt x="3535716" y="25400"/>
                </a:lnTo>
                <a:lnTo>
                  <a:pt x="3485652" y="12700"/>
                </a:lnTo>
                <a:close/>
              </a:path>
              <a:path w="5677534" h="3302000">
                <a:moveTo>
                  <a:pt x="3334457" y="0"/>
                </a:moveTo>
                <a:lnTo>
                  <a:pt x="2875346" y="0"/>
                </a:lnTo>
                <a:lnTo>
                  <a:pt x="2824149" y="12700"/>
                </a:lnTo>
                <a:lnTo>
                  <a:pt x="3385008" y="12700"/>
                </a:lnTo>
                <a:lnTo>
                  <a:pt x="3334457" y="0"/>
                </a:lnTo>
                <a:close/>
              </a:path>
            </a:pathLst>
          </a:custGeom>
          <a:solidFill>
            <a:srgbClr val="FFFFFF"/>
          </a:solidFill>
        </p:spPr>
        <p:txBody>
          <a:bodyPr wrap="square" lIns="0" tIns="0" rIns="0" bIns="0" rtlCol="0"/>
          <a:lstStyle/>
          <a:p>
            <a:endParaRPr>
              <a:solidFill>
                <a:prstClr val="black"/>
              </a:solidFill>
            </a:endParaRPr>
          </a:p>
        </p:txBody>
      </p:sp>
      <p:sp>
        <p:nvSpPr>
          <p:cNvPr id="7" name="object 7"/>
          <p:cNvSpPr/>
          <p:nvPr/>
        </p:nvSpPr>
        <p:spPr>
          <a:xfrm>
            <a:off x="4216019" y="466835"/>
            <a:ext cx="5677535" cy="3308985"/>
          </a:xfrm>
          <a:custGeom>
            <a:avLst/>
            <a:gdLst/>
            <a:ahLst/>
            <a:cxnLst/>
            <a:rect l="l" t="t" r="r" b="b"/>
            <a:pathLst>
              <a:path w="5677534" h="3308985">
                <a:moveTo>
                  <a:pt x="0" y="3244866"/>
                </a:moveTo>
                <a:lnTo>
                  <a:pt x="826896" y="2418350"/>
                </a:lnTo>
                <a:lnTo>
                  <a:pt x="799125" y="2382994"/>
                </a:lnTo>
                <a:lnTo>
                  <a:pt x="772788" y="2347414"/>
                </a:lnTo>
                <a:lnTo>
                  <a:pt x="747881" y="2311625"/>
                </a:lnTo>
                <a:lnTo>
                  <a:pt x="724396" y="2275640"/>
                </a:lnTo>
                <a:lnTo>
                  <a:pt x="702327" y="2239474"/>
                </a:lnTo>
                <a:lnTo>
                  <a:pt x="681665" y="2203140"/>
                </a:lnTo>
                <a:lnTo>
                  <a:pt x="662406" y="2166652"/>
                </a:lnTo>
                <a:lnTo>
                  <a:pt x="644541" y="2130025"/>
                </a:lnTo>
                <a:lnTo>
                  <a:pt x="628064" y="2093272"/>
                </a:lnTo>
                <a:lnTo>
                  <a:pt x="612968" y="2056408"/>
                </a:lnTo>
                <a:lnTo>
                  <a:pt x="599246" y="2019446"/>
                </a:lnTo>
                <a:lnTo>
                  <a:pt x="586892" y="1982400"/>
                </a:lnTo>
                <a:lnTo>
                  <a:pt x="575898" y="1945284"/>
                </a:lnTo>
                <a:lnTo>
                  <a:pt x="566258" y="1908113"/>
                </a:lnTo>
                <a:lnTo>
                  <a:pt x="557964" y="1870900"/>
                </a:lnTo>
                <a:lnTo>
                  <a:pt x="545390" y="1796405"/>
                </a:lnTo>
                <a:lnTo>
                  <a:pt x="538121" y="1721911"/>
                </a:lnTo>
                <a:lnTo>
                  <a:pt x="536102" y="1647529"/>
                </a:lnTo>
                <a:lnTo>
                  <a:pt x="537045" y="1610416"/>
                </a:lnTo>
                <a:lnTo>
                  <a:pt x="542799" y="1536413"/>
                </a:lnTo>
                <a:lnTo>
                  <a:pt x="553666" y="1462803"/>
                </a:lnTo>
                <a:lnTo>
                  <a:pt x="569591" y="1389697"/>
                </a:lnTo>
                <a:lnTo>
                  <a:pt x="590520" y="1317208"/>
                </a:lnTo>
                <a:lnTo>
                  <a:pt x="616398" y="1245446"/>
                </a:lnTo>
                <a:lnTo>
                  <a:pt x="631176" y="1209873"/>
                </a:lnTo>
                <a:lnTo>
                  <a:pt x="647170" y="1174525"/>
                </a:lnTo>
                <a:lnTo>
                  <a:pt x="664374" y="1139414"/>
                </a:lnTo>
                <a:lnTo>
                  <a:pt x="682781" y="1104555"/>
                </a:lnTo>
                <a:lnTo>
                  <a:pt x="702384" y="1069962"/>
                </a:lnTo>
                <a:lnTo>
                  <a:pt x="723177" y="1035649"/>
                </a:lnTo>
                <a:lnTo>
                  <a:pt x="745151" y="1001630"/>
                </a:lnTo>
                <a:lnTo>
                  <a:pt x="768302" y="967919"/>
                </a:lnTo>
                <a:lnTo>
                  <a:pt x="792621" y="934530"/>
                </a:lnTo>
                <a:lnTo>
                  <a:pt x="818102" y="901476"/>
                </a:lnTo>
                <a:lnTo>
                  <a:pt x="844738" y="868773"/>
                </a:lnTo>
                <a:lnTo>
                  <a:pt x="872522" y="836433"/>
                </a:lnTo>
                <a:lnTo>
                  <a:pt x="901447" y="804471"/>
                </a:lnTo>
                <a:lnTo>
                  <a:pt x="931507" y="772901"/>
                </a:lnTo>
                <a:lnTo>
                  <a:pt x="962694" y="741736"/>
                </a:lnTo>
                <a:lnTo>
                  <a:pt x="995003" y="710992"/>
                </a:lnTo>
                <a:lnTo>
                  <a:pt x="1028425" y="680681"/>
                </a:lnTo>
                <a:lnTo>
                  <a:pt x="1062954" y="650818"/>
                </a:lnTo>
                <a:lnTo>
                  <a:pt x="1098583" y="621416"/>
                </a:lnTo>
                <a:lnTo>
                  <a:pt x="1135306" y="592490"/>
                </a:lnTo>
                <a:lnTo>
                  <a:pt x="1173115" y="564054"/>
                </a:lnTo>
                <a:lnTo>
                  <a:pt x="1212004" y="536122"/>
                </a:lnTo>
                <a:lnTo>
                  <a:pt x="1251966" y="508707"/>
                </a:lnTo>
                <a:lnTo>
                  <a:pt x="1292994" y="481824"/>
                </a:lnTo>
                <a:lnTo>
                  <a:pt x="1335080" y="455487"/>
                </a:lnTo>
                <a:lnTo>
                  <a:pt x="1378219" y="429709"/>
                </a:lnTo>
                <a:lnTo>
                  <a:pt x="1422404" y="404505"/>
                </a:lnTo>
                <a:lnTo>
                  <a:pt x="1467627" y="379888"/>
                </a:lnTo>
                <a:lnTo>
                  <a:pt x="1513882" y="355873"/>
                </a:lnTo>
                <a:lnTo>
                  <a:pt x="1561161" y="332474"/>
                </a:lnTo>
                <a:lnTo>
                  <a:pt x="1609459" y="309704"/>
                </a:lnTo>
                <a:lnTo>
                  <a:pt x="1658768" y="287577"/>
                </a:lnTo>
                <a:lnTo>
                  <a:pt x="1709081" y="266108"/>
                </a:lnTo>
                <a:lnTo>
                  <a:pt x="1760391" y="245311"/>
                </a:lnTo>
                <a:lnTo>
                  <a:pt x="1812693" y="225199"/>
                </a:lnTo>
                <a:lnTo>
                  <a:pt x="1865978" y="205786"/>
                </a:lnTo>
                <a:lnTo>
                  <a:pt x="1920239" y="187087"/>
                </a:lnTo>
                <a:lnTo>
                  <a:pt x="1968812" y="171228"/>
                </a:lnTo>
                <a:lnTo>
                  <a:pt x="2017659" y="156093"/>
                </a:lnTo>
                <a:lnTo>
                  <a:pt x="2066764" y="141678"/>
                </a:lnTo>
                <a:lnTo>
                  <a:pt x="2116112" y="127981"/>
                </a:lnTo>
                <a:lnTo>
                  <a:pt x="2165690" y="114998"/>
                </a:lnTo>
                <a:lnTo>
                  <a:pt x="2215480" y="102727"/>
                </a:lnTo>
                <a:lnTo>
                  <a:pt x="2265470" y="91164"/>
                </a:lnTo>
                <a:lnTo>
                  <a:pt x="2315642" y="80306"/>
                </a:lnTo>
                <a:lnTo>
                  <a:pt x="2365983" y="70150"/>
                </a:lnTo>
                <a:lnTo>
                  <a:pt x="2416478" y="60694"/>
                </a:lnTo>
                <a:lnTo>
                  <a:pt x="2467110" y="51934"/>
                </a:lnTo>
                <a:lnTo>
                  <a:pt x="2517866" y="43867"/>
                </a:lnTo>
                <a:lnTo>
                  <a:pt x="2568730" y="36490"/>
                </a:lnTo>
                <a:lnTo>
                  <a:pt x="2619688" y="29800"/>
                </a:lnTo>
                <a:lnTo>
                  <a:pt x="2670723" y="23794"/>
                </a:lnTo>
                <a:lnTo>
                  <a:pt x="2721822" y="18469"/>
                </a:lnTo>
                <a:lnTo>
                  <a:pt x="2772969" y="13821"/>
                </a:lnTo>
                <a:lnTo>
                  <a:pt x="2824149" y="9848"/>
                </a:lnTo>
                <a:lnTo>
                  <a:pt x="2875346" y="6547"/>
                </a:lnTo>
                <a:lnTo>
                  <a:pt x="2926547" y="3915"/>
                </a:lnTo>
                <a:lnTo>
                  <a:pt x="2977736" y="1948"/>
                </a:lnTo>
                <a:lnTo>
                  <a:pt x="3028898" y="644"/>
                </a:lnTo>
                <a:lnTo>
                  <a:pt x="3080017" y="0"/>
                </a:lnTo>
                <a:lnTo>
                  <a:pt x="3131080" y="11"/>
                </a:lnTo>
                <a:lnTo>
                  <a:pt x="3182070" y="676"/>
                </a:lnTo>
                <a:lnTo>
                  <a:pt x="3232973" y="1992"/>
                </a:lnTo>
                <a:lnTo>
                  <a:pt x="3283773" y="3955"/>
                </a:lnTo>
                <a:lnTo>
                  <a:pt x="3334457" y="6562"/>
                </a:lnTo>
                <a:lnTo>
                  <a:pt x="3385008" y="9810"/>
                </a:lnTo>
                <a:lnTo>
                  <a:pt x="3435411" y="13696"/>
                </a:lnTo>
                <a:lnTo>
                  <a:pt x="3485652" y="18217"/>
                </a:lnTo>
                <a:lnTo>
                  <a:pt x="3535716" y="23370"/>
                </a:lnTo>
                <a:lnTo>
                  <a:pt x="3585587" y="29153"/>
                </a:lnTo>
                <a:lnTo>
                  <a:pt x="3635251" y="35561"/>
                </a:lnTo>
                <a:lnTo>
                  <a:pt x="3684692" y="42592"/>
                </a:lnTo>
                <a:lnTo>
                  <a:pt x="3733895" y="50243"/>
                </a:lnTo>
                <a:lnTo>
                  <a:pt x="3782846" y="58510"/>
                </a:lnTo>
                <a:lnTo>
                  <a:pt x="3831529" y="67391"/>
                </a:lnTo>
                <a:lnTo>
                  <a:pt x="3879929" y="76883"/>
                </a:lnTo>
                <a:lnTo>
                  <a:pt x="3928031" y="86982"/>
                </a:lnTo>
                <a:lnTo>
                  <a:pt x="3975821" y="97686"/>
                </a:lnTo>
                <a:lnTo>
                  <a:pt x="4023283" y="108992"/>
                </a:lnTo>
                <a:lnTo>
                  <a:pt x="4070402" y="120895"/>
                </a:lnTo>
                <a:lnTo>
                  <a:pt x="4117163" y="133395"/>
                </a:lnTo>
                <a:lnTo>
                  <a:pt x="4163551" y="146486"/>
                </a:lnTo>
                <a:lnTo>
                  <a:pt x="4209551" y="160167"/>
                </a:lnTo>
                <a:lnTo>
                  <a:pt x="4255148" y="174433"/>
                </a:lnTo>
                <a:lnTo>
                  <a:pt x="4300327" y="189283"/>
                </a:lnTo>
                <a:lnTo>
                  <a:pt x="4345073" y="204714"/>
                </a:lnTo>
                <a:lnTo>
                  <a:pt x="4389371" y="220721"/>
                </a:lnTo>
                <a:lnTo>
                  <a:pt x="4433205" y="237302"/>
                </a:lnTo>
                <a:lnTo>
                  <a:pt x="4476561" y="254454"/>
                </a:lnTo>
                <a:lnTo>
                  <a:pt x="4519424" y="272174"/>
                </a:lnTo>
                <a:lnTo>
                  <a:pt x="4561779" y="290458"/>
                </a:lnTo>
                <a:lnTo>
                  <a:pt x="4603610" y="309305"/>
                </a:lnTo>
                <a:lnTo>
                  <a:pt x="4644903" y="328710"/>
                </a:lnTo>
                <a:lnTo>
                  <a:pt x="4685643" y="348671"/>
                </a:lnTo>
                <a:lnTo>
                  <a:pt x="4725814" y="369184"/>
                </a:lnTo>
                <a:lnTo>
                  <a:pt x="4765402" y="390247"/>
                </a:lnTo>
                <a:lnTo>
                  <a:pt x="4804391" y="411856"/>
                </a:lnTo>
                <a:lnTo>
                  <a:pt x="4842767" y="434009"/>
                </a:lnTo>
                <a:lnTo>
                  <a:pt x="4880514" y="456703"/>
                </a:lnTo>
                <a:lnTo>
                  <a:pt x="4917617" y="479933"/>
                </a:lnTo>
                <a:lnTo>
                  <a:pt x="4954062" y="503698"/>
                </a:lnTo>
                <a:lnTo>
                  <a:pt x="4989832" y="527994"/>
                </a:lnTo>
                <a:lnTo>
                  <a:pt x="5024915" y="552818"/>
                </a:lnTo>
                <a:lnTo>
                  <a:pt x="5059293" y="578168"/>
                </a:lnTo>
                <a:lnTo>
                  <a:pt x="5092953" y="604039"/>
                </a:lnTo>
                <a:lnTo>
                  <a:pt x="5125878" y="630429"/>
                </a:lnTo>
                <a:lnTo>
                  <a:pt x="5158055" y="657336"/>
                </a:lnTo>
                <a:lnTo>
                  <a:pt x="5189468" y="684755"/>
                </a:lnTo>
                <a:lnTo>
                  <a:pt x="5220102" y="712684"/>
                </a:lnTo>
                <a:lnTo>
                  <a:pt x="5249942" y="741120"/>
                </a:lnTo>
                <a:lnTo>
                  <a:pt x="5278973" y="770060"/>
                </a:lnTo>
                <a:lnTo>
                  <a:pt x="5307179" y="799500"/>
                </a:lnTo>
                <a:lnTo>
                  <a:pt x="5334547" y="829438"/>
                </a:lnTo>
                <a:lnTo>
                  <a:pt x="5361060" y="859870"/>
                </a:lnTo>
                <a:lnTo>
                  <a:pt x="5386705" y="890794"/>
                </a:lnTo>
                <a:lnTo>
                  <a:pt x="5414476" y="926150"/>
                </a:lnTo>
                <a:lnTo>
                  <a:pt x="5440813" y="961730"/>
                </a:lnTo>
                <a:lnTo>
                  <a:pt x="5465720" y="997519"/>
                </a:lnTo>
                <a:lnTo>
                  <a:pt x="5489205" y="1033504"/>
                </a:lnTo>
                <a:lnTo>
                  <a:pt x="5511274" y="1069671"/>
                </a:lnTo>
                <a:lnTo>
                  <a:pt x="5531936" y="1106005"/>
                </a:lnTo>
                <a:lnTo>
                  <a:pt x="5551195" y="1142492"/>
                </a:lnTo>
                <a:lnTo>
                  <a:pt x="5569060" y="1179119"/>
                </a:lnTo>
                <a:lnTo>
                  <a:pt x="5585537" y="1215872"/>
                </a:lnTo>
                <a:lnTo>
                  <a:pt x="5600633" y="1252737"/>
                </a:lnTo>
                <a:lnTo>
                  <a:pt x="5614355" y="1289699"/>
                </a:lnTo>
                <a:lnTo>
                  <a:pt x="5626709" y="1326745"/>
                </a:lnTo>
                <a:lnTo>
                  <a:pt x="5637703" y="1363860"/>
                </a:lnTo>
                <a:lnTo>
                  <a:pt x="5647343" y="1401031"/>
                </a:lnTo>
                <a:lnTo>
                  <a:pt x="5655637" y="1438244"/>
                </a:lnTo>
                <a:lnTo>
                  <a:pt x="5668211" y="1512740"/>
                </a:lnTo>
                <a:lnTo>
                  <a:pt x="5675480" y="1587234"/>
                </a:lnTo>
                <a:lnTo>
                  <a:pt x="5677499" y="1661615"/>
                </a:lnTo>
                <a:lnTo>
                  <a:pt x="5676556" y="1698729"/>
                </a:lnTo>
                <a:lnTo>
                  <a:pt x="5670802" y="1772732"/>
                </a:lnTo>
                <a:lnTo>
                  <a:pt x="5659935" y="1846342"/>
                </a:lnTo>
                <a:lnTo>
                  <a:pt x="5644010" y="1919447"/>
                </a:lnTo>
                <a:lnTo>
                  <a:pt x="5623081" y="1991937"/>
                </a:lnTo>
                <a:lnTo>
                  <a:pt x="5597203" y="2063698"/>
                </a:lnTo>
                <a:lnTo>
                  <a:pt x="5582425" y="2099271"/>
                </a:lnTo>
                <a:lnTo>
                  <a:pt x="5566431" y="2134620"/>
                </a:lnTo>
                <a:lnTo>
                  <a:pt x="5549227" y="2169731"/>
                </a:lnTo>
                <a:lnTo>
                  <a:pt x="5530820" y="2204589"/>
                </a:lnTo>
                <a:lnTo>
                  <a:pt x="5511217" y="2239182"/>
                </a:lnTo>
                <a:lnTo>
                  <a:pt x="5490424" y="2273495"/>
                </a:lnTo>
                <a:lnTo>
                  <a:pt x="5468450" y="2307514"/>
                </a:lnTo>
                <a:lnTo>
                  <a:pt x="5445299" y="2341226"/>
                </a:lnTo>
                <a:lnTo>
                  <a:pt x="5420980" y="2374615"/>
                </a:lnTo>
                <a:lnTo>
                  <a:pt x="5395499" y="2407668"/>
                </a:lnTo>
                <a:lnTo>
                  <a:pt x="5368863" y="2440372"/>
                </a:lnTo>
                <a:lnTo>
                  <a:pt x="5341079" y="2472712"/>
                </a:lnTo>
                <a:lnTo>
                  <a:pt x="5312154" y="2504674"/>
                </a:lnTo>
                <a:lnTo>
                  <a:pt x="5282094" y="2536244"/>
                </a:lnTo>
                <a:lnTo>
                  <a:pt x="5250907" y="2567408"/>
                </a:lnTo>
                <a:lnTo>
                  <a:pt x="5218598" y="2598153"/>
                </a:lnTo>
                <a:lnTo>
                  <a:pt x="5185176" y="2628464"/>
                </a:lnTo>
                <a:lnTo>
                  <a:pt x="5150647" y="2658327"/>
                </a:lnTo>
                <a:lnTo>
                  <a:pt x="5115018" y="2687728"/>
                </a:lnTo>
                <a:lnTo>
                  <a:pt x="5078295" y="2716654"/>
                </a:lnTo>
                <a:lnTo>
                  <a:pt x="5040486" y="2745090"/>
                </a:lnTo>
                <a:lnTo>
                  <a:pt x="5001597" y="2773022"/>
                </a:lnTo>
                <a:lnTo>
                  <a:pt x="4961635" y="2800437"/>
                </a:lnTo>
                <a:lnTo>
                  <a:pt x="4920607" y="2827320"/>
                </a:lnTo>
                <a:lnTo>
                  <a:pt x="4878521" y="2853658"/>
                </a:lnTo>
                <a:lnTo>
                  <a:pt x="4835382" y="2879435"/>
                </a:lnTo>
                <a:lnTo>
                  <a:pt x="4791197" y="2904640"/>
                </a:lnTo>
                <a:lnTo>
                  <a:pt x="4745974" y="2929256"/>
                </a:lnTo>
                <a:lnTo>
                  <a:pt x="4699719" y="2953271"/>
                </a:lnTo>
                <a:lnTo>
                  <a:pt x="4652440" y="2976671"/>
                </a:lnTo>
                <a:lnTo>
                  <a:pt x="4604142" y="2999441"/>
                </a:lnTo>
                <a:lnTo>
                  <a:pt x="4554833" y="3021567"/>
                </a:lnTo>
                <a:lnTo>
                  <a:pt x="4504520" y="3043036"/>
                </a:lnTo>
                <a:lnTo>
                  <a:pt x="4453210" y="3063834"/>
                </a:lnTo>
                <a:lnTo>
                  <a:pt x="4400908" y="3083946"/>
                </a:lnTo>
                <a:lnTo>
                  <a:pt x="4347623" y="3103358"/>
                </a:lnTo>
                <a:lnTo>
                  <a:pt x="4293361" y="3122057"/>
                </a:lnTo>
                <a:lnTo>
                  <a:pt x="4245934" y="3137545"/>
                </a:lnTo>
                <a:lnTo>
                  <a:pt x="4198177" y="3152355"/>
                </a:lnTo>
                <a:lnTo>
                  <a:pt x="4150106" y="3166488"/>
                </a:lnTo>
                <a:lnTo>
                  <a:pt x="4101735" y="3179944"/>
                </a:lnTo>
                <a:lnTo>
                  <a:pt x="4053081" y="3192726"/>
                </a:lnTo>
                <a:lnTo>
                  <a:pt x="4004160" y="3204834"/>
                </a:lnTo>
                <a:lnTo>
                  <a:pt x="3954986" y="3216269"/>
                </a:lnTo>
                <a:lnTo>
                  <a:pt x="3905576" y="3227033"/>
                </a:lnTo>
                <a:lnTo>
                  <a:pt x="3855945" y="3237126"/>
                </a:lnTo>
                <a:lnTo>
                  <a:pt x="3806109" y="3246550"/>
                </a:lnTo>
                <a:lnTo>
                  <a:pt x="3756083" y="3255307"/>
                </a:lnTo>
                <a:lnTo>
                  <a:pt x="3705883" y="3263396"/>
                </a:lnTo>
                <a:lnTo>
                  <a:pt x="3655524" y="3270820"/>
                </a:lnTo>
                <a:lnTo>
                  <a:pt x="3605023" y="3277578"/>
                </a:lnTo>
                <a:lnTo>
                  <a:pt x="3554394" y="3283674"/>
                </a:lnTo>
                <a:lnTo>
                  <a:pt x="3503654" y="3289107"/>
                </a:lnTo>
                <a:lnTo>
                  <a:pt x="3452817" y="3293879"/>
                </a:lnTo>
                <a:lnTo>
                  <a:pt x="3401900" y="3297991"/>
                </a:lnTo>
                <a:lnTo>
                  <a:pt x="3350917" y="3301444"/>
                </a:lnTo>
                <a:lnTo>
                  <a:pt x="3299886" y="3304239"/>
                </a:lnTo>
                <a:lnTo>
                  <a:pt x="3248820" y="3306378"/>
                </a:lnTo>
                <a:lnTo>
                  <a:pt x="3197737" y="3307861"/>
                </a:lnTo>
                <a:lnTo>
                  <a:pt x="3146651" y="3308690"/>
                </a:lnTo>
                <a:lnTo>
                  <a:pt x="3095578" y="3308865"/>
                </a:lnTo>
                <a:lnTo>
                  <a:pt x="3044533" y="3308389"/>
                </a:lnTo>
                <a:lnTo>
                  <a:pt x="2993533" y="3307261"/>
                </a:lnTo>
                <a:lnTo>
                  <a:pt x="2942593" y="3305484"/>
                </a:lnTo>
                <a:lnTo>
                  <a:pt x="2891728" y="3303059"/>
                </a:lnTo>
                <a:lnTo>
                  <a:pt x="2840953" y="3299985"/>
                </a:lnTo>
                <a:lnTo>
                  <a:pt x="2790286" y="3296266"/>
                </a:lnTo>
                <a:lnTo>
                  <a:pt x="2739741" y="3291901"/>
                </a:lnTo>
                <a:lnTo>
                  <a:pt x="2689333" y="3286892"/>
                </a:lnTo>
                <a:lnTo>
                  <a:pt x="2639079" y="3281241"/>
                </a:lnTo>
                <a:lnTo>
                  <a:pt x="2588994" y="3274947"/>
                </a:lnTo>
                <a:lnTo>
                  <a:pt x="2539093" y="3268013"/>
                </a:lnTo>
                <a:lnTo>
                  <a:pt x="2489392" y="3260439"/>
                </a:lnTo>
                <a:lnTo>
                  <a:pt x="2439907" y="3252228"/>
                </a:lnTo>
                <a:lnTo>
                  <a:pt x="2390654" y="3243379"/>
                </a:lnTo>
                <a:lnTo>
                  <a:pt x="2341647" y="3233893"/>
                </a:lnTo>
                <a:lnTo>
                  <a:pt x="2292903" y="3223773"/>
                </a:lnTo>
                <a:lnTo>
                  <a:pt x="2244437" y="3213020"/>
                </a:lnTo>
                <a:lnTo>
                  <a:pt x="2196265" y="3201633"/>
                </a:lnTo>
                <a:lnTo>
                  <a:pt x="2148402" y="3189615"/>
                </a:lnTo>
                <a:lnTo>
                  <a:pt x="2100864" y="3176967"/>
                </a:lnTo>
                <a:lnTo>
                  <a:pt x="2053667" y="3163690"/>
                </a:lnTo>
                <a:lnTo>
                  <a:pt x="2006825" y="3149784"/>
                </a:lnTo>
                <a:lnTo>
                  <a:pt x="1960356" y="3135252"/>
                </a:lnTo>
                <a:lnTo>
                  <a:pt x="1914273" y="3120094"/>
                </a:lnTo>
                <a:lnTo>
                  <a:pt x="1868593" y="3104311"/>
                </a:lnTo>
                <a:lnTo>
                  <a:pt x="1823332" y="3087905"/>
                </a:lnTo>
                <a:lnTo>
                  <a:pt x="1778505" y="3070876"/>
                </a:lnTo>
                <a:lnTo>
                  <a:pt x="1734128" y="3053226"/>
                </a:lnTo>
                <a:lnTo>
                  <a:pt x="1690215" y="3034956"/>
                </a:lnTo>
                <a:lnTo>
                  <a:pt x="1646784" y="3016068"/>
                </a:lnTo>
                <a:lnTo>
                  <a:pt x="1603849" y="2996561"/>
                </a:lnTo>
                <a:lnTo>
                  <a:pt x="1561426" y="2976438"/>
                </a:lnTo>
                <a:lnTo>
                  <a:pt x="1519531" y="2955699"/>
                </a:lnTo>
                <a:lnTo>
                  <a:pt x="1478179" y="2934346"/>
                </a:lnTo>
                <a:lnTo>
                  <a:pt x="1437385" y="2912380"/>
                </a:lnTo>
                <a:lnTo>
                  <a:pt x="0" y="3244866"/>
                </a:lnTo>
                <a:close/>
              </a:path>
            </a:pathLst>
          </a:custGeom>
          <a:ln w="28956">
            <a:solidFill>
              <a:srgbClr val="FFFFFF"/>
            </a:solidFill>
          </a:ln>
        </p:spPr>
        <p:txBody>
          <a:bodyPr wrap="square" lIns="0" tIns="0" rIns="0" bIns="0" rtlCol="0"/>
          <a:lstStyle/>
          <a:p>
            <a:endParaRPr>
              <a:solidFill>
                <a:prstClr val="black"/>
              </a:solidFill>
            </a:endParaRPr>
          </a:p>
        </p:txBody>
      </p:sp>
      <p:sp>
        <p:nvSpPr>
          <p:cNvPr id="8" name="object 8"/>
          <p:cNvSpPr txBox="1"/>
          <p:nvPr/>
        </p:nvSpPr>
        <p:spPr>
          <a:xfrm>
            <a:off x="5598921" y="810260"/>
            <a:ext cx="3446145" cy="2585720"/>
          </a:xfrm>
          <a:prstGeom prst="rect">
            <a:avLst/>
          </a:prstGeom>
        </p:spPr>
        <p:txBody>
          <a:bodyPr vert="horz" wrap="square" lIns="0" tIns="12065" rIns="0" bIns="0" rtlCol="0">
            <a:spAutoFit/>
          </a:bodyPr>
          <a:lstStyle/>
          <a:p>
            <a:pPr marL="12700" marR="5080" indent="-635" algn="ctr">
              <a:spcBef>
                <a:spcPts val="95"/>
              </a:spcBef>
            </a:pPr>
            <a:r>
              <a:rPr sz="2800" spc="-10" dirty="0">
                <a:solidFill>
                  <a:srgbClr val="5F5F5F"/>
                </a:solidFill>
                <a:latin typeface="Comic Sans MS"/>
                <a:cs typeface="Comic Sans MS"/>
              </a:rPr>
              <a:t>But, when </a:t>
            </a:r>
            <a:r>
              <a:rPr sz="2800" spc="-5" dirty="0">
                <a:solidFill>
                  <a:srgbClr val="5F5F5F"/>
                </a:solidFill>
                <a:latin typeface="Comic Sans MS"/>
                <a:cs typeface="Comic Sans MS"/>
              </a:rPr>
              <a:t>there </a:t>
            </a:r>
            <a:r>
              <a:rPr sz="2800" spc="-10" dirty="0">
                <a:solidFill>
                  <a:srgbClr val="5F5F5F"/>
                </a:solidFill>
                <a:latin typeface="Comic Sans MS"/>
                <a:cs typeface="Comic Sans MS"/>
              </a:rPr>
              <a:t>is  </a:t>
            </a:r>
            <a:r>
              <a:rPr sz="2800" spc="-5" dirty="0">
                <a:solidFill>
                  <a:srgbClr val="5F5F5F"/>
                </a:solidFill>
                <a:latin typeface="Comic Sans MS"/>
                <a:cs typeface="Comic Sans MS"/>
              </a:rPr>
              <a:t>no centralized  governing party, how  do we know </a:t>
            </a:r>
            <a:r>
              <a:rPr sz="2800" spc="-10" dirty="0">
                <a:solidFill>
                  <a:srgbClr val="5F5F5F"/>
                </a:solidFill>
                <a:latin typeface="Comic Sans MS"/>
                <a:cs typeface="Comic Sans MS"/>
              </a:rPr>
              <a:t>that the  </a:t>
            </a:r>
            <a:r>
              <a:rPr sz="2800" spc="-5" dirty="0">
                <a:solidFill>
                  <a:srgbClr val="5F5F5F"/>
                </a:solidFill>
                <a:latin typeface="Comic Sans MS"/>
                <a:cs typeface="Comic Sans MS"/>
              </a:rPr>
              <a:t>transactions are  authentic?</a:t>
            </a:r>
            <a:endParaRPr sz="2800">
              <a:solidFill>
                <a:prstClr val="black"/>
              </a:solidFill>
              <a:latin typeface="Comic Sans MS"/>
              <a:cs typeface="Comic Sans MS"/>
            </a:endParaRPr>
          </a:p>
        </p:txBody>
      </p:sp>
      <p:sp>
        <p:nvSpPr>
          <p:cNvPr id="9" name="object 9"/>
          <p:cNvSpPr/>
          <p:nvPr/>
        </p:nvSpPr>
        <p:spPr>
          <a:xfrm>
            <a:off x="7821168" y="5018532"/>
            <a:ext cx="6952488" cy="350977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7967884" y="5142904"/>
            <a:ext cx="6664325" cy="3276600"/>
          </a:xfrm>
          <a:custGeom>
            <a:avLst/>
            <a:gdLst/>
            <a:ahLst/>
            <a:cxnLst/>
            <a:rect l="l" t="t" r="r" b="b"/>
            <a:pathLst>
              <a:path w="6664325" h="3276600">
                <a:moveTo>
                  <a:pt x="3695602" y="3263900"/>
                </a:moveTo>
                <a:lnTo>
                  <a:pt x="2800425" y="3263900"/>
                </a:lnTo>
                <a:lnTo>
                  <a:pt x="2852567" y="3276600"/>
                </a:lnTo>
                <a:lnTo>
                  <a:pt x="3642860" y="3276600"/>
                </a:lnTo>
                <a:lnTo>
                  <a:pt x="3695602" y="3263900"/>
                </a:lnTo>
                <a:close/>
              </a:path>
              <a:path w="6664325" h="3276600">
                <a:moveTo>
                  <a:pt x="3853456" y="3251200"/>
                </a:moveTo>
                <a:lnTo>
                  <a:pt x="2644819" y="3251200"/>
                </a:lnTo>
                <a:lnTo>
                  <a:pt x="2696540" y="3263900"/>
                </a:lnTo>
                <a:lnTo>
                  <a:pt x="3800910" y="3263900"/>
                </a:lnTo>
                <a:lnTo>
                  <a:pt x="3853456" y="3251200"/>
                </a:lnTo>
                <a:close/>
              </a:path>
              <a:path w="6664325" h="3276600">
                <a:moveTo>
                  <a:pt x="3958276" y="3238500"/>
                </a:moveTo>
                <a:lnTo>
                  <a:pt x="2541872" y="3238500"/>
                </a:lnTo>
                <a:lnTo>
                  <a:pt x="2593259" y="3251200"/>
                </a:lnTo>
                <a:lnTo>
                  <a:pt x="3905915" y="3251200"/>
                </a:lnTo>
                <a:lnTo>
                  <a:pt x="3958276" y="3238500"/>
                </a:lnTo>
                <a:close/>
              </a:path>
              <a:path w="6664325" h="3276600">
                <a:moveTo>
                  <a:pt x="4062664" y="3225800"/>
                </a:moveTo>
                <a:lnTo>
                  <a:pt x="2439657" y="3225800"/>
                </a:lnTo>
                <a:lnTo>
                  <a:pt x="2490667" y="3238500"/>
                </a:lnTo>
                <a:lnTo>
                  <a:pt x="4010530" y="3238500"/>
                </a:lnTo>
                <a:lnTo>
                  <a:pt x="4062664" y="3225800"/>
                </a:lnTo>
                <a:close/>
              </a:path>
              <a:path w="6664325" h="3276600">
                <a:moveTo>
                  <a:pt x="4166531" y="3213100"/>
                </a:moveTo>
                <a:lnTo>
                  <a:pt x="2338262" y="3213100"/>
                </a:lnTo>
                <a:lnTo>
                  <a:pt x="2388852" y="3225800"/>
                </a:lnTo>
                <a:lnTo>
                  <a:pt x="4114668" y="3225800"/>
                </a:lnTo>
                <a:lnTo>
                  <a:pt x="4166531" y="3213100"/>
                </a:lnTo>
                <a:close/>
              </a:path>
              <a:path w="6664325" h="3276600">
                <a:moveTo>
                  <a:pt x="4321169" y="3187700"/>
                </a:moveTo>
                <a:lnTo>
                  <a:pt x="2187896" y="3187700"/>
                </a:lnTo>
                <a:lnTo>
                  <a:pt x="2287899" y="3213100"/>
                </a:lnTo>
                <a:lnTo>
                  <a:pt x="4218243" y="3213100"/>
                </a:lnTo>
                <a:lnTo>
                  <a:pt x="4321169" y="3187700"/>
                </a:lnTo>
                <a:close/>
              </a:path>
              <a:path w="6664325" h="3276600">
                <a:moveTo>
                  <a:pt x="4132378" y="63500"/>
                </a:moveTo>
                <a:lnTo>
                  <a:pt x="2399601" y="63500"/>
                </a:lnTo>
                <a:lnTo>
                  <a:pt x="2349583" y="76200"/>
                </a:lnTo>
                <a:lnTo>
                  <a:pt x="2299740" y="76200"/>
                </a:lnTo>
                <a:lnTo>
                  <a:pt x="2200618" y="101600"/>
                </a:lnTo>
                <a:lnTo>
                  <a:pt x="2151360" y="101600"/>
                </a:lnTo>
                <a:lnTo>
                  <a:pt x="2053499" y="127000"/>
                </a:lnTo>
                <a:lnTo>
                  <a:pt x="2004916" y="127000"/>
                </a:lnTo>
                <a:lnTo>
                  <a:pt x="1488916" y="266700"/>
                </a:lnTo>
                <a:lnTo>
                  <a:pt x="1430663" y="292100"/>
                </a:lnTo>
                <a:lnTo>
                  <a:pt x="1373503" y="304800"/>
                </a:lnTo>
                <a:lnTo>
                  <a:pt x="1262479" y="355600"/>
                </a:lnTo>
                <a:lnTo>
                  <a:pt x="1208623" y="368300"/>
                </a:lnTo>
                <a:lnTo>
                  <a:pt x="1155877" y="393700"/>
                </a:lnTo>
                <a:lnTo>
                  <a:pt x="1104246" y="419100"/>
                </a:lnTo>
                <a:lnTo>
                  <a:pt x="1053733" y="444500"/>
                </a:lnTo>
                <a:lnTo>
                  <a:pt x="1004344" y="457200"/>
                </a:lnTo>
                <a:lnTo>
                  <a:pt x="956083" y="482600"/>
                </a:lnTo>
                <a:lnTo>
                  <a:pt x="908953" y="508000"/>
                </a:lnTo>
                <a:lnTo>
                  <a:pt x="862960" y="533400"/>
                </a:lnTo>
                <a:lnTo>
                  <a:pt x="818108" y="558800"/>
                </a:lnTo>
                <a:lnTo>
                  <a:pt x="774401" y="584200"/>
                </a:lnTo>
                <a:lnTo>
                  <a:pt x="731843" y="609600"/>
                </a:lnTo>
                <a:lnTo>
                  <a:pt x="690439" y="635000"/>
                </a:lnTo>
                <a:lnTo>
                  <a:pt x="650193" y="660400"/>
                </a:lnTo>
                <a:lnTo>
                  <a:pt x="611110" y="685800"/>
                </a:lnTo>
                <a:lnTo>
                  <a:pt x="573194" y="711200"/>
                </a:lnTo>
                <a:lnTo>
                  <a:pt x="536449" y="749300"/>
                </a:lnTo>
                <a:lnTo>
                  <a:pt x="500880" y="774700"/>
                </a:lnTo>
                <a:lnTo>
                  <a:pt x="466491" y="800100"/>
                </a:lnTo>
                <a:lnTo>
                  <a:pt x="433286" y="825500"/>
                </a:lnTo>
                <a:lnTo>
                  <a:pt x="401270" y="850900"/>
                </a:lnTo>
                <a:lnTo>
                  <a:pt x="370447" y="889000"/>
                </a:lnTo>
                <a:lnTo>
                  <a:pt x="340822" y="914400"/>
                </a:lnTo>
                <a:lnTo>
                  <a:pt x="312398" y="939800"/>
                </a:lnTo>
                <a:lnTo>
                  <a:pt x="285181" y="977900"/>
                </a:lnTo>
                <a:lnTo>
                  <a:pt x="259174" y="1003300"/>
                </a:lnTo>
                <a:lnTo>
                  <a:pt x="234383" y="1028700"/>
                </a:lnTo>
                <a:lnTo>
                  <a:pt x="210811" y="1066800"/>
                </a:lnTo>
                <a:lnTo>
                  <a:pt x="188462" y="1092200"/>
                </a:lnTo>
                <a:lnTo>
                  <a:pt x="167342" y="1130300"/>
                </a:lnTo>
                <a:lnTo>
                  <a:pt x="147454" y="1155700"/>
                </a:lnTo>
                <a:lnTo>
                  <a:pt x="128802" y="1193800"/>
                </a:lnTo>
                <a:lnTo>
                  <a:pt x="111393" y="1219200"/>
                </a:lnTo>
                <a:lnTo>
                  <a:pt x="95228" y="1257300"/>
                </a:lnTo>
                <a:lnTo>
                  <a:pt x="80314" y="1282700"/>
                </a:lnTo>
                <a:lnTo>
                  <a:pt x="66654" y="1320800"/>
                </a:lnTo>
                <a:lnTo>
                  <a:pt x="54252" y="1346200"/>
                </a:lnTo>
                <a:lnTo>
                  <a:pt x="43114" y="1384300"/>
                </a:lnTo>
                <a:lnTo>
                  <a:pt x="33243" y="1409700"/>
                </a:lnTo>
                <a:lnTo>
                  <a:pt x="24643" y="1447800"/>
                </a:lnTo>
                <a:lnTo>
                  <a:pt x="17320" y="1473200"/>
                </a:lnTo>
                <a:lnTo>
                  <a:pt x="11278" y="1511300"/>
                </a:lnTo>
                <a:lnTo>
                  <a:pt x="6520" y="1536700"/>
                </a:lnTo>
                <a:lnTo>
                  <a:pt x="3051" y="1574800"/>
                </a:lnTo>
                <a:lnTo>
                  <a:pt x="876" y="1612900"/>
                </a:lnTo>
                <a:lnTo>
                  <a:pt x="0" y="1638300"/>
                </a:lnTo>
                <a:lnTo>
                  <a:pt x="425" y="1676400"/>
                </a:lnTo>
                <a:lnTo>
                  <a:pt x="2157" y="1701800"/>
                </a:lnTo>
                <a:lnTo>
                  <a:pt x="5200" y="1739900"/>
                </a:lnTo>
                <a:lnTo>
                  <a:pt x="9559" y="1778000"/>
                </a:lnTo>
                <a:lnTo>
                  <a:pt x="15238" y="1803400"/>
                </a:lnTo>
                <a:lnTo>
                  <a:pt x="22240" y="1841500"/>
                </a:lnTo>
                <a:lnTo>
                  <a:pt x="30571" y="1866900"/>
                </a:lnTo>
                <a:lnTo>
                  <a:pt x="40236" y="1905000"/>
                </a:lnTo>
                <a:lnTo>
                  <a:pt x="51237" y="1930400"/>
                </a:lnTo>
                <a:lnTo>
                  <a:pt x="63580" y="1968500"/>
                </a:lnTo>
                <a:lnTo>
                  <a:pt x="77269" y="2006600"/>
                </a:lnTo>
                <a:lnTo>
                  <a:pt x="92309" y="2032000"/>
                </a:lnTo>
                <a:lnTo>
                  <a:pt x="108703" y="2070100"/>
                </a:lnTo>
                <a:lnTo>
                  <a:pt x="126457" y="2095500"/>
                </a:lnTo>
                <a:lnTo>
                  <a:pt x="145574" y="2133600"/>
                </a:lnTo>
                <a:lnTo>
                  <a:pt x="166059" y="2159000"/>
                </a:lnTo>
                <a:lnTo>
                  <a:pt x="187916" y="2197100"/>
                </a:lnTo>
                <a:lnTo>
                  <a:pt x="211149" y="2222500"/>
                </a:lnTo>
                <a:lnTo>
                  <a:pt x="235764" y="2260600"/>
                </a:lnTo>
                <a:lnTo>
                  <a:pt x="261764" y="2286000"/>
                </a:lnTo>
                <a:lnTo>
                  <a:pt x="289154" y="2324100"/>
                </a:lnTo>
                <a:lnTo>
                  <a:pt x="317937" y="2349500"/>
                </a:lnTo>
                <a:lnTo>
                  <a:pt x="348120" y="2387600"/>
                </a:lnTo>
                <a:lnTo>
                  <a:pt x="379705" y="2413000"/>
                </a:lnTo>
                <a:lnTo>
                  <a:pt x="412697" y="2438400"/>
                </a:lnTo>
                <a:lnTo>
                  <a:pt x="447101" y="2476500"/>
                </a:lnTo>
                <a:lnTo>
                  <a:pt x="482920" y="2501900"/>
                </a:lnTo>
                <a:lnTo>
                  <a:pt x="520160" y="2527300"/>
                </a:lnTo>
                <a:lnTo>
                  <a:pt x="551261" y="2552700"/>
                </a:lnTo>
                <a:lnTo>
                  <a:pt x="583041" y="2578100"/>
                </a:lnTo>
                <a:lnTo>
                  <a:pt x="615490" y="2603500"/>
                </a:lnTo>
                <a:lnTo>
                  <a:pt x="648599" y="2628900"/>
                </a:lnTo>
                <a:lnTo>
                  <a:pt x="682354" y="2654300"/>
                </a:lnTo>
                <a:lnTo>
                  <a:pt x="716747" y="2667000"/>
                </a:lnTo>
                <a:lnTo>
                  <a:pt x="751765" y="2692400"/>
                </a:lnTo>
                <a:lnTo>
                  <a:pt x="787399" y="2717800"/>
                </a:lnTo>
                <a:lnTo>
                  <a:pt x="823637" y="2730500"/>
                </a:lnTo>
                <a:lnTo>
                  <a:pt x="860469" y="2755900"/>
                </a:lnTo>
                <a:lnTo>
                  <a:pt x="897883" y="2781300"/>
                </a:lnTo>
                <a:lnTo>
                  <a:pt x="935870" y="2794000"/>
                </a:lnTo>
                <a:lnTo>
                  <a:pt x="974418" y="2819400"/>
                </a:lnTo>
                <a:lnTo>
                  <a:pt x="1013516" y="2832100"/>
                </a:lnTo>
                <a:lnTo>
                  <a:pt x="1053154" y="2857500"/>
                </a:lnTo>
                <a:lnTo>
                  <a:pt x="1134006" y="2882900"/>
                </a:lnTo>
                <a:lnTo>
                  <a:pt x="1175198" y="2908300"/>
                </a:lnTo>
                <a:lnTo>
                  <a:pt x="1259060" y="2933700"/>
                </a:lnTo>
                <a:lnTo>
                  <a:pt x="1301709" y="2959100"/>
                </a:lnTo>
                <a:lnTo>
                  <a:pt x="1432397" y="2997200"/>
                </a:lnTo>
                <a:lnTo>
                  <a:pt x="1476838" y="3022600"/>
                </a:lnTo>
                <a:lnTo>
                  <a:pt x="1566970" y="3048000"/>
                </a:lnTo>
                <a:lnTo>
                  <a:pt x="1942605" y="3149600"/>
                </a:lnTo>
                <a:lnTo>
                  <a:pt x="1991081" y="3149600"/>
                </a:lnTo>
                <a:lnTo>
                  <a:pt x="2138277" y="3187700"/>
                </a:lnTo>
                <a:lnTo>
                  <a:pt x="4372362" y="3187700"/>
                </a:lnTo>
                <a:lnTo>
                  <a:pt x="4625188" y="3124200"/>
                </a:lnTo>
                <a:lnTo>
                  <a:pt x="4675050" y="3124200"/>
                </a:lnTo>
                <a:lnTo>
                  <a:pt x="4773985" y="3098800"/>
                </a:lnTo>
                <a:lnTo>
                  <a:pt x="4823036" y="3073400"/>
                </a:lnTo>
                <a:lnTo>
                  <a:pt x="5016214" y="3022600"/>
                </a:lnTo>
                <a:lnTo>
                  <a:pt x="5074467" y="2997200"/>
                </a:lnTo>
                <a:lnTo>
                  <a:pt x="5131627" y="2984500"/>
                </a:lnTo>
                <a:lnTo>
                  <a:pt x="5187690" y="2959100"/>
                </a:lnTo>
                <a:lnTo>
                  <a:pt x="5242652" y="2946400"/>
                </a:lnTo>
                <a:lnTo>
                  <a:pt x="5349254" y="2895600"/>
                </a:lnTo>
                <a:lnTo>
                  <a:pt x="5400885" y="2870200"/>
                </a:lnTo>
                <a:lnTo>
                  <a:pt x="5451397" y="2857500"/>
                </a:lnTo>
                <a:lnTo>
                  <a:pt x="5500786" y="2832100"/>
                </a:lnTo>
                <a:lnTo>
                  <a:pt x="5549047" y="2806700"/>
                </a:lnTo>
                <a:lnTo>
                  <a:pt x="5596177" y="2781300"/>
                </a:lnTo>
                <a:lnTo>
                  <a:pt x="5642170" y="2755900"/>
                </a:lnTo>
                <a:lnTo>
                  <a:pt x="5687022" y="2730500"/>
                </a:lnTo>
                <a:lnTo>
                  <a:pt x="5730730" y="2705100"/>
                </a:lnTo>
                <a:lnTo>
                  <a:pt x="5773287" y="2679700"/>
                </a:lnTo>
                <a:lnTo>
                  <a:pt x="5814691" y="2654300"/>
                </a:lnTo>
                <a:lnTo>
                  <a:pt x="5854937" y="2628900"/>
                </a:lnTo>
                <a:lnTo>
                  <a:pt x="5894020" y="2603500"/>
                </a:lnTo>
                <a:lnTo>
                  <a:pt x="5931936" y="2578100"/>
                </a:lnTo>
                <a:lnTo>
                  <a:pt x="5968681" y="2552700"/>
                </a:lnTo>
                <a:lnTo>
                  <a:pt x="6004251" y="2514600"/>
                </a:lnTo>
                <a:lnTo>
                  <a:pt x="6038640" y="2489200"/>
                </a:lnTo>
                <a:lnTo>
                  <a:pt x="6071845" y="2463800"/>
                </a:lnTo>
                <a:lnTo>
                  <a:pt x="6103861" y="2438400"/>
                </a:lnTo>
                <a:lnTo>
                  <a:pt x="6134683" y="2400300"/>
                </a:lnTo>
                <a:lnTo>
                  <a:pt x="6164309" y="2374900"/>
                </a:lnTo>
                <a:lnTo>
                  <a:pt x="6192732" y="2349500"/>
                </a:lnTo>
                <a:lnTo>
                  <a:pt x="6219949" y="2311400"/>
                </a:lnTo>
                <a:lnTo>
                  <a:pt x="6245956" y="2286000"/>
                </a:lnTo>
                <a:lnTo>
                  <a:pt x="6270748" y="2260600"/>
                </a:lnTo>
                <a:lnTo>
                  <a:pt x="6294320" y="2222500"/>
                </a:lnTo>
                <a:lnTo>
                  <a:pt x="6316668" y="2197100"/>
                </a:lnTo>
                <a:lnTo>
                  <a:pt x="6337789" y="2159000"/>
                </a:lnTo>
                <a:lnTo>
                  <a:pt x="6357677" y="2133600"/>
                </a:lnTo>
                <a:lnTo>
                  <a:pt x="6376328" y="2095500"/>
                </a:lnTo>
                <a:lnTo>
                  <a:pt x="6393738" y="2070100"/>
                </a:lnTo>
                <a:lnTo>
                  <a:pt x="6409902" y="2032000"/>
                </a:lnTo>
                <a:lnTo>
                  <a:pt x="6424817" y="2006600"/>
                </a:lnTo>
                <a:lnTo>
                  <a:pt x="6438477" y="1968500"/>
                </a:lnTo>
                <a:lnTo>
                  <a:pt x="6450878" y="1943100"/>
                </a:lnTo>
                <a:lnTo>
                  <a:pt x="6462017" y="1905000"/>
                </a:lnTo>
                <a:lnTo>
                  <a:pt x="6471888" y="1879600"/>
                </a:lnTo>
                <a:lnTo>
                  <a:pt x="6480487" y="1841500"/>
                </a:lnTo>
                <a:lnTo>
                  <a:pt x="6487810" y="1816100"/>
                </a:lnTo>
                <a:lnTo>
                  <a:pt x="6493853" y="1778000"/>
                </a:lnTo>
                <a:lnTo>
                  <a:pt x="6498611" y="1752600"/>
                </a:lnTo>
                <a:lnTo>
                  <a:pt x="6502079" y="1714500"/>
                </a:lnTo>
                <a:lnTo>
                  <a:pt x="6504254" y="1676400"/>
                </a:lnTo>
                <a:lnTo>
                  <a:pt x="6505131" y="1651000"/>
                </a:lnTo>
                <a:lnTo>
                  <a:pt x="6504705" y="1612900"/>
                </a:lnTo>
                <a:lnTo>
                  <a:pt x="6502973" y="1587500"/>
                </a:lnTo>
                <a:lnTo>
                  <a:pt x="6499930" y="1549400"/>
                </a:lnTo>
                <a:lnTo>
                  <a:pt x="6495571" y="1524000"/>
                </a:lnTo>
                <a:lnTo>
                  <a:pt x="6489893" y="1485900"/>
                </a:lnTo>
                <a:lnTo>
                  <a:pt x="6482890" y="1447800"/>
                </a:lnTo>
                <a:lnTo>
                  <a:pt x="6474559" y="1422400"/>
                </a:lnTo>
                <a:lnTo>
                  <a:pt x="6464895" y="1384300"/>
                </a:lnTo>
                <a:lnTo>
                  <a:pt x="6453893" y="1358900"/>
                </a:lnTo>
                <a:lnTo>
                  <a:pt x="6441550" y="1320800"/>
                </a:lnTo>
                <a:lnTo>
                  <a:pt x="6427861" y="1295400"/>
                </a:lnTo>
                <a:lnTo>
                  <a:pt x="6412821" y="1257300"/>
                </a:lnTo>
                <a:lnTo>
                  <a:pt x="6396427" y="1219200"/>
                </a:lnTo>
                <a:lnTo>
                  <a:pt x="6378674" y="1193800"/>
                </a:lnTo>
                <a:lnTo>
                  <a:pt x="6359557" y="1155700"/>
                </a:lnTo>
                <a:lnTo>
                  <a:pt x="6339072" y="1130300"/>
                </a:lnTo>
                <a:lnTo>
                  <a:pt x="6317215" y="1092200"/>
                </a:lnTo>
                <a:lnTo>
                  <a:pt x="6293981" y="1066800"/>
                </a:lnTo>
                <a:lnTo>
                  <a:pt x="6269366" y="1028700"/>
                </a:lnTo>
                <a:lnTo>
                  <a:pt x="6243367" y="1003300"/>
                </a:lnTo>
                <a:lnTo>
                  <a:pt x="6215977" y="965200"/>
                </a:lnTo>
                <a:lnTo>
                  <a:pt x="6187193" y="939800"/>
                </a:lnTo>
                <a:lnTo>
                  <a:pt x="6157011" y="914400"/>
                </a:lnTo>
                <a:lnTo>
                  <a:pt x="6125426" y="876300"/>
                </a:lnTo>
                <a:lnTo>
                  <a:pt x="6092434" y="850900"/>
                </a:lnTo>
                <a:lnTo>
                  <a:pt x="6058030" y="812800"/>
                </a:lnTo>
                <a:lnTo>
                  <a:pt x="6022210" y="787400"/>
                </a:lnTo>
                <a:lnTo>
                  <a:pt x="5984970" y="762000"/>
                </a:lnTo>
                <a:lnTo>
                  <a:pt x="6392335" y="304800"/>
                </a:lnTo>
                <a:lnTo>
                  <a:pt x="5125307" y="304800"/>
                </a:lnTo>
                <a:lnTo>
                  <a:pt x="4991787" y="266700"/>
                </a:lnTo>
                <a:lnTo>
                  <a:pt x="4946549" y="241300"/>
                </a:lnTo>
                <a:lnTo>
                  <a:pt x="4668153" y="165100"/>
                </a:lnTo>
                <a:lnTo>
                  <a:pt x="4620686" y="165100"/>
                </a:lnTo>
                <a:lnTo>
                  <a:pt x="4428137" y="114300"/>
                </a:lnTo>
                <a:lnTo>
                  <a:pt x="4379380" y="114300"/>
                </a:lnTo>
                <a:lnTo>
                  <a:pt x="4281192" y="88900"/>
                </a:lnTo>
                <a:lnTo>
                  <a:pt x="4231782" y="88900"/>
                </a:lnTo>
                <a:lnTo>
                  <a:pt x="4132378" y="63500"/>
                </a:lnTo>
                <a:close/>
              </a:path>
              <a:path w="6664325" h="3276600">
                <a:moveTo>
                  <a:pt x="6663912" y="0"/>
                </a:moveTo>
                <a:lnTo>
                  <a:pt x="5125307" y="304800"/>
                </a:lnTo>
                <a:lnTo>
                  <a:pt x="6392335" y="304800"/>
                </a:lnTo>
                <a:lnTo>
                  <a:pt x="6663912" y="0"/>
                </a:lnTo>
                <a:close/>
              </a:path>
              <a:path w="6664325" h="3276600">
                <a:moveTo>
                  <a:pt x="4032264" y="50800"/>
                </a:moveTo>
                <a:lnTo>
                  <a:pt x="2500121" y="50800"/>
                </a:lnTo>
                <a:lnTo>
                  <a:pt x="2449784" y="63500"/>
                </a:lnTo>
                <a:lnTo>
                  <a:pt x="4082404" y="63500"/>
                </a:lnTo>
                <a:lnTo>
                  <a:pt x="4032264" y="50800"/>
                </a:lnTo>
                <a:close/>
              </a:path>
              <a:path w="6664325" h="3276600">
                <a:moveTo>
                  <a:pt x="3931520" y="38100"/>
                </a:moveTo>
                <a:lnTo>
                  <a:pt x="2601220" y="38100"/>
                </a:lnTo>
                <a:lnTo>
                  <a:pt x="2550604" y="50800"/>
                </a:lnTo>
                <a:lnTo>
                  <a:pt x="3981966" y="50800"/>
                </a:lnTo>
                <a:lnTo>
                  <a:pt x="3931520" y="38100"/>
                </a:lnTo>
                <a:close/>
              </a:path>
              <a:path w="6664325" h="3276600">
                <a:moveTo>
                  <a:pt x="3779401" y="25400"/>
                </a:moveTo>
                <a:lnTo>
                  <a:pt x="2702818" y="25400"/>
                </a:lnTo>
                <a:lnTo>
                  <a:pt x="2651962" y="38100"/>
                </a:lnTo>
                <a:lnTo>
                  <a:pt x="3830228" y="38100"/>
                </a:lnTo>
                <a:lnTo>
                  <a:pt x="3779401" y="25400"/>
                </a:lnTo>
                <a:close/>
              </a:path>
              <a:path w="6664325" h="3276600">
                <a:moveTo>
                  <a:pt x="3626319" y="12700"/>
                </a:moveTo>
                <a:lnTo>
                  <a:pt x="2907184" y="12700"/>
                </a:lnTo>
                <a:lnTo>
                  <a:pt x="2855971" y="25400"/>
                </a:lnTo>
                <a:lnTo>
                  <a:pt x="3677436" y="25400"/>
                </a:lnTo>
                <a:lnTo>
                  <a:pt x="3626319" y="12700"/>
                </a:lnTo>
                <a:close/>
              </a:path>
            </a:pathLst>
          </a:custGeom>
          <a:solidFill>
            <a:srgbClr val="FFFFFF"/>
          </a:solidFill>
        </p:spPr>
        <p:txBody>
          <a:bodyPr wrap="square" lIns="0" tIns="0" rIns="0" bIns="0" rtlCol="0"/>
          <a:lstStyle/>
          <a:p>
            <a:endParaRPr>
              <a:solidFill>
                <a:prstClr val="black"/>
              </a:solidFill>
            </a:endParaRPr>
          </a:p>
        </p:txBody>
      </p:sp>
      <p:sp>
        <p:nvSpPr>
          <p:cNvPr id="11" name="object 11"/>
          <p:cNvSpPr/>
          <p:nvPr/>
        </p:nvSpPr>
        <p:spPr>
          <a:xfrm>
            <a:off x="7967884" y="5132323"/>
            <a:ext cx="6664325" cy="3287395"/>
          </a:xfrm>
          <a:custGeom>
            <a:avLst/>
            <a:gdLst/>
            <a:ahLst/>
            <a:cxnLst/>
            <a:rect l="l" t="t" r="r" b="b"/>
            <a:pathLst>
              <a:path w="6664325" h="3287395">
                <a:moveTo>
                  <a:pt x="6663912" y="0"/>
                </a:moveTo>
                <a:lnTo>
                  <a:pt x="5984970" y="761491"/>
                </a:lnTo>
                <a:lnTo>
                  <a:pt x="6022210" y="791222"/>
                </a:lnTo>
                <a:lnTo>
                  <a:pt x="6058030" y="821200"/>
                </a:lnTo>
                <a:lnTo>
                  <a:pt x="6092434" y="851414"/>
                </a:lnTo>
                <a:lnTo>
                  <a:pt x="6125426" y="881854"/>
                </a:lnTo>
                <a:lnTo>
                  <a:pt x="6157011" y="912510"/>
                </a:lnTo>
                <a:lnTo>
                  <a:pt x="6187193" y="943371"/>
                </a:lnTo>
                <a:lnTo>
                  <a:pt x="6215977" y="974428"/>
                </a:lnTo>
                <a:lnTo>
                  <a:pt x="6243367" y="1005671"/>
                </a:lnTo>
                <a:lnTo>
                  <a:pt x="6269366" y="1037088"/>
                </a:lnTo>
                <a:lnTo>
                  <a:pt x="6293981" y="1068671"/>
                </a:lnTo>
                <a:lnTo>
                  <a:pt x="6317215" y="1100408"/>
                </a:lnTo>
                <a:lnTo>
                  <a:pt x="6339072" y="1132289"/>
                </a:lnTo>
                <a:lnTo>
                  <a:pt x="6378674" y="1196445"/>
                </a:lnTo>
                <a:lnTo>
                  <a:pt x="6412821" y="1261056"/>
                </a:lnTo>
                <a:lnTo>
                  <a:pt x="6441550" y="1326040"/>
                </a:lnTo>
                <a:lnTo>
                  <a:pt x="6464895" y="1391317"/>
                </a:lnTo>
                <a:lnTo>
                  <a:pt x="6482890" y="1456804"/>
                </a:lnTo>
                <a:lnTo>
                  <a:pt x="6495571" y="1522419"/>
                </a:lnTo>
                <a:lnTo>
                  <a:pt x="6502973" y="1588081"/>
                </a:lnTo>
                <a:lnTo>
                  <a:pt x="6505131" y="1653708"/>
                </a:lnTo>
                <a:lnTo>
                  <a:pt x="6504254" y="1686483"/>
                </a:lnTo>
                <a:lnTo>
                  <a:pt x="6498611" y="1751904"/>
                </a:lnTo>
                <a:lnTo>
                  <a:pt x="6487810" y="1817087"/>
                </a:lnTo>
                <a:lnTo>
                  <a:pt x="6471888" y="1881949"/>
                </a:lnTo>
                <a:lnTo>
                  <a:pt x="6450878" y="1946408"/>
                </a:lnTo>
                <a:lnTo>
                  <a:pt x="6424817" y="2010383"/>
                </a:lnTo>
                <a:lnTo>
                  <a:pt x="6393738" y="2073792"/>
                </a:lnTo>
                <a:lnTo>
                  <a:pt x="6357677" y="2136554"/>
                </a:lnTo>
                <a:lnTo>
                  <a:pt x="6316668" y="2198587"/>
                </a:lnTo>
                <a:lnTo>
                  <a:pt x="6270748" y="2259808"/>
                </a:lnTo>
                <a:lnTo>
                  <a:pt x="6245956" y="2290089"/>
                </a:lnTo>
                <a:lnTo>
                  <a:pt x="6219949" y="2320137"/>
                </a:lnTo>
                <a:lnTo>
                  <a:pt x="6192732" y="2349941"/>
                </a:lnTo>
                <a:lnTo>
                  <a:pt x="6164309" y="2379491"/>
                </a:lnTo>
                <a:lnTo>
                  <a:pt x="6134683" y="2408778"/>
                </a:lnTo>
                <a:lnTo>
                  <a:pt x="6103861" y="2437790"/>
                </a:lnTo>
                <a:lnTo>
                  <a:pt x="6071845" y="2466518"/>
                </a:lnTo>
                <a:lnTo>
                  <a:pt x="6038640" y="2494951"/>
                </a:lnTo>
                <a:lnTo>
                  <a:pt x="6004251" y="2523079"/>
                </a:lnTo>
                <a:lnTo>
                  <a:pt x="5968681" y="2550892"/>
                </a:lnTo>
                <a:lnTo>
                  <a:pt x="5931936" y="2578380"/>
                </a:lnTo>
                <a:lnTo>
                  <a:pt x="5894020" y="2605532"/>
                </a:lnTo>
                <a:lnTo>
                  <a:pt x="5854937" y="2632339"/>
                </a:lnTo>
                <a:lnTo>
                  <a:pt x="5814691" y="2658790"/>
                </a:lnTo>
                <a:lnTo>
                  <a:pt x="5773287" y="2684875"/>
                </a:lnTo>
                <a:lnTo>
                  <a:pt x="5730730" y="2710583"/>
                </a:lnTo>
                <a:lnTo>
                  <a:pt x="5687022" y="2735905"/>
                </a:lnTo>
                <a:lnTo>
                  <a:pt x="5642170" y="2760830"/>
                </a:lnTo>
                <a:lnTo>
                  <a:pt x="5596177" y="2785348"/>
                </a:lnTo>
                <a:lnTo>
                  <a:pt x="5549047" y="2809449"/>
                </a:lnTo>
                <a:lnTo>
                  <a:pt x="5500786" y="2833122"/>
                </a:lnTo>
                <a:lnTo>
                  <a:pt x="5451397" y="2856358"/>
                </a:lnTo>
                <a:lnTo>
                  <a:pt x="5400885" y="2879146"/>
                </a:lnTo>
                <a:lnTo>
                  <a:pt x="5349254" y="2901476"/>
                </a:lnTo>
                <a:lnTo>
                  <a:pt x="5296508" y="2923338"/>
                </a:lnTo>
                <a:lnTo>
                  <a:pt x="5242652" y="2944722"/>
                </a:lnTo>
                <a:lnTo>
                  <a:pt x="5187690" y="2965616"/>
                </a:lnTo>
                <a:lnTo>
                  <a:pt x="5131627" y="2986012"/>
                </a:lnTo>
                <a:lnTo>
                  <a:pt x="5074467" y="3005899"/>
                </a:lnTo>
                <a:lnTo>
                  <a:pt x="5016214" y="3025267"/>
                </a:lnTo>
                <a:lnTo>
                  <a:pt x="4968395" y="3040520"/>
                </a:lnTo>
                <a:lnTo>
                  <a:pt x="4920252" y="3055303"/>
                </a:lnTo>
                <a:lnTo>
                  <a:pt x="4871796" y="3069617"/>
                </a:lnTo>
                <a:lnTo>
                  <a:pt x="4823036" y="3083464"/>
                </a:lnTo>
                <a:lnTo>
                  <a:pt x="4773985" y="3096844"/>
                </a:lnTo>
                <a:lnTo>
                  <a:pt x="4724653" y="3109759"/>
                </a:lnTo>
                <a:lnTo>
                  <a:pt x="4675050" y="3122209"/>
                </a:lnTo>
                <a:lnTo>
                  <a:pt x="4625188" y="3134197"/>
                </a:lnTo>
                <a:lnTo>
                  <a:pt x="4575077" y="3145722"/>
                </a:lnTo>
                <a:lnTo>
                  <a:pt x="4524728" y="3156787"/>
                </a:lnTo>
                <a:lnTo>
                  <a:pt x="4474152" y="3167393"/>
                </a:lnTo>
                <a:lnTo>
                  <a:pt x="4423360" y="3177540"/>
                </a:lnTo>
                <a:lnTo>
                  <a:pt x="4372362" y="3187230"/>
                </a:lnTo>
                <a:lnTo>
                  <a:pt x="4321169" y="3196463"/>
                </a:lnTo>
                <a:lnTo>
                  <a:pt x="4269793" y="3205242"/>
                </a:lnTo>
                <a:lnTo>
                  <a:pt x="4218243" y="3213568"/>
                </a:lnTo>
                <a:lnTo>
                  <a:pt x="4166531" y="3221441"/>
                </a:lnTo>
                <a:lnTo>
                  <a:pt x="4114668" y="3228862"/>
                </a:lnTo>
                <a:lnTo>
                  <a:pt x="4062664" y="3235834"/>
                </a:lnTo>
                <a:lnTo>
                  <a:pt x="4010530" y="3242356"/>
                </a:lnTo>
                <a:lnTo>
                  <a:pt x="3958276" y="3248430"/>
                </a:lnTo>
                <a:lnTo>
                  <a:pt x="3905915" y="3254058"/>
                </a:lnTo>
                <a:lnTo>
                  <a:pt x="3853456" y="3259241"/>
                </a:lnTo>
                <a:lnTo>
                  <a:pt x="3800910" y="3263979"/>
                </a:lnTo>
                <a:lnTo>
                  <a:pt x="3748288" y="3268274"/>
                </a:lnTo>
                <a:lnTo>
                  <a:pt x="3695602" y="3272127"/>
                </a:lnTo>
                <a:lnTo>
                  <a:pt x="3642860" y="3275539"/>
                </a:lnTo>
                <a:lnTo>
                  <a:pt x="3590076" y="3278511"/>
                </a:lnTo>
                <a:lnTo>
                  <a:pt x="3537258" y="3281045"/>
                </a:lnTo>
                <a:lnTo>
                  <a:pt x="3484419" y="3283142"/>
                </a:lnTo>
                <a:lnTo>
                  <a:pt x="3431568" y="3284803"/>
                </a:lnTo>
                <a:lnTo>
                  <a:pt x="3378718" y="3286029"/>
                </a:lnTo>
                <a:lnTo>
                  <a:pt x="3325877" y="3286820"/>
                </a:lnTo>
                <a:lnTo>
                  <a:pt x="3273058" y="3287180"/>
                </a:lnTo>
                <a:lnTo>
                  <a:pt x="3220271" y="3287108"/>
                </a:lnTo>
                <a:lnTo>
                  <a:pt x="3167527" y="3286605"/>
                </a:lnTo>
                <a:lnTo>
                  <a:pt x="3114837" y="3285673"/>
                </a:lnTo>
                <a:lnTo>
                  <a:pt x="3062210" y="3284314"/>
                </a:lnTo>
                <a:lnTo>
                  <a:pt x="3009660" y="3282528"/>
                </a:lnTo>
                <a:lnTo>
                  <a:pt x="2957195" y="3280316"/>
                </a:lnTo>
                <a:lnTo>
                  <a:pt x="2904827" y="3277680"/>
                </a:lnTo>
                <a:lnTo>
                  <a:pt x="2852567" y="3274620"/>
                </a:lnTo>
                <a:lnTo>
                  <a:pt x="2800425" y="3271138"/>
                </a:lnTo>
                <a:lnTo>
                  <a:pt x="2748413" y="3267236"/>
                </a:lnTo>
                <a:lnTo>
                  <a:pt x="2696540" y="3262913"/>
                </a:lnTo>
                <a:lnTo>
                  <a:pt x="2644819" y="3258172"/>
                </a:lnTo>
                <a:lnTo>
                  <a:pt x="2593259" y="3253014"/>
                </a:lnTo>
                <a:lnTo>
                  <a:pt x="2541872" y="3247440"/>
                </a:lnTo>
                <a:lnTo>
                  <a:pt x="2490667" y="3241450"/>
                </a:lnTo>
                <a:lnTo>
                  <a:pt x="2439657" y="3235046"/>
                </a:lnTo>
                <a:lnTo>
                  <a:pt x="2388852" y="3228230"/>
                </a:lnTo>
                <a:lnTo>
                  <a:pt x="2338262" y="3221002"/>
                </a:lnTo>
                <a:lnTo>
                  <a:pt x="2287899" y="3213364"/>
                </a:lnTo>
                <a:lnTo>
                  <a:pt x="2237773" y="3205316"/>
                </a:lnTo>
                <a:lnTo>
                  <a:pt x="2187896" y="3196861"/>
                </a:lnTo>
                <a:lnTo>
                  <a:pt x="2138277" y="3187998"/>
                </a:lnTo>
                <a:lnTo>
                  <a:pt x="2088927" y="3178730"/>
                </a:lnTo>
                <a:lnTo>
                  <a:pt x="2039858" y="3169058"/>
                </a:lnTo>
                <a:lnTo>
                  <a:pt x="1991081" y="3158981"/>
                </a:lnTo>
                <a:lnTo>
                  <a:pt x="1942605" y="3148503"/>
                </a:lnTo>
                <a:lnTo>
                  <a:pt x="1894442" y="3137624"/>
                </a:lnTo>
                <a:lnTo>
                  <a:pt x="1846603" y="3126345"/>
                </a:lnTo>
                <a:lnTo>
                  <a:pt x="1799099" y="3114667"/>
                </a:lnTo>
                <a:lnTo>
                  <a:pt x="1751939" y="3102591"/>
                </a:lnTo>
                <a:lnTo>
                  <a:pt x="1705136" y="3090120"/>
                </a:lnTo>
                <a:lnTo>
                  <a:pt x="1658699" y="3077253"/>
                </a:lnTo>
                <a:lnTo>
                  <a:pt x="1612640" y="3063992"/>
                </a:lnTo>
                <a:lnTo>
                  <a:pt x="1566970" y="3050338"/>
                </a:lnTo>
                <a:lnTo>
                  <a:pt x="1521699" y="3036292"/>
                </a:lnTo>
                <a:lnTo>
                  <a:pt x="1476838" y="3021856"/>
                </a:lnTo>
                <a:lnTo>
                  <a:pt x="1432397" y="3007031"/>
                </a:lnTo>
                <a:lnTo>
                  <a:pt x="1388389" y="2991817"/>
                </a:lnTo>
                <a:lnTo>
                  <a:pt x="1344822" y="2976217"/>
                </a:lnTo>
                <a:lnTo>
                  <a:pt x="1301709" y="2960230"/>
                </a:lnTo>
                <a:lnTo>
                  <a:pt x="1259060" y="2943859"/>
                </a:lnTo>
                <a:lnTo>
                  <a:pt x="1216886" y="2927105"/>
                </a:lnTo>
                <a:lnTo>
                  <a:pt x="1175198" y="2909968"/>
                </a:lnTo>
                <a:lnTo>
                  <a:pt x="1134006" y="2892450"/>
                </a:lnTo>
                <a:lnTo>
                  <a:pt x="1093321" y="2874552"/>
                </a:lnTo>
                <a:lnTo>
                  <a:pt x="1053154" y="2856275"/>
                </a:lnTo>
                <a:lnTo>
                  <a:pt x="1013516" y="2837620"/>
                </a:lnTo>
                <a:lnTo>
                  <a:pt x="974418" y="2818589"/>
                </a:lnTo>
                <a:lnTo>
                  <a:pt x="935870" y="2799183"/>
                </a:lnTo>
                <a:lnTo>
                  <a:pt x="897883" y="2779403"/>
                </a:lnTo>
                <a:lnTo>
                  <a:pt x="860469" y="2759249"/>
                </a:lnTo>
                <a:lnTo>
                  <a:pt x="823637" y="2738724"/>
                </a:lnTo>
                <a:lnTo>
                  <a:pt x="787399" y="2717828"/>
                </a:lnTo>
                <a:lnTo>
                  <a:pt x="751765" y="2696563"/>
                </a:lnTo>
                <a:lnTo>
                  <a:pt x="716747" y="2674929"/>
                </a:lnTo>
                <a:lnTo>
                  <a:pt x="682354" y="2652929"/>
                </a:lnTo>
                <a:lnTo>
                  <a:pt x="648599" y="2630562"/>
                </a:lnTo>
                <a:lnTo>
                  <a:pt x="615490" y="2607831"/>
                </a:lnTo>
                <a:lnTo>
                  <a:pt x="583041" y="2584736"/>
                </a:lnTo>
                <a:lnTo>
                  <a:pt x="551261" y="2561278"/>
                </a:lnTo>
                <a:lnTo>
                  <a:pt x="520160" y="2537460"/>
                </a:lnTo>
                <a:lnTo>
                  <a:pt x="482920" y="2507729"/>
                </a:lnTo>
                <a:lnTo>
                  <a:pt x="447101" y="2477751"/>
                </a:lnTo>
                <a:lnTo>
                  <a:pt x="412697" y="2447537"/>
                </a:lnTo>
                <a:lnTo>
                  <a:pt x="379705" y="2417097"/>
                </a:lnTo>
                <a:lnTo>
                  <a:pt x="348120" y="2386441"/>
                </a:lnTo>
                <a:lnTo>
                  <a:pt x="317937" y="2355580"/>
                </a:lnTo>
                <a:lnTo>
                  <a:pt x="289154" y="2324523"/>
                </a:lnTo>
                <a:lnTo>
                  <a:pt x="261764" y="2293280"/>
                </a:lnTo>
                <a:lnTo>
                  <a:pt x="235764" y="2261863"/>
                </a:lnTo>
                <a:lnTo>
                  <a:pt x="211149" y="2230280"/>
                </a:lnTo>
                <a:lnTo>
                  <a:pt x="187916" y="2198543"/>
                </a:lnTo>
                <a:lnTo>
                  <a:pt x="166059" y="2166662"/>
                </a:lnTo>
                <a:lnTo>
                  <a:pt x="126457" y="2102506"/>
                </a:lnTo>
                <a:lnTo>
                  <a:pt x="92309" y="2037895"/>
                </a:lnTo>
                <a:lnTo>
                  <a:pt x="63580" y="1972911"/>
                </a:lnTo>
                <a:lnTo>
                  <a:pt x="40236" y="1907634"/>
                </a:lnTo>
                <a:lnTo>
                  <a:pt x="22240" y="1842147"/>
                </a:lnTo>
                <a:lnTo>
                  <a:pt x="9559" y="1776532"/>
                </a:lnTo>
                <a:lnTo>
                  <a:pt x="2157" y="1710870"/>
                </a:lnTo>
                <a:lnTo>
                  <a:pt x="0" y="1645243"/>
                </a:lnTo>
                <a:lnTo>
                  <a:pt x="876" y="1612468"/>
                </a:lnTo>
                <a:lnTo>
                  <a:pt x="6520" y="1547047"/>
                </a:lnTo>
                <a:lnTo>
                  <a:pt x="17320" y="1481864"/>
                </a:lnTo>
                <a:lnTo>
                  <a:pt x="33243" y="1417002"/>
                </a:lnTo>
                <a:lnTo>
                  <a:pt x="54252" y="1352543"/>
                </a:lnTo>
                <a:lnTo>
                  <a:pt x="80314" y="1288568"/>
                </a:lnTo>
                <a:lnTo>
                  <a:pt x="111393" y="1225159"/>
                </a:lnTo>
                <a:lnTo>
                  <a:pt x="147454" y="1162397"/>
                </a:lnTo>
                <a:lnTo>
                  <a:pt x="188462" y="1100364"/>
                </a:lnTo>
                <a:lnTo>
                  <a:pt x="234383" y="1039143"/>
                </a:lnTo>
                <a:lnTo>
                  <a:pt x="259174" y="1008862"/>
                </a:lnTo>
                <a:lnTo>
                  <a:pt x="285181" y="978814"/>
                </a:lnTo>
                <a:lnTo>
                  <a:pt x="312398" y="949010"/>
                </a:lnTo>
                <a:lnTo>
                  <a:pt x="340822" y="919460"/>
                </a:lnTo>
                <a:lnTo>
                  <a:pt x="370447" y="890173"/>
                </a:lnTo>
                <a:lnTo>
                  <a:pt x="401270" y="861161"/>
                </a:lnTo>
                <a:lnTo>
                  <a:pt x="433286" y="832433"/>
                </a:lnTo>
                <a:lnTo>
                  <a:pt x="466491" y="804000"/>
                </a:lnTo>
                <a:lnTo>
                  <a:pt x="500880" y="775872"/>
                </a:lnTo>
                <a:lnTo>
                  <a:pt x="536449" y="748059"/>
                </a:lnTo>
                <a:lnTo>
                  <a:pt x="573194" y="720571"/>
                </a:lnTo>
                <a:lnTo>
                  <a:pt x="611110" y="693419"/>
                </a:lnTo>
                <a:lnTo>
                  <a:pt x="650193" y="666612"/>
                </a:lnTo>
                <a:lnTo>
                  <a:pt x="690439" y="640161"/>
                </a:lnTo>
                <a:lnTo>
                  <a:pt x="731843" y="614076"/>
                </a:lnTo>
                <a:lnTo>
                  <a:pt x="774401" y="588368"/>
                </a:lnTo>
                <a:lnTo>
                  <a:pt x="818108" y="563046"/>
                </a:lnTo>
                <a:lnTo>
                  <a:pt x="862960" y="538121"/>
                </a:lnTo>
                <a:lnTo>
                  <a:pt x="908953" y="513603"/>
                </a:lnTo>
                <a:lnTo>
                  <a:pt x="956083" y="489502"/>
                </a:lnTo>
                <a:lnTo>
                  <a:pt x="1004344" y="465829"/>
                </a:lnTo>
                <a:lnTo>
                  <a:pt x="1053733" y="442593"/>
                </a:lnTo>
                <a:lnTo>
                  <a:pt x="1104246" y="419805"/>
                </a:lnTo>
                <a:lnTo>
                  <a:pt x="1155877" y="397475"/>
                </a:lnTo>
                <a:lnTo>
                  <a:pt x="1208623" y="375613"/>
                </a:lnTo>
                <a:lnTo>
                  <a:pt x="1262479" y="354229"/>
                </a:lnTo>
                <a:lnTo>
                  <a:pt x="1317440" y="333335"/>
                </a:lnTo>
                <a:lnTo>
                  <a:pt x="1373503" y="312939"/>
                </a:lnTo>
                <a:lnTo>
                  <a:pt x="1430663" y="293052"/>
                </a:lnTo>
                <a:lnTo>
                  <a:pt x="1488916" y="273685"/>
                </a:lnTo>
                <a:lnTo>
                  <a:pt x="1534246" y="259212"/>
                </a:lnTo>
                <a:lnTo>
                  <a:pt x="1579922" y="245152"/>
                </a:lnTo>
                <a:lnTo>
                  <a:pt x="1625934" y="231506"/>
                </a:lnTo>
                <a:lnTo>
                  <a:pt x="1672272" y="218271"/>
                </a:lnTo>
                <a:lnTo>
                  <a:pt x="1718926" y="205449"/>
                </a:lnTo>
                <a:lnTo>
                  <a:pt x="1765885" y="193039"/>
                </a:lnTo>
                <a:lnTo>
                  <a:pt x="1813140" y="181042"/>
                </a:lnTo>
                <a:lnTo>
                  <a:pt x="1860681" y="169457"/>
                </a:lnTo>
                <a:lnTo>
                  <a:pt x="1908498" y="158283"/>
                </a:lnTo>
                <a:lnTo>
                  <a:pt x="1956579" y="147522"/>
                </a:lnTo>
                <a:lnTo>
                  <a:pt x="2004916" y="137172"/>
                </a:lnTo>
                <a:lnTo>
                  <a:pt x="2053499" y="127234"/>
                </a:lnTo>
                <a:lnTo>
                  <a:pt x="2102317" y="117708"/>
                </a:lnTo>
                <a:lnTo>
                  <a:pt x="2151360" y="108593"/>
                </a:lnTo>
                <a:lnTo>
                  <a:pt x="2200618" y="99890"/>
                </a:lnTo>
                <a:lnTo>
                  <a:pt x="2250081" y="91597"/>
                </a:lnTo>
                <a:lnTo>
                  <a:pt x="2299740" y="83716"/>
                </a:lnTo>
                <a:lnTo>
                  <a:pt x="2349583" y="76246"/>
                </a:lnTo>
                <a:lnTo>
                  <a:pt x="2399601" y="69187"/>
                </a:lnTo>
                <a:lnTo>
                  <a:pt x="2449784" y="62539"/>
                </a:lnTo>
                <a:lnTo>
                  <a:pt x="2500121" y="56301"/>
                </a:lnTo>
                <a:lnTo>
                  <a:pt x="2550604" y="50474"/>
                </a:lnTo>
                <a:lnTo>
                  <a:pt x="2601220" y="45058"/>
                </a:lnTo>
                <a:lnTo>
                  <a:pt x="2651962" y="40052"/>
                </a:lnTo>
                <a:lnTo>
                  <a:pt x="2702818" y="35456"/>
                </a:lnTo>
                <a:lnTo>
                  <a:pt x="2753778" y="31270"/>
                </a:lnTo>
                <a:lnTo>
                  <a:pt x="2804832" y="27495"/>
                </a:lnTo>
                <a:lnTo>
                  <a:pt x="2855971" y="24129"/>
                </a:lnTo>
                <a:lnTo>
                  <a:pt x="2907184" y="21174"/>
                </a:lnTo>
                <a:lnTo>
                  <a:pt x="2958461" y="18628"/>
                </a:lnTo>
                <a:lnTo>
                  <a:pt x="3009793" y="16492"/>
                </a:lnTo>
                <a:lnTo>
                  <a:pt x="3061168" y="14765"/>
                </a:lnTo>
                <a:lnTo>
                  <a:pt x="3112577" y="13448"/>
                </a:lnTo>
                <a:lnTo>
                  <a:pt x="3164010" y="12540"/>
                </a:lnTo>
                <a:lnTo>
                  <a:pt x="3215457" y="12041"/>
                </a:lnTo>
                <a:lnTo>
                  <a:pt x="3266907" y="11951"/>
                </a:lnTo>
                <a:lnTo>
                  <a:pt x="3318351" y="12271"/>
                </a:lnTo>
                <a:lnTo>
                  <a:pt x="3369779" y="12999"/>
                </a:lnTo>
                <a:lnTo>
                  <a:pt x="3421180" y="14136"/>
                </a:lnTo>
                <a:lnTo>
                  <a:pt x="3472545" y="15682"/>
                </a:lnTo>
                <a:lnTo>
                  <a:pt x="3523863" y="17636"/>
                </a:lnTo>
                <a:lnTo>
                  <a:pt x="3575124" y="19999"/>
                </a:lnTo>
                <a:lnTo>
                  <a:pt x="3626319" y="22770"/>
                </a:lnTo>
                <a:lnTo>
                  <a:pt x="3677436" y="25950"/>
                </a:lnTo>
                <a:lnTo>
                  <a:pt x="3728467" y="29538"/>
                </a:lnTo>
                <a:lnTo>
                  <a:pt x="3779401" y="33533"/>
                </a:lnTo>
                <a:lnTo>
                  <a:pt x="3830228" y="37937"/>
                </a:lnTo>
                <a:lnTo>
                  <a:pt x="3880938" y="42748"/>
                </a:lnTo>
                <a:lnTo>
                  <a:pt x="3931520" y="47967"/>
                </a:lnTo>
                <a:lnTo>
                  <a:pt x="3981966" y="53594"/>
                </a:lnTo>
                <a:lnTo>
                  <a:pt x="4032264" y="59628"/>
                </a:lnTo>
                <a:lnTo>
                  <a:pt x="4082404" y="66070"/>
                </a:lnTo>
                <a:lnTo>
                  <a:pt x="4132378" y="72919"/>
                </a:lnTo>
                <a:lnTo>
                  <a:pt x="4182173" y="80175"/>
                </a:lnTo>
                <a:lnTo>
                  <a:pt x="4231782" y="87838"/>
                </a:lnTo>
                <a:lnTo>
                  <a:pt x="4281192" y="95908"/>
                </a:lnTo>
                <a:lnTo>
                  <a:pt x="4330395" y="104385"/>
                </a:lnTo>
                <a:lnTo>
                  <a:pt x="4379380" y="113269"/>
                </a:lnTo>
                <a:lnTo>
                  <a:pt x="4428137" y="122560"/>
                </a:lnTo>
                <a:lnTo>
                  <a:pt x="4476656" y="132257"/>
                </a:lnTo>
                <a:lnTo>
                  <a:pt x="4524928" y="142360"/>
                </a:lnTo>
                <a:lnTo>
                  <a:pt x="4572941" y="152870"/>
                </a:lnTo>
                <a:lnTo>
                  <a:pt x="4620686" y="163786"/>
                </a:lnTo>
                <a:lnTo>
                  <a:pt x="4668153" y="175108"/>
                </a:lnTo>
                <a:lnTo>
                  <a:pt x="4715332" y="186836"/>
                </a:lnTo>
                <a:lnTo>
                  <a:pt x="4762212" y="198970"/>
                </a:lnTo>
                <a:lnTo>
                  <a:pt x="4808784" y="211510"/>
                </a:lnTo>
                <a:lnTo>
                  <a:pt x="4855037" y="224455"/>
                </a:lnTo>
                <a:lnTo>
                  <a:pt x="4900962" y="237806"/>
                </a:lnTo>
                <a:lnTo>
                  <a:pt x="4946549" y="251563"/>
                </a:lnTo>
                <a:lnTo>
                  <a:pt x="4991787" y="265725"/>
                </a:lnTo>
                <a:lnTo>
                  <a:pt x="5036666" y="280292"/>
                </a:lnTo>
                <a:lnTo>
                  <a:pt x="5081176" y="295264"/>
                </a:lnTo>
                <a:lnTo>
                  <a:pt x="5125307" y="310641"/>
                </a:lnTo>
                <a:lnTo>
                  <a:pt x="6663912" y="0"/>
                </a:lnTo>
                <a:close/>
              </a:path>
            </a:pathLst>
          </a:custGeom>
          <a:ln w="28955">
            <a:solidFill>
              <a:srgbClr val="FFFFFF"/>
            </a:solidFill>
          </a:ln>
        </p:spPr>
        <p:txBody>
          <a:bodyPr wrap="square" lIns="0" tIns="0" rIns="0" bIns="0" rtlCol="0"/>
          <a:lstStyle/>
          <a:p>
            <a:endParaRPr>
              <a:solidFill>
                <a:prstClr val="black"/>
              </a:solidFill>
            </a:endParaRPr>
          </a:p>
        </p:txBody>
      </p:sp>
      <p:sp>
        <p:nvSpPr>
          <p:cNvPr id="12" name="object 12"/>
          <p:cNvSpPr txBox="1"/>
          <p:nvPr/>
        </p:nvSpPr>
        <p:spPr>
          <a:xfrm>
            <a:off x="9059036" y="5684266"/>
            <a:ext cx="4318000" cy="2159000"/>
          </a:xfrm>
          <a:prstGeom prst="rect">
            <a:avLst/>
          </a:prstGeom>
        </p:spPr>
        <p:txBody>
          <a:bodyPr vert="horz" wrap="square" lIns="0" tIns="12065" rIns="0" bIns="0" rtlCol="0">
            <a:spAutoFit/>
          </a:bodyPr>
          <a:lstStyle/>
          <a:p>
            <a:pPr marL="12700" marR="5080" indent="7620" algn="ctr">
              <a:spcBef>
                <a:spcPts val="95"/>
              </a:spcBef>
            </a:pPr>
            <a:r>
              <a:rPr sz="2800" spc="-5" dirty="0">
                <a:solidFill>
                  <a:srgbClr val="5F5F5F"/>
                </a:solidFill>
                <a:latin typeface="Comic Sans MS"/>
                <a:cs typeface="Comic Sans MS"/>
              </a:rPr>
              <a:t>There are some special  nodes in the network </a:t>
            </a:r>
            <a:r>
              <a:rPr sz="2800" spc="-10" dirty="0">
                <a:solidFill>
                  <a:srgbClr val="5F5F5F"/>
                </a:solidFill>
                <a:latin typeface="Comic Sans MS"/>
                <a:cs typeface="Comic Sans MS"/>
              </a:rPr>
              <a:t>that  </a:t>
            </a:r>
            <a:r>
              <a:rPr sz="2800" spc="-5" dirty="0">
                <a:solidFill>
                  <a:srgbClr val="5F5F5F"/>
                </a:solidFill>
                <a:latin typeface="Comic Sans MS"/>
                <a:cs typeface="Comic Sans MS"/>
              </a:rPr>
              <a:t>verify the transactions  and maintain the</a:t>
            </a:r>
            <a:r>
              <a:rPr sz="2800" spc="60" dirty="0">
                <a:solidFill>
                  <a:srgbClr val="5F5F5F"/>
                </a:solidFill>
                <a:latin typeface="Comic Sans MS"/>
                <a:cs typeface="Comic Sans MS"/>
              </a:rPr>
              <a:t> </a:t>
            </a:r>
            <a:r>
              <a:rPr sz="2800" spc="-5" dirty="0">
                <a:solidFill>
                  <a:srgbClr val="5F5F5F"/>
                </a:solidFill>
                <a:latin typeface="Comic Sans MS"/>
                <a:cs typeface="Comic Sans MS"/>
              </a:rPr>
              <a:t>ledger.</a:t>
            </a:r>
            <a:endParaRPr sz="2800">
              <a:solidFill>
                <a:prstClr val="black"/>
              </a:solidFill>
              <a:latin typeface="Comic Sans MS"/>
              <a:cs typeface="Comic Sans MS"/>
            </a:endParaRPr>
          </a:p>
          <a:p>
            <a:pPr marL="8255" algn="ctr"/>
            <a:r>
              <a:rPr sz="2800" spc="-5" dirty="0">
                <a:solidFill>
                  <a:srgbClr val="5F5F5F"/>
                </a:solidFill>
                <a:latin typeface="Comic Sans MS"/>
                <a:cs typeface="Comic Sans MS"/>
              </a:rPr>
              <a:t>We call </a:t>
            </a:r>
            <a:r>
              <a:rPr sz="2800" spc="-10" dirty="0">
                <a:solidFill>
                  <a:srgbClr val="5F5F5F"/>
                </a:solidFill>
                <a:latin typeface="Comic Sans MS"/>
                <a:cs typeface="Comic Sans MS"/>
              </a:rPr>
              <a:t>them</a:t>
            </a:r>
            <a:r>
              <a:rPr sz="2800" spc="5" dirty="0">
                <a:solidFill>
                  <a:srgbClr val="5F5F5F"/>
                </a:solidFill>
                <a:latin typeface="Comic Sans MS"/>
                <a:cs typeface="Comic Sans MS"/>
              </a:rPr>
              <a:t> </a:t>
            </a:r>
            <a:r>
              <a:rPr sz="2800" b="1" spc="-5" dirty="0">
                <a:solidFill>
                  <a:srgbClr val="5F5F5F"/>
                </a:solidFill>
                <a:latin typeface="Comic Sans MS"/>
                <a:cs typeface="Comic Sans MS"/>
              </a:rPr>
              <a:t>Miners!</a:t>
            </a:r>
            <a:endParaRPr sz="2800">
              <a:solidFill>
                <a:prstClr val="black"/>
              </a:solidFill>
              <a:latin typeface="Comic Sans MS"/>
              <a:cs typeface="Comic Sans MS"/>
            </a:endParaRPr>
          </a:p>
        </p:txBody>
      </p:sp>
      <p:sp>
        <p:nvSpPr>
          <p:cNvPr id="13" name="object 13"/>
          <p:cNvSpPr/>
          <p:nvPr/>
        </p:nvSpPr>
        <p:spPr>
          <a:xfrm>
            <a:off x="2878835" y="2689860"/>
            <a:ext cx="1773936" cy="6295644"/>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679532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p:nvPr/>
        </p:nvSpPr>
        <p:spPr>
          <a:xfrm>
            <a:off x="2267711" y="1905000"/>
            <a:ext cx="13752576" cy="7414259"/>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title"/>
          </p:nvPr>
        </p:nvSpPr>
        <p:spPr>
          <a:xfrm>
            <a:off x="937666" y="644093"/>
            <a:ext cx="1233614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Miners Group The Transactions </a:t>
            </a:r>
            <a:r>
              <a:rPr sz="5600" dirty="0">
                <a:solidFill>
                  <a:srgbClr val="095A82"/>
                </a:solidFill>
              </a:rPr>
              <a:t>In A</a:t>
            </a:r>
            <a:r>
              <a:rPr sz="5600" spc="-130" dirty="0">
                <a:solidFill>
                  <a:srgbClr val="095A82"/>
                </a:solidFill>
              </a:rPr>
              <a:t> </a:t>
            </a:r>
            <a:r>
              <a:rPr sz="5600" spc="5" dirty="0">
                <a:solidFill>
                  <a:srgbClr val="095A82"/>
                </a:solidFill>
              </a:rPr>
              <a:t>Block</a:t>
            </a:r>
            <a:endParaRPr sz="5600"/>
          </a:p>
        </p:txBody>
      </p:sp>
      <p:sp>
        <p:nvSpPr>
          <p:cNvPr id="8" name="object 8"/>
          <p:cNvSpPr/>
          <p:nvPr/>
        </p:nvSpPr>
        <p:spPr>
          <a:xfrm>
            <a:off x="12638531" y="2898648"/>
            <a:ext cx="1539240" cy="368935"/>
          </a:xfrm>
          <a:custGeom>
            <a:avLst/>
            <a:gdLst/>
            <a:ahLst/>
            <a:cxnLst/>
            <a:rect l="l" t="t" r="r" b="b"/>
            <a:pathLst>
              <a:path w="1539240" h="368935">
                <a:moveTo>
                  <a:pt x="0" y="368807"/>
                </a:moveTo>
                <a:lnTo>
                  <a:pt x="1539239" y="368807"/>
                </a:lnTo>
                <a:lnTo>
                  <a:pt x="1539239" y="0"/>
                </a:lnTo>
                <a:lnTo>
                  <a:pt x="0" y="0"/>
                </a:lnTo>
                <a:lnTo>
                  <a:pt x="0" y="368807"/>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p:nvPr/>
        </p:nvSpPr>
        <p:spPr>
          <a:xfrm>
            <a:off x="12638531" y="2898648"/>
            <a:ext cx="1539240" cy="368935"/>
          </a:xfrm>
          <a:custGeom>
            <a:avLst/>
            <a:gdLst/>
            <a:ahLst/>
            <a:cxnLst/>
            <a:rect l="l" t="t" r="r" b="b"/>
            <a:pathLst>
              <a:path w="1539240" h="368935">
                <a:moveTo>
                  <a:pt x="0" y="368807"/>
                </a:moveTo>
                <a:lnTo>
                  <a:pt x="1539239" y="368807"/>
                </a:lnTo>
                <a:lnTo>
                  <a:pt x="1539239" y="0"/>
                </a:lnTo>
                <a:lnTo>
                  <a:pt x="0" y="0"/>
                </a:lnTo>
                <a:lnTo>
                  <a:pt x="0" y="368807"/>
                </a:lnTo>
                <a:close/>
              </a:path>
            </a:pathLst>
          </a:custGeom>
          <a:ln w="9144">
            <a:solidFill>
              <a:srgbClr val="FFFFFF"/>
            </a:solidFill>
          </a:ln>
        </p:spPr>
        <p:txBody>
          <a:bodyPr wrap="square" lIns="0" tIns="0" rIns="0" bIns="0" rtlCol="0"/>
          <a:lstStyle/>
          <a:p>
            <a:endParaRPr>
              <a:solidFill>
                <a:prstClr val="black"/>
              </a:solidFill>
            </a:endParaRPr>
          </a:p>
        </p:txBody>
      </p:sp>
      <p:sp>
        <p:nvSpPr>
          <p:cNvPr id="10" name="object 10"/>
          <p:cNvSpPr txBox="1"/>
          <p:nvPr/>
        </p:nvSpPr>
        <p:spPr>
          <a:xfrm>
            <a:off x="12914121" y="2443353"/>
            <a:ext cx="1015365" cy="574040"/>
          </a:xfrm>
          <a:prstGeom prst="rect">
            <a:avLst/>
          </a:prstGeom>
        </p:spPr>
        <p:txBody>
          <a:bodyPr vert="horz" wrap="square" lIns="0" tIns="12700" rIns="0" bIns="0" rtlCol="0">
            <a:spAutoFit/>
          </a:bodyPr>
          <a:lstStyle/>
          <a:p>
            <a:pPr marL="106680" marR="5080" indent="-94615">
              <a:spcBef>
                <a:spcPts val="100"/>
              </a:spcBef>
            </a:pPr>
            <a:r>
              <a:rPr dirty="0">
                <a:solidFill>
                  <a:srgbClr val="181812"/>
                </a:solidFill>
                <a:cs typeface="Calibri"/>
              </a:rPr>
              <a:t>Blo</a:t>
            </a:r>
            <a:r>
              <a:rPr spc="-10" dirty="0">
                <a:solidFill>
                  <a:srgbClr val="181812"/>
                </a:solidFill>
                <a:cs typeface="Calibri"/>
              </a:rPr>
              <a:t>c</a:t>
            </a:r>
            <a:r>
              <a:rPr spc="-40" dirty="0">
                <a:solidFill>
                  <a:srgbClr val="181812"/>
                </a:solidFill>
                <a:cs typeface="Calibri"/>
              </a:rPr>
              <a:t>k</a:t>
            </a:r>
            <a:r>
              <a:rPr spc="-10" dirty="0">
                <a:solidFill>
                  <a:srgbClr val="181812"/>
                </a:solidFill>
                <a:cs typeface="Calibri"/>
              </a:rPr>
              <a:t>c</a:t>
            </a:r>
            <a:r>
              <a:rPr spc="-5" dirty="0">
                <a:solidFill>
                  <a:srgbClr val="181812"/>
                </a:solidFill>
                <a:cs typeface="Calibri"/>
              </a:rPr>
              <a:t>hain  Network</a:t>
            </a:r>
            <a:endParaRPr>
              <a:solidFill>
                <a:prstClr val="black"/>
              </a:solidFill>
              <a:cs typeface="Calibri"/>
            </a:endParaRPr>
          </a:p>
        </p:txBody>
      </p:sp>
    </p:spTree>
    <p:extLst>
      <p:ext uri="{BB962C8B-B14F-4D97-AF65-F5344CB8AC3E}">
        <p14:creationId xmlns:p14="http://schemas.microsoft.com/office/powerpoint/2010/main" val="28696033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p:nvPr/>
        </p:nvSpPr>
        <p:spPr>
          <a:xfrm>
            <a:off x="1185672" y="6260591"/>
            <a:ext cx="2052827" cy="203911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321308" y="2414016"/>
            <a:ext cx="1917191" cy="190652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7665719" y="3262884"/>
            <a:ext cx="792479" cy="792480"/>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9"/>
          <p:cNvSpPr/>
          <p:nvPr/>
        </p:nvSpPr>
        <p:spPr>
          <a:xfrm>
            <a:off x="13461491" y="7205471"/>
            <a:ext cx="1107947" cy="110794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0" name="object 10"/>
          <p:cNvSpPr txBox="1">
            <a:spLocks noGrp="1"/>
          </p:cNvSpPr>
          <p:nvPr>
            <p:ph type="title"/>
          </p:nvPr>
        </p:nvSpPr>
        <p:spPr>
          <a:xfrm>
            <a:off x="937665" y="644093"/>
            <a:ext cx="9317329" cy="875240"/>
          </a:xfrm>
          <a:prstGeom prst="rect">
            <a:avLst/>
          </a:prstGeom>
        </p:spPr>
        <p:txBody>
          <a:bodyPr vert="horz" wrap="square" lIns="0" tIns="13335" rIns="0" bIns="0" rtlCol="0">
            <a:spAutoFit/>
          </a:bodyPr>
          <a:lstStyle/>
          <a:p>
            <a:pPr marL="12700">
              <a:lnSpc>
                <a:spcPct val="100000"/>
              </a:lnSpc>
              <a:spcBef>
                <a:spcPts val="105"/>
              </a:spcBef>
            </a:pPr>
            <a:r>
              <a:rPr lang="en-IN" sz="5600" dirty="0" smtClean="0">
                <a:solidFill>
                  <a:srgbClr val="095A82"/>
                </a:solidFill>
              </a:rPr>
              <a:t>Transaction - </a:t>
            </a:r>
            <a:r>
              <a:rPr sz="5600" dirty="0" smtClean="0">
                <a:solidFill>
                  <a:srgbClr val="095A82"/>
                </a:solidFill>
              </a:rPr>
              <a:t>Flow</a:t>
            </a:r>
            <a:r>
              <a:rPr sz="5600" spc="-110" dirty="0" smtClean="0">
                <a:solidFill>
                  <a:srgbClr val="095A82"/>
                </a:solidFill>
              </a:rPr>
              <a:t> </a:t>
            </a:r>
            <a:r>
              <a:rPr sz="5600" spc="-5" dirty="0">
                <a:solidFill>
                  <a:srgbClr val="095A82"/>
                </a:solidFill>
              </a:rPr>
              <a:t>Diagram</a:t>
            </a:r>
            <a:endParaRPr sz="5600" dirty="0"/>
          </a:p>
        </p:txBody>
      </p:sp>
      <p:sp>
        <p:nvSpPr>
          <p:cNvPr id="11" name="object 11"/>
          <p:cNvSpPr txBox="1"/>
          <p:nvPr/>
        </p:nvSpPr>
        <p:spPr>
          <a:xfrm>
            <a:off x="1130300" y="4417567"/>
            <a:ext cx="2188845" cy="665480"/>
          </a:xfrm>
          <a:prstGeom prst="rect">
            <a:avLst/>
          </a:prstGeom>
        </p:spPr>
        <p:txBody>
          <a:bodyPr vert="horz" wrap="square" lIns="0" tIns="12700" rIns="0" bIns="0" rtlCol="0">
            <a:spAutoFit/>
          </a:bodyPr>
          <a:lstStyle/>
          <a:p>
            <a:pPr marL="478790" marR="5080" indent="-466725">
              <a:spcBef>
                <a:spcPts val="100"/>
              </a:spcBef>
            </a:pPr>
            <a:r>
              <a:rPr sz="2100" i="1" spc="-5" dirty="0">
                <a:solidFill>
                  <a:srgbClr val="B97609"/>
                </a:solidFill>
                <a:cs typeface="Calibri"/>
              </a:rPr>
              <a:t>Someone requests</a:t>
            </a:r>
            <a:r>
              <a:rPr sz="2100" i="1" spc="-130" dirty="0">
                <a:solidFill>
                  <a:srgbClr val="B97609"/>
                </a:solidFill>
                <a:cs typeface="Calibri"/>
              </a:rPr>
              <a:t> </a:t>
            </a:r>
            <a:r>
              <a:rPr sz="2100" i="1" dirty="0">
                <a:solidFill>
                  <a:srgbClr val="B97609"/>
                </a:solidFill>
                <a:cs typeface="Calibri"/>
              </a:rPr>
              <a:t>a  transaction</a:t>
            </a:r>
            <a:endParaRPr sz="2100">
              <a:solidFill>
                <a:prstClr val="black"/>
              </a:solidFill>
              <a:cs typeface="Calibri"/>
            </a:endParaRPr>
          </a:p>
        </p:txBody>
      </p:sp>
      <p:sp>
        <p:nvSpPr>
          <p:cNvPr id="12" name="object 12"/>
          <p:cNvSpPr/>
          <p:nvPr/>
        </p:nvSpPr>
        <p:spPr>
          <a:xfrm>
            <a:off x="6187440" y="3380232"/>
            <a:ext cx="600456" cy="600456"/>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9351264" y="3380232"/>
            <a:ext cx="598931" cy="600456"/>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7769352" y="4636008"/>
            <a:ext cx="600455" cy="598932"/>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7769352" y="2115311"/>
            <a:ext cx="600455" cy="598931"/>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8741791" y="3332988"/>
            <a:ext cx="146685" cy="779145"/>
          </a:xfrm>
          <a:custGeom>
            <a:avLst/>
            <a:gdLst/>
            <a:ahLst/>
            <a:cxnLst/>
            <a:rect l="l" t="t" r="r" b="b"/>
            <a:pathLst>
              <a:path w="146684" h="779145">
                <a:moveTo>
                  <a:pt x="0" y="0"/>
                </a:moveTo>
                <a:lnTo>
                  <a:pt x="55002" y="45768"/>
                </a:lnTo>
                <a:lnTo>
                  <a:pt x="97124" y="104745"/>
                </a:lnTo>
                <a:lnTo>
                  <a:pt x="126362" y="175058"/>
                </a:lnTo>
                <a:lnTo>
                  <a:pt x="136147" y="213881"/>
                </a:lnTo>
                <a:lnTo>
                  <a:pt x="142710" y="254836"/>
                </a:lnTo>
                <a:lnTo>
                  <a:pt x="146049" y="297689"/>
                </a:lnTo>
                <a:lnTo>
                  <a:pt x="146164" y="342206"/>
                </a:lnTo>
                <a:lnTo>
                  <a:pt x="143055" y="388153"/>
                </a:lnTo>
                <a:lnTo>
                  <a:pt x="136721" y="435297"/>
                </a:lnTo>
                <a:lnTo>
                  <a:pt x="127161" y="483403"/>
                </a:lnTo>
                <a:lnTo>
                  <a:pt x="114375" y="532237"/>
                </a:lnTo>
                <a:lnTo>
                  <a:pt x="98362" y="581566"/>
                </a:lnTo>
                <a:lnTo>
                  <a:pt x="79122" y="631155"/>
                </a:lnTo>
                <a:lnTo>
                  <a:pt x="56653" y="680770"/>
                </a:lnTo>
                <a:lnTo>
                  <a:pt x="30957" y="730178"/>
                </a:lnTo>
                <a:lnTo>
                  <a:pt x="2031" y="779144"/>
                </a:lnTo>
              </a:path>
            </a:pathLst>
          </a:custGeom>
          <a:ln w="28575">
            <a:solidFill>
              <a:srgbClr val="CC0000"/>
            </a:solidFill>
          </a:ln>
        </p:spPr>
        <p:txBody>
          <a:bodyPr wrap="square" lIns="0" tIns="0" rIns="0" bIns="0" rtlCol="0"/>
          <a:lstStyle/>
          <a:p>
            <a:endParaRPr>
              <a:solidFill>
                <a:prstClr val="black"/>
              </a:solidFill>
            </a:endParaRPr>
          </a:p>
        </p:txBody>
      </p:sp>
      <p:sp>
        <p:nvSpPr>
          <p:cNvPr id="17" name="object 17"/>
          <p:cNvSpPr/>
          <p:nvPr/>
        </p:nvSpPr>
        <p:spPr>
          <a:xfrm>
            <a:off x="8803005" y="3243579"/>
            <a:ext cx="184150" cy="890269"/>
          </a:xfrm>
          <a:custGeom>
            <a:avLst/>
            <a:gdLst/>
            <a:ahLst/>
            <a:cxnLst/>
            <a:rect l="l" t="t" r="r" b="b"/>
            <a:pathLst>
              <a:path w="184150" h="890270">
                <a:moveTo>
                  <a:pt x="0" y="0"/>
                </a:moveTo>
                <a:lnTo>
                  <a:pt x="31813" y="22583"/>
                </a:lnTo>
                <a:lnTo>
                  <a:pt x="60629" y="48400"/>
                </a:lnTo>
                <a:lnTo>
                  <a:pt x="86441" y="77253"/>
                </a:lnTo>
                <a:lnTo>
                  <a:pt x="109242" y="108944"/>
                </a:lnTo>
                <a:lnTo>
                  <a:pt x="129025" y="143275"/>
                </a:lnTo>
                <a:lnTo>
                  <a:pt x="145784" y="180048"/>
                </a:lnTo>
                <a:lnTo>
                  <a:pt x="159511" y="219065"/>
                </a:lnTo>
                <a:lnTo>
                  <a:pt x="170202" y="260129"/>
                </a:lnTo>
                <a:lnTo>
                  <a:pt x="177848" y="303041"/>
                </a:lnTo>
                <a:lnTo>
                  <a:pt x="182443" y="347604"/>
                </a:lnTo>
                <a:lnTo>
                  <a:pt x="183980" y="393620"/>
                </a:lnTo>
                <a:lnTo>
                  <a:pt x="182453" y="440890"/>
                </a:lnTo>
                <a:lnTo>
                  <a:pt x="177855" y="489218"/>
                </a:lnTo>
                <a:lnTo>
                  <a:pt x="170179" y="538404"/>
                </a:lnTo>
                <a:lnTo>
                  <a:pt x="159420" y="588252"/>
                </a:lnTo>
                <a:lnTo>
                  <a:pt x="145569" y="638563"/>
                </a:lnTo>
                <a:lnTo>
                  <a:pt x="128621" y="689140"/>
                </a:lnTo>
                <a:lnTo>
                  <a:pt x="108568" y="739784"/>
                </a:lnTo>
                <a:lnTo>
                  <a:pt x="85404" y="790298"/>
                </a:lnTo>
                <a:lnTo>
                  <a:pt x="59123" y="840483"/>
                </a:lnTo>
                <a:lnTo>
                  <a:pt x="29718" y="890143"/>
                </a:lnTo>
              </a:path>
            </a:pathLst>
          </a:custGeom>
          <a:ln w="28574">
            <a:solidFill>
              <a:srgbClr val="CC0000"/>
            </a:solidFill>
          </a:ln>
        </p:spPr>
        <p:txBody>
          <a:bodyPr wrap="square" lIns="0" tIns="0" rIns="0" bIns="0" rtlCol="0"/>
          <a:lstStyle/>
          <a:p>
            <a:endParaRPr>
              <a:solidFill>
                <a:prstClr val="black"/>
              </a:solidFill>
            </a:endParaRPr>
          </a:p>
        </p:txBody>
      </p:sp>
      <p:sp>
        <p:nvSpPr>
          <p:cNvPr id="18" name="object 18"/>
          <p:cNvSpPr/>
          <p:nvPr/>
        </p:nvSpPr>
        <p:spPr>
          <a:xfrm>
            <a:off x="8892285" y="3207892"/>
            <a:ext cx="193675" cy="934719"/>
          </a:xfrm>
          <a:custGeom>
            <a:avLst/>
            <a:gdLst/>
            <a:ahLst/>
            <a:cxnLst/>
            <a:rect l="l" t="t" r="r" b="b"/>
            <a:pathLst>
              <a:path w="193675" h="934720">
                <a:moveTo>
                  <a:pt x="0" y="0"/>
                </a:moveTo>
                <a:lnTo>
                  <a:pt x="31991" y="22582"/>
                </a:lnTo>
                <a:lnTo>
                  <a:pt x="61115" y="48265"/>
                </a:lnTo>
                <a:lnTo>
                  <a:pt x="87364" y="76868"/>
                </a:lnTo>
                <a:lnTo>
                  <a:pt x="110733" y="108209"/>
                </a:lnTo>
                <a:lnTo>
                  <a:pt x="131215" y="142108"/>
                </a:lnTo>
                <a:lnTo>
                  <a:pt x="148805" y="178384"/>
                </a:lnTo>
                <a:lnTo>
                  <a:pt x="163496" y="216857"/>
                </a:lnTo>
                <a:lnTo>
                  <a:pt x="175282" y="257345"/>
                </a:lnTo>
                <a:lnTo>
                  <a:pt x="184157" y="299668"/>
                </a:lnTo>
                <a:lnTo>
                  <a:pt x="190115" y="343645"/>
                </a:lnTo>
                <a:lnTo>
                  <a:pt x="193151" y="389096"/>
                </a:lnTo>
                <a:lnTo>
                  <a:pt x="193257" y="435839"/>
                </a:lnTo>
                <a:lnTo>
                  <a:pt x="190427" y="483694"/>
                </a:lnTo>
                <a:lnTo>
                  <a:pt x="184657" y="532480"/>
                </a:lnTo>
                <a:lnTo>
                  <a:pt x="175939" y="582016"/>
                </a:lnTo>
                <a:lnTo>
                  <a:pt x="164268" y="632122"/>
                </a:lnTo>
                <a:lnTo>
                  <a:pt x="149637" y="682616"/>
                </a:lnTo>
                <a:lnTo>
                  <a:pt x="132040" y="733319"/>
                </a:lnTo>
                <a:lnTo>
                  <a:pt x="111472" y="784048"/>
                </a:lnTo>
                <a:lnTo>
                  <a:pt x="87926" y="834624"/>
                </a:lnTo>
                <a:lnTo>
                  <a:pt x="61396" y="884866"/>
                </a:lnTo>
                <a:lnTo>
                  <a:pt x="31877" y="934592"/>
                </a:lnTo>
              </a:path>
            </a:pathLst>
          </a:custGeom>
          <a:ln w="28575">
            <a:solidFill>
              <a:srgbClr val="CC0000"/>
            </a:solidFill>
          </a:ln>
        </p:spPr>
        <p:txBody>
          <a:bodyPr wrap="square" lIns="0" tIns="0" rIns="0" bIns="0" rtlCol="0"/>
          <a:lstStyle/>
          <a:p>
            <a:endParaRPr>
              <a:solidFill>
                <a:prstClr val="black"/>
              </a:solidFill>
            </a:endParaRPr>
          </a:p>
        </p:txBody>
      </p:sp>
      <p:sp>
        <p:nvSpPr>
          <p:cNvPr id="19" name="object 19"/>
          <p:cNvSpPr/>
          <p:nvPr/>
        </p:nvSpPr>
        <p:spPr>
          <a:xfrm>
            <a:off x="7307719" y="3332988"/>
            <a:ext cx="146685" cy="779145"/>
          </a:xfrm>
          <a:custGeom>
            <a:avLst/>
            <a:gdLst/>
            <a:ahLst/>
            <a:cxnLst/>
            <a:rect l="l" t="t" r="r" b="b"/>
            <a:pathLst>
              <a:path w="146684" h="779145">
                <a:moveTo>
                  <a:pt x="146164" y="0"/>
                </a:moveTo>
                <a:lnTo>
                  <a:pt x="91162" y="45768"/>
                </a:lnTo>
                <a:lnTo>
                  <a:pt x="49040" y="104745"/>
                </a:lnTo>
                <a:lnTo>
                  <a:pt x="19802" y="175058"/>
                </a:lnTo>
                <a:lnTo>
                  <a:pt x="10017" y="213881"/>
                </a:lnTo>
                <a:lnTo>
                  <a:pt x="3454" y="254836"/>
                </a:lnTo>
                <a:lnTo>
                  <a:pt x="115" y="297689"/>
                </a:lnTo>
                <a:lnTo>
                  <a:pt x="0" y="342206"/>
                </a:lnTo>
                <a:lnTo>
                  <a:pt x="3109" y="388153"/>
                </a:lnTo>
                <a:lnTo>
                  <a:pt x="9443" y="435297"/>
                </a:lnTo>
                <a:lnTo>
                  <a:pt x="19003" y="483403"/>
                </a:lnTo>
                <a:lnTo>
                  <a:pt x="31789" y="532237"/>
                </a:lnTo>
                <a:lnTo>
                  <a:pt x="47802" y="581566"/>
                </a:lnTo>
                <a:lnTo>
                  <a:pt x="67042" y="631155"/>
                </a:lnTo>
                <a:lnTo>
                  <a:pt x="89510" y="680770"/>
                </a:lnTo>
                <a:lnTo>
                  <a:pt x="115207" y="730178"/>
                </a:lnTo>
                <a:lnTo>
                  <a:pt x="144132" y="779144"/>
                </a:lnTo>
              </a:path>
            </a:pathLst>
          </a:custGeom>
          <a:ln w="28575">
            <a:solidFill>
              <a:srgbClr val="CC0000"/>
            </a:solidFill>
          </a:ln>
        </p:spPr>
        <p:txBody>
          <a:bodyPr wrap="square" lIns="0" tIns="0" rIns="0" bIns="0" rtlCol="0"/>
          <a:lstStyle/>
          <a:p>
            <a:endParaRPr>
              <a:solidFill>
                <a:prstClr val="black"/>
              </a:solidFill>
            </a:endParaRPr>
          </a:p>
        </p:txBody>
      </p:sp>
      <p:sp>
        <p:nvSpPr>
          <p:cNvPr id="20" name="object 20"/>
          <p:cNvSpPr/>
          <p:nvPr/>
        </p:nvSpPr>
        <p:spPr>
          <a:xfrm>
            <a:off x="7208689" y="3243579"/>
            <a:ext cx="184150" cy="890269"/>
          </a:xfrm>
          <a:custGeom>
            <a:avLst/>
            <a:gdLst/>
            <a:ahLst/>
            <a:cxnLst/>
            <a:rect l="l" t="t" r="r" b="b"/>
            <a:pathLst>
              <a:path w="184150" h="890270">
                <a:moveTo>
                  <a:pt x="183980" y="0"/>
                </a:moveTo>
                <a:lnTo>
                  <a:pt x="152166" y="22583"/>
                </a:lnTo>
                <a:lnTo>
                  <a:pt x="123350" y="48400"/>
                </a:lnTo>
                <a:lnTo>
                  <a:pt x="97538" y="77253"/>
                </a:lnTo>
                <a:lnTo>
                  <a:pt x="74738" y="108944"/>
                </a:lnTo>
                <a:lnTo>
                  <a:pt x="54955" y="143275"/>
                </a:lnTo>
                <a:lnTo>
                  <a:pt x="38196" y="180048"/>
                </a:lnTo>
                <a:lnTo>
                  <a:pt x="24468" y="219065"/>
                </a:lnTo>
                <a:lnTo>
                  <a:pt x="13778" y="260129"/>
                </a:lnTo>
                <a:lnTo>
                  <a:pt x="6132" y="303041"/>
                </a:lnTo>
                <a:lnTo>
                  <a:pt x="1537" y="347604"/>
                </a:lnTo>
                <a:lnTo>
                  <a:pt x="0" y="393620"/>
                </a:lnTo>
                <a:lnTo>
                  <a:pt x="1526" y="440890"/>
                </a:lnTo>
                <a:lnTo>
                  <a:pt x="6124" y="489218"/>
                </a:lnTo>
                <a:lnTo>
                  <a:pt x="13800" y="538404"/>
                </a:lnTo>
                <a:lnTo>
                  <a:pt x="24560" y="588252"/>
                </a:lnTo>
                <a:lnTo>
                  <a:pt x="38411" y="638563"/>
                </a:lnTo>
                <a:lnTo>
                  <a:pt x="55359" y="689140"/>
                </a:lnTo>
                <a:lnTo>
                  <a:pt x="75412" y="739784"/>
                </a:lnTo>
                <a:lnTo>
                  <a:pt x="98575" y="790298"/>
                </a:lnTo>
                <a:lnTo>
                  <a:pt x="124856" y="840483"/>
                </a:lnTo>
                <a:lnTo>
                  <a:pt x="154262" y="890143"/>
                </a:lnTo>
              </a:path>
            </a:pathLst>
          </a:custGeom>
          <a:ln w="28574">
            <a:solidFill>
              <a:srgbClr val="CC0000"/>
            </a:solidFill>
          </a:ln>
        </p:spPr>
        <p:txBody>
          <a:bodyPr wrap="square" lIns="0" tIns="0" rIns="0" bIns="0" rtlCol="0"/>
          <a:lstStyle/>
          <a:p>
            <a:endParaRPr>
              <a:solidFill>
                <a:prstClr val="black"/>
              </a:solidFill>
            </a:endParaRPr>
          </a:p>
        </p:txBody>
      </p:sp>
      <p:sp>
        <p:nvSpPr>
          <p:cNvPr id="21" name="object 21"/>
          <p:cNvSpPr/>
          <p:nvPr/>
        </p:nvSpPr>
        <p:spPr>
          <a:xfrm>
            <a:off x="7110131" y="3207892"/>
            <a:ext cx="193675" cy="934719"/>
          </a:xfrm>
          <a:custGeom>
            <a:avLst/>
            <a:gdLst/>
            <a:ahLst/>
            <a:cxnLst/>
            <a:rect l="l" t="t" r="r" b="b"/>
            <a:pathLst>
              <a:path w="193675" h="934720">
                <a:moveTo>
                  <a:pt x="193257" y="0"/>
                </a:moveTo>
                <a:lnTo>
                  <a:pt x="161265" y="22582"/>
                </a:lnTo>
                <a:lnTo>
                  <a:pt x="132141" y="48265"/>
                </a:lnTo>
                <a:lnTo>
                  <a:pt x="105892" y="76868"/>
                </a:lnTo>
                <a:lnTo>
                  <a:pt x="82523" y="108209"/>
                </a:lnTo>
                <a:lnTo>
                  <a:pt x="62041" y="142108"/>
                </a:lnTo>
                <a:lnTo>
                  <a:pt x="44451" y="178384"/>
                </a:lnTo>
                <a:lnTo>
                  <a:pt x="29760" y="216857"/>
                </a:lnTo>
                <a:lnTo>
                  <a:pt x="17974" y="257345"/>
                </a:lnTo>
                <a:lnTo>
                  <a:pt x="9099" y="299668"/>
                </a:lnTo>
                <a:lnTo>
                  <a:pt x="3141" y="343645"/>
                </a:lnTo>
                <a:lnTo>
                  <a:pt x="106" y="389096"/>
                </a:lnTo>
                <a:lnTo>
                  <a:pt x="0" y="435839"/>
                </a:lnTo>
                <a:lnTo>
                  <a:pt x="2829" y="483694"/>
                </a:lnTo>
                <a:lnTo>
                  <a:pt x="8599" y="532480"/>
                </a:lnTo>
                <a:lnTo>
                  <a:pt x="17317" y="582016"/>
                </a:lnTo>
                <a:lnTo>
                  <a:pt x="28988" y="632122"/>
                </a:lnTo>
                <a:lnTo>
                  <a:pt x="43619" y="682616"/>
                </a:lnTo>
                <a:lnTo>
                  <a:pt x="61216" y="733319"/>
                </a:lnTo>
                <a:lnTo>
                  <a:pt x="81784" y="784048"/>
                </a:lnTo>
                <a:lnTo>
                  <a:pt x="105330" y="834624"/>
                </a:lnTo>
                <a:lnTo>
                  <a:pt x="131860" y="884866"/>
                </a:lnTo>
                <a:lnTo>
                  <a:pt x="161380" y="934592"/>
                </a:lnTo>
              </a:path>
            </a:pathLst>
          </a:custGeom>
          <a:ln w="28575">
            <a:solidFill>
              <a:srgbClr val="CC0000"/>
            </a:solidFill>
          </a:ln>
        </p:spPr>
        <p:txBody>
          <a:bodyPr wrap="square" lIns="0" tIns="0" rIns="0" bIns="0" rtlCol="0"/>
          <a:lstStyle/>
          <a:p>
            <a:endParaRPr>
              <a:solidFill>
                <a:prstClr val="black"/>
              </a:solidFill>
            </a:endParaRPr>
          </a:p>
        </p:txBody>
      </p:sp>
      <p:sp>
        <p:nvSpPr>
          <p:cNvPr id="22" name="object 22"/>
          <p:cNvSpPr/>
          <p:nvPr/>
        </p:nvSpPr>
        <p:spPr>
          <a:xfrm>
            <a:off x="7743317" y="4145279"/>
            <a:ext cx="780415" cy="146050"/>
          </a:xfrm>
          <a:custGeom>
            <a:avLst/>
            <a:gdLst/>
            <a:ahLst/>
            <a:cxnLst/>
            <a:rect l="l" t="t" r="r" b="b"/>
            <a:pathLst>
              <a:path w="780415" h="146050">
                <a:moveTo>
                  <a:pt x="0" y="0"/>
                </a:moveTo>
                <a:lnTo>
                  <a:pt x="45789" y="54990"/>
                </a:lnTo>
                <a:lnTo>
                  <a:pt x="104824" y="97076"/>
                </a:lnTo>
                <a:lnTo>
                  <a:pt x="175228" y="126256"/>
                </a:lnTo>
                <a:lnTo>
                  <a:pt x="214108" y="136005"/>
                </a:lnTo>
                <a:lnTo>
                  <a:pt x="255126" y="142526"/>
                </a:lnTo>
                <a:lnTo>
                  <a:pt x="298049" y="145820"/>
                </a:lnTo>
                <a:lnTo>
                  <a:pt x="342641" y="145885"/>
                </a:lnTo>
                <a:lnTo>
                  <a:pt x="388668" y="142721"/>
                </a:lnTo>
                <a:lnTo>
                  <a:pt x="435897" y="136329"/>
                </a:lnTo>
                <a:lnTo>
                  <a:pt x="484091" y="126707"/>
                </a:lnTo>
                <a:lnTo>
                  <a:pt x="533017" y="113856"/>
                </a:lnTo>
                <a:lnTo>
                  <a:pt x="582440" y="97774"/>
                </a:lnTo>
                <a:lnTo>
                  <a:pt x="632126" y="78463"/>
                </a:lnTo>
                <a:lnTo>
                  <a:pt x="681840" y="55920"/>
                </a:lnTo>
                <a:lnTo>
                  <a:pt x="731348" y="30147"/>
                </a:lnTo>
                <a:lnTo>
                  <a:pt x="780414" y="1143"/>
                </a:lnTo>
              </a:path>
            </a:pathLst>
          </a:custGeom>
          <a:ln w="28575">
            <a:solidFill>
              <a:srgbClr val="CC0000"/>
            </a:solidFill>
          </a:ln>
        </p:spPr>
        <p:txBody>
          <a:bodyPr wrap="square" lIns="0" tIns="0" rIns="0" bIns="0" rtlCol="0"/>
          <a:lstStyle/>
          <a:p>
            <a:endParaRPr>
              <a:solidFill>
                <a:prstClr val="black"/>
              </a:solidFill>
            </a:endParaRPr>
          </a:p>
        </p:txBody>
      </p:sp>
      <p:sp>
        <p:nvSpPr>
          <p:cNvPr id="23" name="object 23"/>
          <p:cNvSpPr/>
          <p:nvPr/>
        </p:nvSpPr>
        <p:spPr>
          <a:xfrm>
            <a:off x="7653781" y="4206494"/>
            <a:ext cx="892175" cy="184150"/>
          </a:xfrm>
          <a:custGeom>
            <a:avLst/>
            <a:gdLst/>
            <a:ahLst/>
            <a:cxnLst/>
            <a:rect l="l" t="t" r="r" b="b"/>
            <a:pathLst>
              <a:path w="892175" h="184150">
                <a:moveTo>
                  <a:pt x="0" y="0"/>
                </a:moveTo>
                <a:lnTo>
                  <a:pt x="22604" y="31811"/>
                </a:lnTo>
                <a:lnTo>
                  <a:pt x="48450" y="60619"/>
                </a:lnTo>
                <a:lnTo>
                  <a:pt x="77337" y="86418"/>
                </a:lnTo>
                <a:lnTo>
                  <a:pt x="109069" y="109202"/>
                </a:lnTo>
                <a:lnTo>
                  <a:pt x="143447" y="128963"/>
                </a:lnTo>
                <a:lnTo>
                  <a:pt x="180272" y="145696"/>
                </a:lnTo>
                <a:lnTo>
                  <a:pt x="219347" y="159394"/>
                </a:lnTo>
                <a:lnTo>
                  <a:pt x="260474" y="170050"/>
                </a:lnTo>
                <a:lnTo>
                  <a:pt x="303454" y="177658"/>
                </a:lnTo>
                <a:lnTo>
                  <a:pt x="348090" y="182211"/>
                </a:lnTo>
                <a:lnTo>
                  <a:pt x="394183" y="183703"/>
                </a:lnTo>
                <a:lnTo>
                  <a:pt x="441534" y="182127"/>
                </a:lnTo>
                <a:lnTo>
                  <a:pt x="489947" y="177477"/>
                </a:lnTo>
                <a:lnTo>
                  <a:pt x="539223" y="169747"/>
                </a:lnTo>
                <a:lnTo>
                  <a:pt x="589163" y="158929"/>
                </a:lnTo>
                <a:lnTo>
                  <a:pt x="639570" y="145018"/>
                </a:lnTo>
                <a:lnTo>
                  <a:pt x="690245" y="128006"/>
                </a:lnTo>
                <a:lnTo>
                  <a:pt x="740990" y="107888"/>
                </a:lnTo>
                <a:lnTo>
                  <a:pt x="791608" y="84657"/>
                </a:lnTo>
                <a:lnTo>
                  <a:pt x="841899" y="58306"/>
                </a:lnTo>
                <a:lnTo>
                  <a:pt x="891667" y="28828"/>
                </a:lnTo>
              </a:path>
            </a:pathLst>
          </a:custGeom>
          <a:ln w="28575">
            <a:solidFill>
              <a:srgbClr val="CC0000"/>
            </a:solidFill>
          </a:ln>
        </p:spPr>
        <p:txBody>
          <a:bodyPr wrap="square" lIns="0" tIns="0" rIns="0" bIns="0" rtlCol="0"/>
          <a:lstStyle/>
          <a:p>
            <a:endParaRPr>
              <a:solidFill>
                <a:prstClr val="black"/>
              </a:solidFill>
            </a:endParaRPr>
          </a:p>
        </p:txBody>
      </p:sp>
      <p:sp>
        <p:nvSpPr>
          <p:cNvPr id="24" name="object 24"/>
          <p:cNvSpPr/>
          <p:nvPr/>
        </p:nvSpPr>
        <p:spPr>
          <a:xfrm>
            <a:off x="7614919" y="4298950"/>
            <a:ext cx="936625" cy="193040"/>
          </a:xfrm>
          <a:custGeom>
            <a:avLst/>
            <a:gdLst/>
            <a:ahLst/>
            <a:cxnLst/>
            <a:rect l="l" t="t" r="r" b="b"/>
            <a:pathLst>
              <a:path w="936625" h="193039">
                <a:moveTo>
                  <a:pt x="0" y="0"/>
                </a:moveTo>
                <a:lnTo>
                  <a:pt x="22602" y="31973"/>
                </a:lnTo>
                <a:lnTo>
                  <a:pt x="48309" y="61077"/>
                </a:lnTo>
                <a:lnTo>
                  <a:pt x="76941" y="87305"/>
                </a:lnTo>
                <a:lnTo>
                  <a:pt x="108316" y="110651"/>
                </a:lnTo>
                <a:lnTo>
                  <a:pt x="142253" y="131108"/>
                </a:lnTo>
                <a:lnTo>
                  <a:pt x="178573" y="148670"/>
                </a:lnTo>
                <a:lnTo>
                  <a:pt x="217094" y="163332"/>
                </a:lnTo>
                <a:lnTo>
                  <a:pt x="257635" y="175087"/>
                </a:lnTo>
                <a:lnTo>
                  <a:pt x="300015" y="183929"/>
                </a:lnTo>
                <a:lnTo>
                  <a:pt x="344055" y="189852"/>
                </a:lnTo>
                <a:lnTo>
                  <a:pt x="389572" y="192849"/>
                </a:lnTo>
                <a:lnTo>
                  <a:pt x="436387" y="192915"/>
                </a:lnTo>
                <a:lnTo>
                  <a:pt x="484318" y="190043"/>
                </a:lnTo>
                <a:lnTo>
                  <a:pt x="533185" y="184228"/>
                </a:lnTo>
                <a:lnTo>
                  <a:pt x="582807" y="175462"/>
                </a:lnTo>
                <a:lnTo>
                  <a:pt x="633003" y="163740"/>
                </a:lnTo>
                <a:lnTo>
                  <a:pt x="683593" y="149056"/>
                </a:lnTo>
                <a:lnTo>
                  <a:pt x="734395" y="131404"/>
                </a:lnTo>
                <a:lnTo>
                  <a:pt x="785230" y="110777"/>
                </a:lnTo>
                <a:lnTo>
                  <a:pt x="835915" y="87170"/>
                </a:lnTo>
                <a:lnTo>
                  <a:pt x="886271" y="60575"/>
                </a:lnTo>
                <a:lnTo>
                  <a:pt x="936116" y="30987"/>
                </a:lnTo>
              </a:path>
            </a:pathLst>
          </a:custGeom>
          <a:ln w="28574">
            <a:solidFill>
              <a:srgbClr val="CC0000"/>
            </a:solidFill>
          </a:ln>
        </p:spPr>
        <p:txBody>
          <a:bodyPr wrap="square" lIns="0" tIns="0" rIns="0" bIns="0" rtlCol="0"/>
          <a:lstStyle/>
          <a:p>
            <a:endParaRPr>
              <a:solidFill>
                <a:prstClr val="black"/>
              </a:solidFill>
            </a:endParaRPr>
          </a:p>
        </p:txBody>
      </p:sp>
      <p:sp>
        <p:nvSpPr>
          <p:cNvPr id="25" name="object 25"/>
          <p:cNvSpPr/>
          <p:nvPr/>
        </p:nvSpPr>
        <p:spPr>
          <a:xfrm>
            <a:off x="7797292" y="3074260"/>
            <a:ext cx="779780" cy="145415"/>
          </a:xfrm>
          <a:custGeom>
            <a:avLst/>
            <a:gdLst/>
            <a:ahLst/>
            <a:cxnLst/>
            <a:rect l="l" t="t" r="r" b="b"/>
            <a:pathLst>
              <a:path w="779779" h="145414">
                <a:moveTo>
                  <a:pt x="0" y="144935"/>
                </a:moveTo>
                <a:lnTo>
                  <a:pt x="45665" y="90177"/>
                </a:lnTo>
                <a:lnTo>
                  <a:pt x="104572" y="48303"/>
                </a:lnTo>
                <a:lnTo>
                  <a:pt x="174849" y="19317"/>
                </a:lnTo>
                <a:lnTo>
                  <a:pt x="213667" y="9656"/>
                </a:lnTo>
                <a:lnTo>
                  <a:pt x="254625" y="3217"/>
                </a:lnTo>
                <a:lnTo>
                  <a:pt x="297489" y="0"/>
                </a:lnTo>
                <a:lnTo>
                  <a:pt x="342026" y="5"/>
                </a:lnTo>
                <a:lnTo>
                  <a:pt x="388002" y="3232"/>
                </a:lnTo>
                <a:lnTo>
                  <a:pt x="435183" y="9681"/>
                </a:lnTo>
                <a:lnTo>
                  <a:pt x="483334" y="19353"/>
                </a:lnTo>
                <a:lnTo>
                  <a:pt x="532222" y="32248"/>
                </a:lnTo>
                <a:lnTo>
                  <a:pt x="581613" y="48365"/>
                </a:lnTo>
                <a:lnTo>
                  <a:pt x="631273" y="67705"/>
                </a:lnTo>
                <a:lnTo>
                  <a:pt x="680967" y="90267"/>
                </a:lnTo>
                <a:lnTo>
                  <a:pt x="730463" y="116053"/>
                </a:lnTo>
                <a:lnTo>
                  <a:pt x="779526" y="145062"/>
                </a:lnTo>
              </a:path>
            </a:pathLst>
          </a:custGeom>
          <a:ln w="28575">
            <a:solidFill>
              <a:srgbClr val="CC0000"/>
            </a:solidFill>
          </a:ln>
        </p:spPr>
        <p:txBody>
          <a:bodyPr wrap="square" lIns="0" tIns="0" rIns="0" bIns="0" rtlCol="0"/>
          <a:lstStyle/>
          <a:p>
            <a:endParaRPr>
              <a:solidFill>
                <a:prstClr val="black"/>
              </a:solidFill>
            </a:endParaRPr>
          </a:p>
        </p:txBody>
      </p:sp>
      <p:sp>
        <p:nvSpPr>
          <p:cNvPr id="26" name="object 26"/>
          <p:cNvSpPr/>
          <p:nvPr/>
        </p:nvSpPr>
        <p:spPr>
          <a:xfrm>
            <a:off x="7707756" y="2975230"/>
            <a:ext cx="890905" cy="182880"/>
          </a:xfrm>
          <a:custGeom>
            <a:avLst/>
            <a:gdLst/>
            <a:ahLst/>
            <a:cxnLst/>
            <a:rect l="l" t="t" r="r" b="b"/>
            <a:pathLst>
              <a:path w="890904" h="182880">
                <a:moveTo>
                  <a:pt x="0" y="182751"/>
                </a:moveTo>
                <a:lnTo>
                  <a:pt x="22533" y="151047"/>
                </a:lnTo>
                <a:lnTo>
                  <a:pt x="48308" y="122342"/>
                </a:lnTo>
                <a:lnTo>
                  <a:pt x="77128" y="96642"/>
                </a:lnTo>
                <a:lnTo>
                  <a:pt x="108794" y="73954"/>
                </a:lnTo>
                <a:lnTo>
                  <a:pt x="143109" y="54285"/>
                </a:lnTo>
                <a:lnTo>
                  <a:pt x="179874" y="37639"/>
                </a:lnTo>
                <a:lnTo>
                  <a:pt x="218891" y="24024"/>
                </a:lnTo>
                <a:lnTo>
                  <a:pt x="259963" y="13447"/>
                </a:lnTo>
                <a:lnTo>
                  <a:pt x="302891" y="5913"/>
                </a:lnTo>
                <a:lnTo>
                  <a:pt x="347478" y="1428"/>
                </a:lnTo>
                <a:lnTo>
                  <a:pt x="393525" y="0"/>
                </a:lnTo>
                <a:lnTo>
                  <a:pt x="440835" y="1633"/>
                </a:lnTo>
                <a:lnTo>
                  <a:pt x="489210" y="6336"/>
                </a:lnTo>
                <a:lnTo>
                  <a:pt x="538451" y="14114"/>
                </a:lnTo>
                <a:lnTo>
                  <a:pt x="588361" y="24973"/>
                </a:lnTo>
                <a:lnTo>
                  <a:pt x="638742" y="38920"/>
                </a:lnTo>
                <a:lnTo>
                  <a:pt x="689395" y="55961"/>
                </a:lnTo>
                <a:lnTo>
                  <a:pt x="740124" y="76102"/>
                </a:lnTo>
                <a:lnTo>
                  <a:pt x="790729" y="99350"/>
                </a:lnTo>
                <a:lnTo>
                  <a:pt x="841013" y="125711"/>
                </a:lnTo>
                <a:lnTo>
                  <a:pt x="890777" y="155192"/>
                </a:lnTo>
              </a:path>
            </a:pathLst>
          </a:custGeom>
          <a:ln w="28575">
            <a:solidFill>
              <a:srgbClr val="CC0000"/>
            </a:solidFill>
          </a:ln>
        </p:spPr>
        <p:txBody>
          <a:bodyPr wrap="square" lIns="0" tIns="0" rIns="0" bIns="0" rtlCol="0"/>
          <a:lstStyle/>
          <a:p>
            <a:endParaRPr>
              <a:solidFill>
                <a:prstClr val="black"/>
              </a:solidFill>
            </a:endParaRPr>
          </a:p>
        </p:txBody>
      </p:sp>
      <p:sp>
        <p:nvSpPr>
          <p:cNvPr id="27" name="object 27"/>
          <p:cNvSpPr/>
          <p:nvPr/>
        </p:nvSpPr>
        <p:spPr>
          <a:xfrm>
            <a:off x="7614919" y="2876772"/>
            <a:ext cx="935355" cy="192405"/>
          </a:xfrm>
          <a:custGeom>
            <a:avLst/>
            <a:gdLst/>
            <a:ahLst/>
            <a:cxnLst/>
            <a:rect l="l" t="t" r="r" b="b"/>
            <a:pathLst>
              <a:path w="935354" h="192405">
                <a:moveTo>
                  <a:pt x="0" y="191928"/>
                </a:moveTo>
                <a:lnTo>
                  <a:pt x="22534" y="160042"/>
                </a:lnTo>
                <a:lnTo>
                  <a:pt x="48177" y="131026"/>
                </a:lnTo>
                <a:lnTo>
                  <a:pt x="76747" y="104887"/>
                </a:lnTo>
                <a:lnTo>
                  <a:pt x="108063" y="81630"/>
                </a:lnTo>
                <a:lnTo>
                  <a:pt x="141945" y="61261"/>
                </a:lnTo>
                <a:lnTo>
                  <a:pt x="178211" y="43785"/>
                </a:lnTo>
                <a:lnTo>
                  <a:pt x="216682" y="29208"/>
                </a:lnTo>
                <a:lnTo>
                  <a:pt x="257175" y="17535"/>
                </a:lnTo>
                <a:lnTo>
                  <a:pt x="299510" y="8772"/>
                </a:lnTo>
                <a:lnTo>
                  <a:pt x="343507" y="2925"/>
                </a:lnTo>
                <a:lnTo>
                  <a:pt x="388985" y="0"/>
                </a:lnTo>
                <a:lnTo>
                  <a:pt x="435762" y="0"/>
                </a:lnTo>
                <a:lnTo>
                  <a:pt x="483657" y="2934"/>
                </a:lnTo>
                <a:lnTo>
                  <a:pt x="532491" y="8805"/>
                </a:lnTo>
                <a:lnTo>
                  <a:pt x="582082" y="17620"/>
                </a:lnTo>
                <a:lnTo>
                  <a:pt x="632249" y="29384"/>
                </a:lnTo>
                <a:lnTo>
                  <a:pt x="682812" y="44102"/>
                </a:lnTo>
                <a:lnTo>
                  <a:pt x="733589" y="61781"/>
                </a:lnTo>
                <a:lnTo>
                  <a:pt x="784400" y="82425"/>
                </a:lnTo>
                <a:lnTo>
                  <a:pt x="835064" y="106042"/>
                </a:lnTo>
                <a:lnTo>
                  <a:pt x="885400" y="132635"/>
                </a:lnTo>
                <a:lnTo>
                  <a:pt x="935227" y="162210"/>
                </a:lnTo>
              </a:path>
            </a:pathLst>
          </a:custGeom>
          <a:ln w="28575">
            <a:solidFill>
              <a:srgbClr val="CC0000"/>
            </a:solidFill>
          </a:ln>
        </p:spPr>
        <p:txBody>
          <a:bodyPr wrap="square" lIns="0" tIns="0" rIns="0" bIns="0" rtlCol="0"/>
          <a:lstStyle/>
          <a:p>
            <a:endParaRPr>
              <a:solidFill>
                <a:prstClr val="black"/>
              </a:solidFill>
            </a:endParaRPr>
          </a:p>
        </p:txBody>
      </p:sp>
      <p:sp>
        <p:nvSpPr>
          <p:cNvPr id="28" name="object 28"/>
          <p:cNvSpPr/>
          <p:nvPr/>
        </p:nvSpPr>
        <p:spPr>
          <a:xfrm>
            <a:off x="14024610" y="2772917"/>
            <a:ext cx="0" cy="1736725"/>
          </a:xfrm>
          <a:custGeom>
            <a:avLst/>
            <a:gdLst/>
            <a:ahLst/>
            <a:cxnLst/>
            <a:rect l="l" t="t" r="r" b="b"/>
            <a:pathLst>
              <a:path h="1736725">
                <a:moveTo>
                  <a:pt x="0" y="0"/>
                </a:moveTo>
                <a:lnTo>
                  <a:pt x="0" y="1736724"/>
                </a:lnTo>
              </a:path>
            </a:pathLst>
          </a:custGeom>
          <a:ln w="38100">
            <a:solidFill>
              <a:srgbClr val="5F5F5F"/>
            </a:solidFill>
          </a:ln>
        </p:spPr>
        <p:txBody>
          <a:bodyPr wrap="square" lIns="0" tIns="0" rIns="0" bIns="0" rtlCol="0"/>
          <a:lstStyle/>
          <a:p>
            <a:endParaRPr>
              <a:solidFill>
                <a:prstClr val="black"/>
              </a:solidFill>
            </a:endParaRPr>
          </a:p>
        </p:txBody>
      </p:sp>
      <p:sp>
        <p:nvSpPr>
          <p:cNvPr id="29" name="object 29"/>
          <p:cNvSpPr/>
          <p:nvPr/>
        </p:nvSpPr>
        <p:spPr>
          <a:xfrm>
            <a:off x="13236702" y="3678173"/>
            <a:ext cx="1558925" cy="0"/>
          </a:xfrm>
          <a:custGeom>
            <a:avLst/>
            <a:gdLst/>
            <a:ahLst/>
            <a:cxnLst/>
            <a:rect l="l" t="t" r="r" b="b"/>
            <a:pathLst>
              <a:path w="1558925">
                <a:moveTo>
                  <a:pt x="0" y="0"/>
                </a:moveTo>
                <a:lnTo>
                  <a:pt x="1558925" y="0"/>
                </a:lnTo>
              </a:path>
            </a:pathLst>
          </a:custGeom>
          <a:ln w="38100">
            <a:solidFill>
              <a:srgbClr val="5F5F5F"/>
            </a:solidFill>
          </a:ln>
        </p:spPr>
        <p:txBody>
          <a:bodyPr wrap="square" lIns="0" tIns="0" rIns="0" bIns="0" rtlCol="0"/>
          <a:lstStyle/>
          <a:p>
            <a:endParaRPr>
              <a:solidFill>
                <a:prstClr val="black"/>
              </a:solidFill>
            </a:endParaRPr>
          </a:p>
        </p:txBody>
      </p:sp>
      <p:sp>
        <p:nvSpPr>
          <p:cNvPr id="30" name="object 30"/>
          <p:cNvSpPr/>
          <p:nvPr/>
        </p:nvSpPr>
        <p:spPr>
          <a:xfrm>
            <a:off x="14798039" y="3346703"/>
            <a:ext cx="717803" cy="717804"/>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31" name="object 31"/>
          <p:cNvSpPr/>
          <p:nvPr/>
        </p:nvSpPr>
        <p:spPr>
          <a:xfrm>
            <a:off x="12528804" y="3346703"/>
            <a:ext cx="714755" cy="717804"/>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32" name="object 32"/>
          <p:cNvSpPr/>
          <p:nvPr/>
        </p:nvSpPr>
        <p:spPr>
          <a:xfrm>
            <a:off x="13668756" y="2057400"/>
            <a:ext cx="714755" cy="714755"/>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33" name="object 33"/>
          <p:cNvSpPr/>
          <p:nvPr/>
        </p:nvSpPr>
        <p:spPr>
          <a:xfrm>
            <a:off x="13668756" y="4507991"/>
            <a:ext cx="714755" cy="717803"/>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34" name="object 34"/>
          <p:cNvSpPr/>
          <p:nvPr/>
        </p:nvSpPr>
        <p:spPr>
          <a:xfrm>
            <a:off x="3182111" y="7616952"/>
            <a:ext cx="2667635" cy="121285"/>
          </a:xfrm>
          <a:custGeom>
            <a:avLst/>
            <a:gdLst/>
            <a:ahLst/>
            <a:cxnLst/>
            <a:rect l="l" t="t" r="r" b="b"/>
            <a:pathLst>
              <a:path w="2667635" h="121284">
                <a:moveTo>
                  <a:pt x="57023" y="6477"/>
                </a:moveTo>
                <a:lnTo>
                  <a:pt x="34754" y="10979"/>
                </a:lnTo>
                <a:lnTo>
                  <a:pt x="16605" y="23256"/>
                </a:lnTo>
                <a:lnTo>
                  <a:pt x="4409" y="41463"/>
                </a:lnTo>
                <a:lnTo>
                  <a:pt x="0" y="63754"/>
                </a:lnTo>
                <a:lnTo>
                  <a:pt x="4573" y="85951"/>
                </a:lnTo>
                <a:lnTo>
                  <a:pt x="16875" y="104076"/>
                </a:lnTo>
                <a:lnTo>
                  <a:pt x="35057" y="116296"/>
                </a:lnTo>
                <a:lnTo>
                  <a:pt x="57276" y="120777"/>
                </a:lnTo>
                <a:lnTo>
                  <a:pt x="79545" y="116203"/>
                </a:lnTo>
                <a:lnTo>
                  <a:pt x="97694" y="103901"/>
                </a:lnTo>
                <a:lnTo>
                  <a:pt x="109890" y="85719"/>
                </a:lnTo>
                <a:lnTo>
                  <a:pt x="110494" y="82677"/>
                </a:lnTo>
                <a:lnTo>
                  <a:pt x="57150" y="82677"/>
                </a:lnTo>
                <a:lnTo>
                  <a:pt x="57150" y="44577"/>
                </a:lnTo>
                <a:lnTo>
                  <a:pt x="110385" y="44443"/>
                </a:lnTo>
                <a:lnTo>
                  <a:pt x="109726" y="41231"/>
                </a:lnTo>
                <a:lnTo>
                  <a:pt x="97424" y="23082"/>
                </a:lnTo>
                <a:lnTo>
                  <a:pt x="79242" y="10886"/>
                </a:lnTo>
                <a:lnTo>
                  <a:pt x="57023" y="6477"/>
                </a:lnTo>
                <a:close/>
              </a:path>
              <a:path w="2667635" h="121284">
                <a:moveTo>
                  <a:pt x="110385" y="44443"/>
                </a:moveTo>
                <a:lnTo>
                  <a:pt x="57150" y="44577"/>
                </a:lnTo>
                <a:lnTo>
                  <a:pt x="57150" y="82677"/>
                </a:lnTo>
                <a:lnTo>
                  <a:pt x="110520" y="82543"/>
                </a:lnTo>
                <a:lnTo>
                  <a:pt x="114300" y="63500"/>
                </a:lnTo>
                <a:lnTo>
                  <a:pt x="110385" y="44443"/>
                </a:lnTo>
                <a:close/>
              </a:path>
              <a:path w="2667635" h="121284">
                <a:moveTo>
                  <a:pt x="110520" y="82543"/>
                </a:moveTo>
                <a:lnTo>
                  <a:pt x="57150" y="82677"/>
                </a:lnTo>
                <a:lnTo>
                  <a:pt x="110494" y="82677"/>
                </a:lnTo>
                <a:lnTo>
                  <a:pt x="110520" y="82543"/>
                </a:lnTo>
                <a:close/>
              </a:path>
              <a:path w="2667635" h="121284">
                <a:moveTo>
                  <a:pt x="209550" y="44196"/>
                </a:moveTo>
                <a:lnTo>
                  <a:pt x="110385" y="44443"/>
                </a:lnTo>
                <a:lnTo>
                  <a:pt x="114300" y="63500"/>
                </a:lnTo>
                <a:lnTo>
                  <a:pt x="110520" y="82543"/>
                </a:lnTo>
                <a:lnTo>
                  <a:pt x="209550" y="82296"/>
                </a:lnTo>
                <a:lnTo>
                  <a:pt x="209550" y="44196"/>
                </a:lnTo>
                <a:close/>
              </a:path>
              <a:path w="2667635" h="121284">
                <a:moveTo>
                  <a:pt x="476250" y="43434"/>
                </a:moveTo>
                <a:lnTo>
                  <a:pt x="323850" y="43815"/>
                </a:lnTo>
                <a:lnTo>
                  <a:pt x="323850" y="81915"/>
                </a:lnTo>
                <a:lnTo>
                  <a:pt x="476250" y="81534"/>
                </a:lnTo>
                <a:lnTo>
                  <a:pt x="476250" y="43434"/>
                </a:lnTo>
                <a:close/>
              </a:path>
              <a:path w="2667635" h="121284">
                <a:moveTo>
                  <a:pt x="742950" y="42799"/>
                </a:moveTo>
                <a:lnTo>
                  <a:pt x="590550" y="43180"/>
                </a:lnTo>
                <a:lnTo>
                  <a:pt x="590550" y="81280"/>
                </a:lnTo>
                <a:lnTo>
                  <a:pt x="742950" y="80899"/>
                </a:lnTo>
                <a:lnTo>
                  <a:pt x="742950" y="42799"/>
                </a:lnTo>
                <a:close/>
              </a:path>
              <a:path w="2667635" h="121284">
                <a:moveTo>
                  <a:pt x="1009650" y="42164"/>
                </a:moveTo>
                <a:lnTo>
                  <a:pt x="857250" y="42545"/>
                </a:lnTo>
                <a:lnTo>
                  <a:pt x="857250" y="80645"/>
                </a:lnTo>
                <a:lnTo>
                  <a:pt x="1009650" y="80264"/>
                </a:lnTo>
                <a:lnTo>
                  <a:pt x="1009650" y="42164"/>
                </a:lnTo>
                <a:close/>
              </a:path>
              <a:path w="2667635" h="121284">
                <a:moveTo>
                  <a:pt x="1276350" y="41402"/>
                </a:moveTo>
                <a:lnTo>
                  <a:pt x="1123950" y="41910"/>
                </a:lnTo>
                <a:lnTo>
                  <a:pt x="1123950" y="80010"/>
                </a:lnTo>
                <a:lnTo>
                  <a:pt x="1276350" y="79502"/>
                </a:lnTo>
                <a:lnTo>
                  <a:pt x="1276350" y="41402"/>
                </a:lnTo>
                <a:close/>
              </a:path>
              <a:path w="2667635" h="121284">
                <a:moveTo>
                  <a:pt x="1543050" y="40767"/>
                </a:moveTo>
                <a:lnTo>
                  <a:pt x="1390650" y="41148"/>
                </a:lnTo>
                <a:lnTo>
                  <a:pt x="1390650" y="79248"/>
                </a:lnTo>
                <a:lnTo>
                  <a:pt x="1543050" y="78867"/>
                </a:lnTo>
                <a:lnTo>
                  <a:pt x="1543050" y="40767"/>
                </a:lnTo>
                <a:close/>
              </a:path>
              <a:path w="2667635" h="121284">
                <a:moveTo>
                  <a:pt x="1809750" y="40131"/>
                </a:moveTo>
                <a:lnTo>
                  <a:pt x="1657350" y="40512"/>
                </a:lnTo>
                <a:lnTo>
                  <a:pt x="1657350" y="78612"/>
                </a:lnTo>
                <a:lnTo>
                  <a:pt x="1809750" y="78231"/>
                </a:lnTo>
                <a:lnTo>
                  <a:pt x="1809750" y="40131"/>
                </a:lnTo>
                <a:close/>
              </a:path>
              <a:path w="2667635" h="121284">
                <a:moveTo>
                  <a:pt x="2076450" y="39497"/>
                </a:moveTo>
                <a:lnTo>
                  <a:pt x="1924050" y="39878"/>
                </a:lnTo>
                <a:lnTo>
                  <a:pt x="1924050" y="77978"/>
                </a:lnTo>
                <a:lnTo>
                  <a:pt x="2076450" y="77597"/>
                </a:lnTo>
                <a:lnTo>
                  <a:pt x="2076450" y="39497"/>
                </a:lnTo>
                <a:close/>
              </a:path>
              <a:path w="2667635" h="121284">
                <a:moveTo>
                  <a:pt x="2343150" y="38735"/>
                </a:moveTo>
                <a:lnTo>
                  <a:pt x="2190750" y="39116"/>
                </a:lnTo>
                <a:lnTo>
                  <a:pt x="2190750" y="77216"/>
                </a:lnTo>
                <a:lnTo>
                  <a:pt x="2343150" y="76835"/>
                </a:lnTo>
                <a:lnTo>
                  <a:pt x="2343150" y="38735"/>
                </a:lnTo>
                <a:close/>
              </a:path>
              <a:path w="2667635" h="121284">
                <a:moveTo>
                  <a:pt x="2663619" y="38100"/>
                </a:moveTo>
                <a:lnTo>
                  <a:pt x="2609850" y="38100"/>
                </a:lnTo>
                <a:lnTo>
                  <a:pt x="2609850" y="76200"/>
                </a:lnTo>
                <a:lnTo>
                  <a:pt x="2557060" y="76331"/>
                </a:lnTo>
                <a:lnTo>
                  <a:pt x="2557710" y="79545"/>
                </a:lnTo>
                <a:lnTo>
                  <a:pt x="2569987" y="97694"/>
                </a:lnTo>
                <a:lnTo>
                  <a:pt x="2588194" y="109890"/>
                </a:lnTo>
                <a:lnTo>
                  <a:pt x="2610485" y="114300"/>
                </a:lnTo>
                <a:lnTo>
                  <a:pt x="2632682" y="109726"/>
                </a:lnTo>
                <a:lnTo>
                  <a:pt x="2650807" y="97424"/>
                </a:lnTo>
                <a:lnTo>
                  <a:pt x="2663027" y="79242"/>
                </a:lnTo>
                <a:lnTo>
                  <a:pt x="2667508" y="57023"/>
                </a:lnTo>
                <a:lnTo>
                  <a:pt x="2663619" y="38100"/>
                </a:lnTo>
                <a:close/>
              </a:path>
              <a:path w="2667635" h="121284">
                <a:moveTo>
                  <a:pt x="2556985" y="38232"/>
                </a:moveTo>
                <a:lnTo>
                  <a:pt x="2457450" y="38481"/>
                </a:lnTo>
                <a:lnTo>
                  <a:pt x="2457450" y="76581"/>
                </a:lnTo>
                <a:lnTo>
                  <a:pt x="2557060" y="76331"/>
                </a:lnTo>
                <a:lnTo>
                  <a:pt x="2553208" y="57277"/>
                </a:lnTo>
                <a:lnTo>
                  <a:pt x="2556985" y="38232"/>
                </a:lnTo>
                <a:close/>
              </a:path>
              <a:path w="2667635" h="121284">
                <a:moveTo>
                  <a:pt x="2609850" y="38100"/>
                </a:moveTo>
                <a:lnTo>
                  <a:pt x="2556985" y="38232"/>
                </a:lnTo>
                <a:lnTo>
                  <a:pt x="2553208" y="57277"/>
                </a:lnTo>
                <a:lnTo>
                  <a:pt x="2557060" y="76331"/>
                </a:lnTo>
                <a:lnTo>
                  <a:pt x="2609850" y="76200"/>
                </a:lnTo>
                <a:lnTo>
                  <a:pt x="2609850" y="38100"/>
                </a:lnTo>
                <a:close/>
              </a:path>
              <a:path w="2667635" h="121284">
                <a:moveTo>
                  <a:pt x="2610104" y="0"/>
                </a:moveTo>
                <a:lnTo>
                  <a:pt x="2587908" y="4573"/>
                </a:lnTo>
                <a:lnTo>
                  <a:pt x="2569797" y="16875"/>
                </a:lnTo>
                <a:lnTo>
                  <a:pt x="2557615" y="35057"/>
                </a:lnTo>
                <a:lnTo>
                  <a:pt x="2556985" y="38232"/>
                </a:lnTo>
                <a:lnTo>
                  <a:pt x="2663619" y="38100"/>
                </a:lnTo>
                <a:lnTo>
                  <a:pt x="2662932" y="34754"/>
                </a:lnTo>
                <a:lnTo>
                  <a:pt x="2650616" y="16605"/>
                </a:lnTo>
                <a:lnTo>
                  <a:pt x="2632396" y="4409"/>
                </a:lnTo>
                <a:lnTo>
                  <a:pt x="2610104" y="0"/>
                </a:lnTo>
                <a:close/>
              </a:path>
            </a:pathLst>
          </a:custGeom>
          <a:solidFill>
            <a:srgbClr val="CC0000"/>
          </a:solidFill>
        </p:spPr>
        <p:txBody>
          <a:bodyPr wrap="square" lIns="0" tIns="0" rIns="0" bIns="0" rtlCol="0"/>
          <a:lstStyle/>
          <a:p>
            <a:endParaRPr>
              <a:solidFill>
                <a:prstClr val="black"/>
              </a:solidFill>
            </a:endParaRPr>
          </a:p>
        </p:txBody>
      </p:sp>
      <p:sp>
        <p:nvSpPr>
          <p:cNvPr id="35" name="object 35"/>
          <p:cNvSpPr/>
          <p:nvPr/>
        </p:nvSpPr>
        <p:spPr>
          <a:xfrm>
            <a:off x="10139171" y="3575303"/>
            <a:ext cx="2216150" cy="114300"/>
          </a:xfrm>
          <a:custGeom>
            <a:avLst/>
            <a:gdLst/>
            <a:ahLst/>
            <a:cxnLst/>
            <a:rect l="l" t="t" r="r" b="b"/>
            <a:pathLst>
              <a:path w="2216150" h="114300">
                <a:moveTo>
                  <a:pt x="57150" y="0"/>
                </a:moveTo>
                <a:lnTo>
                  <a:pt x="34879" y="4482"/>
                </a:lnTo>
                <a:lnTo>
                  <a:pt x="16716" y="16716"/>
                </a:lnTo>
                <a:lnTo>
                  <a:pt x="4482" y="34879"/>
                </a:lnTo>
                <a:lnTo>
                  <a:pt x="0" y="57150"/>
                </a:lnTo>
                <a:lnTo>
                  <a:pt x="4482" y="79420"/>
                </a:lnTo>
                <a:lnTo>
                  <a:pt x="16716" y="97583"/>
                </a:lnTo>
                <a:lnTo>
                  <a:pt x="34879" y="109817"/>
                </a:lnTo>
                <a:lnTo>
                  <a:pt x="57150" y="114300"/>
                </a:lnTo>
                <a:lnTo>
                  <a:pt x="79420" y="109817"/>
                </a:lnTo>
                <a:lnTo>
                  <a:pt x="97583" y="97583"/>
                </a:lnTo>
                <a:lnTo>
                  <a:pt x="109817" y="79420"/>
                </a:lnTo>
                <a:lnTo>
                  <a:pt x="110465" y="76200"/>
                </a:lnTo>
                <a:lnTo>
                  <a:pt x="57150" y="76200"/>
                </a:lnTo>
                <a:lnTo>
                  <a:pt x="57150" y="38100"/>
                </a:lnTo>
                <a:lnTo>
                  <a:pt x="110465" y="38100"/>
                </a:lnTo>
                <a:lnTo>
                  <a:pt x="109817" y="34879"/>
                </a:lnTo>
                <a:lnTo>
                  <a:pt x="97583" y="16716"/>
                </a:lnTo>
                <a:lnTo>
                  <a:pt x="79420" y="4482"/>
                </a:lnTo>
                <a:lnTo>
                  <a:pt x="57150" y="0"/>
                </a:lnTo>
                <a:close/>
              </a:path>
              <a:path w="2216150" h="114300">
                <a:moveTo>
                  <a:pt x="110465" y="38100"/>
                </a:moveTo>
                <a:lnTo>
                  <a:pt x="57150" y="38100"/>
                </a:lnTo>
                <a:lnTo>
                  <a:pt x="57150" y="76200"/>
                </a:lnTo>
                <a:lnTo>
                  <a:pt x="110465" y="76200"/>
                </a:lnTo>
                <a:lnTo>
                  <a:pt x="114300" y="57150"/>
                </a:lnTo>
                <a:lnTo>
                  <a:pt x="110465" y="38100"/>
                </a:lnTo>
                <a:close/>
              </a:path>
              <a:path w="2216150" h="114300">
                <a:moveTo>
                  <a:pt x="209550" y="38100"/>
                </a:moveTo>
                <a:lnTo>
                  <a:pt x="110465" y="38100"/>
                </a:lnTo>
                <a:lnTo>
                  <a:pt x="114300" y="57150"/>
                </a:lnTo>
                <a:lnTo>
                  <a:pt x="110465" y="76200"/>
                </a:lnTo>
                <a:lnTo>
                  <a:pt x="209550" y="76200"/>
                </a:lnTo>
                <a:lnTo>
                  <a:pt x="209550" y="38100"/>
                </a:lnTo>
                <a:close/>
              </a:path>
              <a:path w="2216150" h="114300">
                <a:moveTo>
                  <a:pt x="476250" y="38100"/>
                </a:moveTo>
                <a:lnTo>
                  <a:pt x="323850" y="38100"/>
                </a:lnTo>
                <a:lnTo>
                  <a:pt x="323850" y="76200"/>
                </a:lnTo>
                <a:lnTo>
                  <a:pt x="476250" y="76200"/>
                </a:lnTo>
                <a:lnTo>
                  <a:pt x="476250" y="38100"/>
                </a:lnTo>
                <a:close/>
              </a:path>
              <a:path w="2216150" h="114300">
                <a:moveTo>
                  <a:pt x="742950" y="38100"/>
                </a:moveTo>
                <a:lnTo>
                  <a:pt x="590550" y="38100"/>
                </a:lnTo>
                <a:lnTo>
                  <a:pt x="590550" y="76200"/>
                </a:lnTo>
                <a:lnTo>
                  <a:pt x="742950" y="76200"/>
                </a:lnTo>
                <a:lnTo>
                  <a:pt x="742950" y="38100"/>
                </a:lnTo>
                <a:close/>
              </a:path>
              <a:path w="2216150" h="114300">
                <a:moveTo>
                  <a:pt x="1009650" y="38100"/>
                </a:moveTo>
                <a:lnTo>
                  <a:pt x="857250" y="38100"/>
                </a:lnTo>
                <a:lnTo>
                  <a:pt x="857250" y="76200"/>
                </a:lnTo>
                <a:lnTo>
                  <a:pt x="1009650" y="76200"/>
                </a:lnTo>
                <a:lnTo>
                  <a:pt x="1009650" y="38100"/>
                </a:lnTo>
                <a:close/>
              </a:path>
              <a:path w="2216150" h="114300">
                <a:moveTo>
                  <a:pt x="1276350" y="38100"/>
                </a:moveTo>
                <a:lnTo>
                  <a:pt x="1123950" y="38100"/>
                </a:lnTo>
                <a:lnTo>
                  <a:pt x="1123950" y="76200"/>
                </a:lnTo>
                <a:lnTo>
                  <a:pt x="1276350" y="76200"/>
                </a:lnTo>
                <a:lnTo>
                  <a:pt x="1276350" y="38100"/>
                </a:lnTo>
                <a:close/>
              </a:path>
              <a:path w="2216150" h="114300">
                <a:moveTo>
                  <a:pt x="1543050" y="38100"/>
                </a:moveTo>
                <a:lnTo>
                  <a:pt x="1390650" y="38100"/>
                </a:lnTo>
                <a:lnTo>
                  <a:pt x="1390650" y="76200"/>
                </a:lnTo>
                <a:lnTo>
                  <a:pt x="1543050" y="76200"/>
                </a:lnTo>
                <a:lnTo>
                  <a:pt x="1543050" y="38100"/>
                </a:lnTo>
                <a:close/>
              </a:path>
              <a:path w="2216150" h="114300">
                <a:moveTo>
                  <a:pt x="1809750" y="38100"/>
                </a:moveTo>
                <a:lnTo>
                  <a:pt x="1657350" y="38100"/>
                </a:lnTo>
                <a:lnTo>
                  <a:pt x="1657350" y="76200"/>
                </a:lnTo>
                <a:lnTo>
                  <a:pt x="1809750" y="76200"/>
                </a:lnTo>
                <a:lnTo>
                  <a:pt x="1809750" y="38100"/>
                </a:lnTo>
                <a:close/>
              </a:path>
              <a:path w="2216150" h="114300">
                <a:moveTo>
                  <a:pt x="2076450" y="38100"/>
                </a:moveTo>
                <a:lnTo>
                  <a:pt x="1924050" y="38100"/>
                </a:lnTo>
                <a:lnTo>
                  <a:pt x="1924050" y="76200"/>
                </a:lnTo>
                <a:lnTo>
                  <a:pt x="2076450" y="76200"/>
                </a:lnTo>
                <a:lnTo>
                  <a:pt x="2076450" y="38100"/>
                </a:lnTo>
                <a:close/>
              </a:path>
              <a:path w="2216150" h="114300">
                <a:moveTo>
                  <a:pt x="2159000" y="0"/>
                </a:moveTo>
                <a:lnTo>
                  <a:pt x="2136729" y="4482"/>
                </a:lnTo>
                <a:lnTo>
                  <a:pt x="2118566" y="16716"/>
                </a:lnTo>
                <a:lnTo>
                  <a:pt x="2106332" y="34879"/>
                </a:lnTo>
                <a:lnTo>
                  <a:pt x="2101850" y="57150"/>
                </a:lnTo>
                <a:lnTo>
                  <a:pt x="2106332" y="79420"/>
                </a:lnTo>
                <a:lnTo>
                  <a:pt x="2118566" y="97583"/>
                </a:lnTo>
                <a:lnTo>
                  <a:pt x="2136729" y="109817"/>
                </a:lnTo>
                <a:lnTo>
                  <a:pt x="2159000" y="114300"/>
                </a:lnTo>
                <a:lnTo>
                  <a:pt x="2181270" y="109817"/>
                </a:lnTo>
                <a:lnTo>
                  <a:pt x="2199433" y="97583"/>
                </a:lnTo>
                <a:lnTo>
                  <a:pt x="2211667" y="79420"/>
                </a:lnTo>
                <a:lnTo>
                  <a:pt x="2216150" y="57150"/>
                </a:lnTo>
                <a:lnTo>
                  <a:pt x="2211667" y="34879"/>
                </a:lnTo>
                <a:lnTo>
                  <a:pt x="2199433" y="16716"/>
                </a:lnTo>
                <a:lnTo>
                  <a:pt x="2181270" y="4482"/>
                </a:lnTo>
                <a:lnTo>
                  <a:pt x="2159000" y="0"/>
                </a:lnTo>
                <a:close/>
              </a:path>
            </a:pathLst>
          </a:custGeom>
          <a:solidFill>
            <a:srgbClr val="CC0000"/>
          </a:solidFill>
        </p:spPr>
        <p:txBody>
          <a:bodyPr wrap="square" lIns="0" tIns="0" rIns="0" bIns="0" rtlCol="0"/>
          <a:lstStyle/>
          <a:p>
            <a:endParaRPr>
              <a:solidFill>
                <a:prstClr val="black"/>
              </a:solidFill>
            </a:endParaRPr>
          </a:p>
        </p:txBody>
      </p:sp>
      <p:sp>
        <p:nvSpPr>
          <p:cNvPr id="36" name="object 36"/>
          <p:cNvSpPr/>
          <p:nvPr/>
        </p:nvSpPr>
        <p:spPr>
          <a:xfrm>
            <a:off x="13993367" y="5341620"/>
            <a:ext cx="114300" cy="1622425"/>
          </a:xfrm>
          <a:custGeom>
            <a:avLst/>
            <a:gdLst/>
            <a:ahLst/>
            <a:cxnLst/>
            <a:rect l="l" t="t" r="r" b="b"/>
            <a:pathLst>
              <a:path w="114300" h="1622425">
                <a:moveTo>
                  <a:pt x="38100" y="110465"/>
                </a:moveTo>
                <a:lnTo>
                  <a:pt x="38100" y="209550"/>
                </a:lnTo>
                <a:lnTo>
                  <a:pt x="76200" y="209550"/>
                </a:lnTo>
                <a:lnTo>
                  <a:pt x="76200" y="114300"/>
                </a:lnTo>
                <a:lnTo>
                  <a:pt x="57150" y="114300"/>
                </a:lnTo>
                <a:lnTo>
                  <a:pt x="38100" y="110465"/>
                </a:lnTo>
                <a:close/>
              </a:path>
              <a:path w="114300" h="1622425">
                <a:moveTo>
                  <a:pt x="76200" y="57150"/>
                </a:moveTo>
                <a:lnTo>
                  <a:pt x="38100" y="57150"/>
                </a:lnTo>
                <a:lnTo>
                  <a:pt x="38100" y="110465"/>
                </a:lnTo>
                <a:lnTo>
                  <a:pt x="57150" y="114300"/>
                </a:lnTo>
                <a:lnTo>
                  <a:pt x="76200" y="110465"/>
                </a:lnTo>
                <a:lnTo>
                  <a:pt x="76200" y="57150"/>
                </a:lnTo>
                <a:close/>
              </a:path>
              <a:path w="114300" h="1622425">
                <a:moveTo>
                  <a:pt x="76200" y="110465"/>
                </a:moveTo>
                <a:lnTo>
                  <a:pt x="57150" y="114300"/>
                </a:lnTo>
                <a:lnTo>
                  <a:pt x="76200" y="114300"/>
                </a:lnTo>
                <a:lnTo>
                  <a:pt x="76200" y="110465"/>
                </a:lnTo>
                <a:close/>
              </a:path>
              <a:path w="114300" h="1622425">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1622425">
                <a:moveTo>
                  <a:pt x="114300" y="57150"/>
                </a:moveTo>
                <a:lnTo>
                  <a:pt x="76200" y="57150"/>
                </a:lnTo>
                <a:lnTo>
                  <a:pt x="76200" y="110465"/>
                </a:lnTo>
                <a:lnTo>
                  <a:pt x="79420" y="109817"/>
                </a:lnTo>
                <a:lnTo>
                  <a:pt x="97583" y="97583"/>
                </a:lnTo>
                <a:lnTo>
                  <a:pt x="109817" y="79420"/>
                </a:lnTo>
                <a:lnTo>
                  <a:pt x="114300" y="57150"/>
                </a:lnTo>
                <a:close/>
              </a:path>
              <a:path w="114300" h="1622425">
                <a:moveTo>
                  <a:pt x="76200" y="323850"/>
                </a:moveTo>
                <a:lnTo>
                  <a:pt x="38100" y="323850"/>
                </a:lnTo>
                <a:lnTo>
                  <a:pt x="38100" y="476250"/>
                </a:lnTo>
                <a:lnTo>
                  <a:pt x="76200" y="476250"/>
                </a:lnTo>
                <a:lnTo>
                  <a:pt x="76200" y="323850"/>
                </a:lnTo>
                <a:close/>
              </a:path>
              <a:path w="114300" h="1622425">
                <a:moveTo>
                  <a:pt x="76200" y="590550"/>
                </a:moveTo>
                <a:lnTo>
                  <a:pt x="38100" y="590550"/>
                </a:lnTo>
                <a:lnTo>
                  <a:pt x="38100" y="742950"/>
                </a:lnTo>
                <a:lnTo>
                  <a:pt x="76200" y="742950"/>
                </a:lnTo>
                <a:lnTo>
                  <a:pt x="76200" y="590550"/>
                </a:lnTo>
                <a:close/>
              </a:path>
              <a:path w="114300" h="1622425">
                <a:moveTo>
                  <a:pt x="76200" y="857250"/>
                </a:moveTo>
                <a:lnTo>
                  <a:pt x="38100" y="857250"/>
                </a:lnTo>
                <a:lnTo>
                  <a:pt x="38100" y="1009650"/>
                </a:lnTo>
                <a:lnTo>
                  <a:pt x="76200" y="1009650"/>
                </a:lnTo>
                <a:lnTo>
                  <a:pt x="76200" y="857250"/>
                </a:lnTo>
                <a:close/>
              </a:path>
              <a:path w="114300" h="1622425">
                <a:moveTo>
                  <a:pt x="76200" y="1123950"/>
                </a:moveTo>
                <a:lnTo>
                  <a:pt x="38100" y="1123950"/>
                </a:lnTo>
                <a:lnTo>
                  <a:pt x="38100" y="1276350"/>
                </a:lnTo>
                <a:lnTo>
                  <a:pt x="76200" y="1276350"/>
                </a:lnTo>
                <a:lnTo>
                  <a:pt x="76200" y="1123950"/>
                </a:lnTo>
                <a:close/>
              </a:path>
              <a:path w="114300" h="1622425">
                <a:moveTo>
                  <a:pt x="38100" y="1511959"/>
                </a:moveTo>
                <a:lnTo>
                  <a:pt x="34879" y="1512607"/>
                </a:lnTo>
                <a:lnTo>
                  <a:pt x="16716" y="1524841"/>
                </a:lnTo>
                <a:lnTo>
                  <a:pt x="4482" y="1543004"/>
                </a:lnTo>
                <a:lnTo>
                  <a:pt x="0" y="1565275"/>
                </a:lnTo>
                <a:lnTo>
                  <a:pt x="4482" y="1587545"/>
                </a:lnTo>
                <a:lnTo>
                  <a:pt x="16716" y="1605708"/>
                </a:lnTo>
                <a:lnTo>
                  <a:pt x="34879" y="1617942"/>
                </a:lnTo>
                <a:lnTo>
                  <a:pt x="57150" y="1622425"/>
                </a:lnTo>
                <a:lnTo>
                  <a:pt x="79420" y="1617942"/>
                </a:lnTo>
                <a:lnTo>
                  <a:pt x="97583" y="1605708"/>
                </a:lnTo>
                <a:lnTo>
                  <a:pt x="109817" y="1587545"/>
                </a:lnTo>
                <a:lnTo>
                  <a:pt x="114300" y="1565275"/>
                </a:lnTo>
                <a:lnTo>
                  <a:pt x="109826" y="1543050"/>
                </a:lnTo>
                <a:lnTo>
                  <a:pt x="38100" y="1543050"/>
                </a:lnTo>
                <a:lnTo>
                  <a:pt x="38100" y="1511959"/>
                </a:lnTo>
                <a:close/>
              </a:path>
              <a:path w="114300" h="1622425">
                <a:moveTo>
                  <a:pt x="57150" y="1508125"/>
                </a:moveTo>
                <a:lnTo>
                  <a:pt x="38100" y="1511959"/>
                </a:lnTo>
                <a:lnTo>
                  <a:pt x="38100" y="1543050"/>
                </a:lnTo>
                <a:lnTo>
                  <a:pt x="76200" y="1543050"/>
                </a:lnTo>
                <a:lnTo>
                  <a:pt x="76200" y="1511959"/>
                </a:lnTo>
                <a:lnTo>
                  <a:pt x="57150" y="1508125"/>
                </a:lnTo>
                <a:close/>
              </a:path>
              <a:path w="114300" h="1622425">
                <a:moveTo>
                  <a:pt x="76200" y="1511959"/>
                </a:moveTo>
                <a:lnTo>
                  <a:pt x="76200" y="1543050"/>
                </a:lnTo>
                <a:lnTo>
                  <a:pt x="109826" y="1543050"/>
                </a:lnTo>
                <a:lnTo>
                  <a:pt x="97583" y="1524841"/>
                </a:lnTo>
                <a:lnTo>
                  <a:pt x="79420" y="1512607"/>
                </a:lnTo>
                <a:lnTo>
                  <a:pt x="76200" y="1511959"/>
                </a:lnTo>
                <a:close/>
              </a:path>
              <a:path w="114300" h="1622425">
                <a:moveTo>
                  <a:pt x="76200" y="1390650"/>
                </a:moveTo>
                <a:lnTo>
                  <a:pt x="38100" y="1390650"/>
                </a:lnTo>
                <a:lnTo>
                  <a:pt x="38100" y="1511959"/>
                </a:lnTo>
                <a:lnTo>
                  <a:pt x="57150" y="1508125"/>
                </a:lnTo>
                <a:lnTo>
                  <a:pt x="76200" y="1508125"/>
                </a:lnTo>
                <a:lnTo>
                  <a:pt x="76200" y="1390650"/>
                </a:lnTo>
                <a:close/>
              </a:path>
              <a:path w="114300" h="1622425">
                <a:moveTo>
                  <a:pt x="76200" y="1508125"/>
                </a:moveTo>
                <a:lnTo>
                  <a:pt x="57150" y="1508125"/>
                </a:lnTo>
                <a:lnTo>
                  <a:pt x="76200" y="1511959"/>
                </a:lnTo>
                <a:lnTo>
                  <a:pt x="76200" y="1508125"/>
                </a:lnTo>
                <a:close/>
              </a:path>
            </a:pathLst>
          </a:custGeom>
          <a:solidFill>
            <a:srgbClr val="CC0000"/>
          </a:solidFill>
        </p:spPr>
        <p:txBody>
          <a:bodyPr wrap="square" lIns="0" tIns="0" rIns="0" bIns="0" rtlCol="0"/>
          <a:lstStyle/>
          <a:p>
            <a:endParaRPr>
              <a:solidFill>
                <a:prstClr val="black"/>
              </a:solidFill>
            </a:endParaRPr>
          </a:p>
        </p:txBody>
      </p:sp>
      <p:sp>
        <p:nvSpPr>
          <p:cNvPr id="37" name="object 37"/>
          <p:cNvSpPr/>
          <p:nvPr/>
        </p:nvSpPr>
        <p:spPr>
          <a:xfrm>
            <a:off x="10424159" y="7560564"/>
            <a:ext cx="2870200" cy="114300"/>
          </a:xfrm>
          <a:custGeom>
            <a:avLst/>
            <a:gdLst/>
            <a:ahLst/>
            <a:cxnLst/>
            <a:rect l="l" t="t" r="r" b="b"/>
            <a:pathLst>
              <a:path w="2870200" h="114300">
                <a:moveTo>
                  <a:pt x="57150" y="0"/>
                </a:moveTo>
                <a:lnTo>
                  <a:pt x="34879" y="4482"/>
                </a:lnTo>
                <a:lnTo>
                  <a:pt x="16716" y="16716"/>
                </a:lnTo>
                <a:lnTo>
                  <a:pt x="4482" y="34879"/>
                </a:lnTo>
                <a:lnTo>
                  <a:pt x="0" y="57150"/>
                </a:lnTo>
                <a:lnTo>
                  <a:pt x="4482" y="79420"/>
                </a:lnTo>
                <a:lnTo>
                  <a:pt x="16716" y="97583"/>
                </a:lnTo>
                <a:lnTo>
                  <a:pt x="34879" y="109817"/>
                </a:lnTo>
                <a:lnTo>
                  <a:pt x="57150" y="114300"/>
                </a:lnTo>
                <a:lnTo>
                  <a:pt x="79420" y="109817"/>
                </a:lnTo>
                <a:lnTo>
                  <a:pt x="97583" y="97583"/>
                </a:lnTo>
                <a:lnTo>
                  <a:pt x="109817" y="79420"/>
                </a:lnTo>
                <a:lnTo>
                  <a:pt x="110465" y="76200"/>
                </a:lnTo>
                <a:lnTo>
                  <a:pt x="57150" y="76200"/>
                </a:lnTo>
                <a:lnTo>
                  <a:pt x="57150" y="38100"/>
                </a:lnTo>
                <a:lnTo>
                  <a:pt x="110465" y="38100"/>
                </a:lnTo>
                <a:lnTo>
                  <a:pt x="109817" y="34879"/>
                </a:lnTo>
                <a:lnTo>
                  <a:pt x="97583" y="16716"/>
                </a:lnTo>
                <a:lnTo>
                  <a:pt x="79420" y="4482"/>
                </a:lnTo>
                <a:lnTo>
                  <a:pt x="57150" y="0"/>
                </a:lnTo>
                <a:close/>
              </a:path>
              <a:path w="2870200" h="114300">
                <a:moveTo>
                  <a:pt x="110465" y="38100"/>
                </a:moveTo>
                <a:lnTo>
                  <a:pt x="57150" y="38100"/>
                </a:lnTo>
                <a:lnTo>
                  <a:pt x="57150" y="76200"/>
                </a:lnTo>
                <a:lnTo>
                  <a:pt x="110465" y="76200"/>
                </a:lnTo>
                <a:lnTo>
                  <a:pt x="114300" y="57150"/>
                </a:lnTo>
                <a:lnTo>
                  <a:pt x="110465" y="38100"/>
                </a:lnTo>
                <a:close/>
              </a:path>
              <a:path w="2870200" h="114300">
                <a:moveTo>
                  <a:pt x="209550" y="38100"/>
                </a:moveTo>
                <a:lnTo>
                  <a:pt x="110465" y="38100"/>
                </a:lnTo>
                <a:lnTo>
                  <a:pt x="114300" y="57150"/>
                </a:lnTo>
                <a:lnTo>
                  <a:pt x="110465" y="76200"/>
                </a:lnTo>
                <a:lnTo>
                  <a:pt x="209550" y="76200"/>
                </a:lnTo>
                <a:lnTo>
                  <a:pt x="209550" y="38100"/>
                </a:lnTo>
                <a:close/>
              </a:path>
              <a:path w="2870200" h="114300">
                <a:moveTo>
                  <a:pt x="476250" y="38100"/>
                </a:moveTo>
                <a:lnTo>
                  <a:pt x="323850" y="38100"/>
                </a:lnTo>
                <a:lnTo>
                  <a:pt x="323850" y="76200"/>
                </a:lnTo>
                <a:lnTo>
                  <a:pt x="476250" y="76200"/>
                </a:lnTo>
                <a:lnTo>
                  <a:pt x="476250" y="38100"/>
                </a:lnTo>
                <a:close/>
              </a:path>
              <a:path w="2870200" h="114300">
                <a:moveTo>
                  <a:pt x="742950" y="38100"/>
                </a:moveTo>
                <a:lnTo>
                  <a:pt x="590550" y="38100"/>
                </a:lnTo>
                <a:lnTo>
                  <a:pt x="590550" y="76200"/>
                </a:lnTo>
                <a:lnTo>
                  <a:pt x="742950" y="76200"/>
                </a:lnTo>
                <a:lnTo>
                  <a:pt x="742950" y="38100"/>
                </a:lnTo>
                <a:close/>
              </a:path>
              <a:path w="2870200" h="114300">
                <a:moveTo>
                  <a:pt x="1009650" y="38100"/>
                </a:moveTo>
                <a:lnTo>
                  <a:pt x="857250" y="38100"/>
                </a:lnTo>
                <a:lnTo>
                  <a:pt x="857250" y="76200"/>
                </a:lnTo>
                <a:lnTo>
                  <a:pt x="1009650" y="76200"/>
                </a:lnTo>
                <a:lnTo>
                  <a:pt x="1009650" y="38100"/>
                </a:lnTo>
                <a:close/>
              </a:path>
              <a:path w="2870200" h="114300">
                <a:moveTo>
                  <a:pt x="1276350" y="38100"/>
                </a:moveTo>
                <a:lnTo>
                  <a:pt x="1123950" y="38100"/>
                </a:lnTo>
                <a:lnTo>
                  <a:pt x="1123950" y="76200"/>
                </a:lnTo>
                <a:lnTo>
                  <a:pt x="1276350" y="76200"/>
                </a:lnTo>
                <a:lnTo>
                  <a:pt x="1276350" y="38100"/>
                </a:lnTo>
                <a:close/>
              </a:path>
              <a:path w="2870200" h="114300">
                <a:moveTo>
                  <a:pt x="1543050" y="38100"/>
                </a:moveTo>
                <a:lnTo>
                  <a:pt x="1390650" y="38100"/>
                </a:lnTo>
                <a:lnTo>
                  <a:pt x="1390650" y="76200"/>
                </a:lnTo>
                <a:lnTo>
                  <a:pt x="1543050" y="76200"/>
                </a:lnTo>
                <a:lnTo>
                  <a:pt x="1543050" y="38100"/>
                </a:lnTo>
                <a:close/>
              </a:path>
              <a:path w="2870200" h="114300">
                <a:moveTo>
                  <a:pt x="1809750" y="38100"/>
                </a:moveTo>
                <a:lnTo>
                  <a:pt x="1657350" y="38100"/>
                </a:lnTo>
                <a:lnTo>
                  <a:pt x="1657350" y="76200"/>
                </a:lnTo>
                <a:lnTo>
                  <a:pt x="1809750" y="76200"/>
                </a:lnTo>
                <a:lnTo>
                  <a:pt x="1809750" y="38100"/>
                </a:lnTo>
                <a:close/>
              </a:path>
              <a:path w="2870200" h="114300">
                <a:moveTo>
                  <a:pt x="2076450" y="38100"/>
                </a:moveTo>
                <a:lnTo>
                  <a:pt x="1924050" y="38100"/>
                </a:lnTo>
                <a:lnTo>
                  <a:pt x="1924050" y="76200"/>
                </a:lnTo>
                <a:lnTo>
                  <a:pt x="2076450" y="76200"/>
                </a:lnTo>
                <a:lnTo>
                  <a:pt x="2076450" y="38100"/>
                </a:lnTo>
                <a:close/>
              </a:path>
              <a:path w="2870200" h="114300">
                <a:moveTo>
                  <a:pt x="2343150" y="38100"/>
                </a:moveTo>
                <a:lnTo>
                  <a:pt x="2190750" y="38100"/>
                </a:lnTo>
                <a:lnTo>
                  <a:pt x="2190750" y="76200"/>
                </a:lnTo>
                <a:lnTo>
                  <a:pt x="2343150" y="76200"/>
                </a:lnTo>
                <a:lnTo>
                  <a:pt x="2343150" y="38100"/>
                </a:lnTo>
                <a:close/>
              </a:path>
              <a:path w="2870200" h="114300">
                <a:moveTo>
                  <a:pt x="2609850" y="38100"/>
                </a:moveTo>
                <a:lnTo>
                  <a:pt x="2457450" y="38100"/>
                </a:lnTo>
                <a:lnTo>
                  <a:pt x="2457450" y="76200"/>
                </a:lnTo>
                <a:lnTo>
                  <a:pt x="2609850" y="76200"/>
                </a:lnTo>
                <a:lnTo>
                  <a:pt x="2609850" y="38100"/>
                </a:lnTo>
                <a:close/>
              </a:path>
              <a:path w="2870200" h="114300">
                <a:moveTo>
                  <a:pt x="2813050" y="0"/>
                </a:moveTo>
                <a:lnTo>
                  <a:pt x="2790779" y="4482"/>
                </a:lnTo>
                <a:lnTo>
                  <a:pt x="2772616" y="16716"/>
                </a:lnTo>
                <a:lnTo>
                  <a:pt x="2760382" y="34879"/>
                </a:lnTo>
                <a:lnTo>
                  <a:pt x="2755900" y="57150"/>
                </a:lnTo>
                <a:lnTo>
                  <a:pt x="2760382" y="79420"/>
                </a:lnTo>
                <a:lnTo>
                  <a:pt x="2772616" y="97583"/>
                </a:lnTo>
                <a:lnTo>
                  <a:pt x="2790779" y="109817"/>
                </a:lnTo>
                <a:lnTo>
                  <a:pt x="2813050" y="114300"/>
                </a:lnTo>
                <a:lnTo>
                  <a:pt x="2835267" y="109817"/>
                </a:lnTo>
                <a:lnTo>
                  <a:pt x="2853436" y="97583"/>
                </a:lnTo>
                <a:lnTo>
                  <a:pt x="2865699" y="79420"/>
                </a:lnTo>
                <a:lnTo>
                  <a:pt x="2866350" y="76200"/>
                </a:lnTo>
                <a:lnTo>
                  <a:pt x="2813050" y="76200"/>
                </a:lnTo>
                <a:lnTo>
                  <a:pt x="2813050" y="38100"/>
                </a:lnTo>
                <a:lnTo>
                  <a:pt x="2866350" y="38100"/>
                </a:lnTo>
                <a:lnTo>
                  <a:pt x="2865699" y="34879"/>
                </a:lnTo>
                <a:lnTo>
                  <a:pt x="2853436" y="16716"/>
                </a:lnTo>
                <a:lnTo>
                  <a:pt x="2835267" y="4482"/>
                </a:lnTo>
                <a:lnTo>
                  <a:pt x="2813050" y="0"/>
                </a:lnTo>
                <a:close/>
              </a:path>
              <a:path w="2870200" h="114300">
                <a:moveTo>
                  <a:pt x="2759734" y="38100"/>
                </a:moveTo>
                <a:lnTo>
                  <a:pt x="2724150" y="38100"/>
                </a:lnTo>
                <a:lnTo>
                  <a:pt x="2724150" y="76200"/>
                </a:lnTo>
                <a:lnTo>
                  <a:pt x="2759734" y="76200"/>
                </a:lnTo>
                <a:lnTo>
                  <a:pt x="2755900" y="57150"/>
                </a:lnTo>
                <a:lnTo>
                  <a:pt x="2759734" y="38100"/>
                </a:lnTo>
                <a:close/>
              </a:path>
              <a:path w="2870200" h="114300">
                <a:moveTo>
                  <a:pt x="2866350" y="38100"/>
                </a:moveTo>
                <a:lnTo>
                  <a:pt x="2813050" y="38100"/>
                </a:lnTo>
                <a:lnTo>
                  <a:pt x="2813050" y="76200"/>
                </a:lnTo>
                <a:lnTo>
                  <a:pt x="2866350" y="76200"/>
                </a:lnTo>
                <a:lnTo>
                  <a:pt x="2870200" y="57150"/>
                </a:lnTo>
                <a:lnTo>
                  <a:pt x="2866350" y="38100"/>
                </a:lnTo>
                <a:close/>
              </a:path>
            </a:pathLst>
          </a:custGeom>
          <a:solidFill>
            <a:srgbClr val="CC0000"/>
          </a:solidFill>
        </p:spPr>
        <p:txBody>
          <a:bodyPr wrap="square" lIns="0" tIns="0" rIns="0" bIns="0" rtlCol="0"/>
          <a:lstStyle/>
          <a:p>
            <a:endParaRPr>
              <a:solidFill>
                <a:prstClr val="black"/>
              </a:solidFill>
            </a:endParaRPr>
          </a:p>
        </p:txBody>
      </p:sp>
      <p:sp>
        <p:nvSpPr>
          <p:cNvPr id="38" name="object 38"/>
          <p:cNvSpPr txBox="1"/>
          <p:nvPr/>
        </p:nvSpPr>
        <p:spPr>
          <a:xfrm>
            <a:off x="3774185" y="3802760"/>
            <a:ext cx="1934845" cy="985519"/>
          </a:xfrm>
          <a:prstGeom prst="rect">
            <a:avLst/>
          </a:prstGeom>
        </p:spPr>
        <p:txBody>
          <a:bodyPr vert="horz" wrap="square" lIns="0" tIns="12700" rIns="0" bIns="0" rtlCol="0">
            <a:spAutoFit/>
          </a:bodyPr>
          <a:lstStyle/>
          <a:p>
            <a:pPr marL="12065" marR="5080" algn="ctr">
              <a:spcBef>
                <a:spcPts val="100"/>
              </a:spcBef>
            </a:pPr>
            <a:r>
              <a:rPr sz="2100" i="1" spc="-5" dirty="0">
                <a:solidFill>
                  <a:srgbClr val="B97609"/>
                </a:solidFill>
                <a:cs typeface="Calibri"/>
              </a:rPr>
              <a:t>The </a:t>
            </a:r>
            <a:r>
              <a:rPr sz="2100" i="1" dirty="0">
                <a:solidFill>
                  <a:srgbClr val="B97609"/>
                </a:solidFill>
                <a:cs typeface="Calibri"/>
              </a:rPr>
              <a:t>transaction</a:t>
            </a:r>
            <a:r>
              <a:rPr sz="2100" i="1" spc="-120" dirty="0">
                <a:solidFill>
                  <a:srgbClr val="B97609"/>
                </a:solidFill>
                <a:cs typeface="Calibri"/>
              </a:rPr>
              <a:t> </a:t>
            </a:r>
            <a:r>
              <a:rPr sz="2100" i="1" dirty="0">
                <a:solidFill>
                  <a:srgbClr val="B97609"/>
                </a:solidFill>
                <a:cs typeface="Calibri"/>
              </a:rPr>
              <a:t>is  </a:t>
            </a:r>
            <a:r>
              <a:rPr sz="2100" i="1" spc="-10" dirty="0">
                <a:solidFill>
                  <a:srgbClr val="B97609"/>
                </a:solidFill>
                <a:cs typeface="Calibri"/>
              </a:rPr>
              <a:t>broadcast to </a:t>
            </a:r>
            <a:r>
              <a:rPr sz="2100" i="1" dirty="0">
                <a:solidFill>
                  <a:srgbClr val="B97609"/>
                </a:solidFill>
                <a:cs typeface="Calibri"/>
              </a:rPr>
              <a:t>the  P2P</a:t>
            </a:r>
            <a:r>
              <a:rPr sz="2100" i="1" spc="-30" dirty="0">
                <a:solidFill>
                  <a:srgbClr val="B97609"/>
                </a:solidFill>
                <a:cs typeface="Calibri"/>
              </a:rPr>
              <a:t> </a:t>
            </a:r>
            <a:r>
              <a:rPr sz="2100" i="1" spc="-5" dirty="0">
                <a:solidFill>
                  <a:srgbClr val="B97609"/>
                </a:solidFill>
                <a:cs typeface="Calibri"/>
              </a:rPr>
              <a:t>network</a:t>
            </a:r>
            <a:endParaRPr sz="2100">
              <a:solidFill>
                <a:prstClr val="black"/>
              </a:solidFill>
              <a:cs typeface="Calibri"/>
            </a:endParaRPr>
          </a:p>
        </p:txBody>
      </p:sp>
      <p:sp>
        <p:nvSpPr>
          <p:cNvPr id="39" name="object 39"/>
          <p:cNvSpPr/>
          <p:nvPr/>
        </p:nvSpPr>
        <p:spPr>
          <a:xfrm>
            <a:off x="3633215" y="3575303"/>
            <a:ext cx="2216150" cy="114300"/>
          </a:xfrm>
          <a:custGeom>
            <a:avLst/>
            <a:gdLst/>
            <a:ahLst/>
            <a:cxnLst/>
            <a:rect l="l" t="t" r="r" b="b"/>
            <a:pathLst>
              <a:path w="2216150" h="114300">
                <a:moveTo>
                  <a:pt x="57150" y="0"/>
                </a:moveTo>
                <a:lnTo>
                  <a:pt x="34879" y="4482"/>
                </a:lnTo>
                <a:lnTo>
                  <a:pt x="16716" y="16716"/>
                </a:lnTo>
                <a:lnTo>
                  <a:pt x="4482" y="34879"/>
                </a:lnTo>
                <a:lnTo>
                  <a:pt x="0" y="57150"/>
                </a:lnTo>
                <a:lnTo>
                  <a:pt x="4482" y="79420"/>
                </a:lnTo>
                <a:lnTo>
                  <a:pt x="16716" y="97583"/>
                </a:lnTo>
                <a:lnTo>
                  <a:pt x="34879" y="109817"/>
                </a:lnTo>
                <a:lnTo>
                  <a:pt x="57150" y="114300"/>
                </a:lnTo>
                <a:lnTo>
                  <a:pt x="79420" y="109817"/>
                </a:lnTo>
                <a:lnTo>
                  <a:pt x="97583" y="97583"/>
                </a:lnTo>
                <a:lnTo>
                  <a:pt x="109817" y="79420"/>
                </a:lnTo>
                <a:lnTo>
                  <a:pt x="110465" y="76200"/>
                </a:lnTo>
                <a:lnTo>
                  <a:pt x="57150" y="76200"/>
                </a:lnTo>
                <a:lnTo>
                  <a:pt x="57150" y="38100"/>
                </a:lnTo>
                <a:lnTo>
                  <a:pt x="110465" y="38100"/>
                </a:lnTo>
                <a:lnTo>
                  <a:pt x="109817" y="34879"/>
                </a:lnTo>
                <a:lnTo>
                  <a:pt x="97583" y="16716"/>
                </a:lnTo>
                <a:lnTo>
                  <a:pt x="79420" y="4482"/>
                </a:lnTo>
                <a:lnTo>
                  <a:pt x="57150" y="0"/>
                </a:lnTo>
                <a:close/>
              </a:path>
              <a:path w="2216150" h="114300">
                <a:moveTo>
                  <a:pt x="110465" y="38100"/>
                </a:moveTo>
                <a:lnTo>
                  <a:pt x="57150" y="38100"/>
                </a:lnTo>
                <a:lnTo>
                  <a:pt x="57150" y="76200"/>
                </a:lnTo>
                <a:lnTo>
                  <a:pt x="110465" y="76200"/>
                </a:lnTo>
                <a:lnTo>
                  <a:pt x="114300" y="57150"/>
                </a:lnTo>
                <a:lnTo>
                  <a:pt x="110465" y="38100"/>
                </a:lnTo>
                <a:close/>
              </a:path>
              <a:path w="2216150" h="114300">
                <a:moveTo>
                  <a:pt x="209550" y="38100"/>
                </a:moveTo>
                <a:lnTo>
                  <a:pt x="110465" y="38100"/>
                </a:lnTo>
                <a:lnTo>
                  <a:pt x="114300" y="57150"/>
                </a:lnTo>
                <a:lnTo>
                  <a:pt x="110465" y="76200"/>
                </a:lnTo>
                <a:lnTo>
                  <a:pt x="209550" y="76200"/>
                </a:lnTo>
                <a:lnTo>
                  <a:pt x="209550" y="38100"/>
                </a:lnTo>
                <a:close/>
              </a:path>
              <a:path w="2216150" h="114300">
                <a:moveTo>
                  <a:pt x="476250" y="38100"/>
                </a:moveTo>
                <a:lnTo>
                  <a:pt x="323850" y="38100"/>
                </a:lnTo>
                <a:lnTo>
                  <a:pt x="323850" y="76200"/>
                </a:lnTo>
                <a:lnTo>
                  <a:pt x="476250" y="76200"/>
                </a:lnTo>
                <a:lnTo>
                  <a:pt x="476250" y="38100"/>
                </a:lnTo>
                <a:close/>
              </a:path>
              <a:path w="2216150" h="114300">
                <a:moveTo>
                  <a:pt x="742950" y="38100"/>
                </a:moveTo>
                <a:lnTo>
                  <a:pt x="590550" y="38100"/>
                </a:lnTo>
                <a:lnTo>
                  <a:pt x="590550" y="76200"/>
                </a:lnTo>
                <a:lnTo>
                  <a:pt x="742950" y="76200"/>
                </a:lnTo>
                <a:lnTo>
                  <a:pt x="742950" y="38100"/>
                </a:lnTo>
                <a:close/>
              </a:path>
              <a:path w="2216150" h="114300">
                <a:moveTo>
                  <a:pt x="1009650" y="38100"/>
                </a:moveTo>
                <a:lnTo>
                  <a:pt x="857250" y="38100"/>
                </a:lnTo>
                <a:lnTo>
                  <a:pt x="857250" y="76200"/>
                </a:lnTo>
                <a:lnTo>
                  <a:pt x="1009650" y="76200"/>
                </a:lnTo>
                <a:lnTo>
                  <a:pt x="1009650" y="38100"/>
                </a:lnTo>
                <a:close/>
              </a:path>
              <a:path w="2216150" h="114300">
                <a:moveTo>
                  <a:pt x="1276350" y="38100"/>
                </a:moveTo>
                <a:lnTo>
                  <a:pt x="1123950" y="38100"/>
                </a:lnTo>
                <a:lnTo>
                  <a:pt x="1123950" y="76200"/>
                </a:lnTo>
                <a:lnTo>
                  <a:pt x="1276350" y="76200"/>
                </a:lnTo>
                <a:lnTo>
                  <a:pt x="1276350" y="38100"/>
                </a:lnTo>
                <a:close/>
              </a:path>
              <a:path w="2216150" h="114300">
                <a:moveTo>
                  <a:pt x="1543050" y="38100"/>
                </a:moveTo>
                <a:lnTo>
                  <a:pt x="1390650" y="38100"/>
                </a:lnTo>
                <a:lnTo>
                  <a:pt x="1390650" y="76200"/>
                </a:lnTo>
                <a:lnTo>
                  <a:pt x="1543050" y="76200"/>
                </a:lnTo>
                <a:lnTo>
                  <a:pt x="1543050" y="38100"/>
                </a:lnTo>
                <a:close/>
              </a:path>
              <a:path w="2216150" h="114300">
                <a:moveTo>
                  <a:pt x="1809750" y="38100"/>
                </a:moveTo>
                <a:lnTo>
                  <a:pt x="1657350" y="38100"/>
                </a:lnTo>
                <a:lnTo>
                  <a:pt x="1657350" y="76200"/>
                </a:lnTo>
                <a:lnTo>
                  <a:pt x="1809750" y="76200"/>
                </a:lnTo>
                <a:lnTo>
                  <a:pt x="1809750" y="38100"/>
                </a:lnTo>
                <a:close/>
              </a:path>
              <a:path w="2216150" h="114300">
                <a:moveTo>
                  <a:pt x="2076450" y="38100"/>
                </a:moveTo>
                <a:lnTo>
                  <a:pt x="1924050" y="38100"/>
                </a:lnTo>
                <a:lnTo>
                  <a:pt x="1924050" y="76200"/>
                </a:lnTo>
                <a:lnTo>
                  <a:pt x="2076450" y="76200"/>
                </a:lnTo>
                <a:lnTo>
                  <a:pt x="2076450" y="38100"/>
                </a:lnTo>
                <a:close/>
              </a:path>
              <a:path w="2216150" h="114300">
                <a:moveTo>
                  <a:pt x="2159000" y="0"/>
                </a:moveTo>
                <a:lnTo>
                  <a:pt x="2136729" y="4482"/>
                </a:lnTo>
                <a:lnTo>
                  <a:pt x="2118566" y="16716"/>
                </a:lnTo>
                <a:lnTo>
                  <a:pt x="2106332" y="34879"/>
                </a:lnTo>
                <a:lnTo>
                  <a:pt x="2101850" y="57150"/>
                </a:lnTo>
                <a:lnTo>
                  <a:pt x="2106332" y="79420"/>
                </a:lnTo>
                <a:lnTo>
                  <a:pt x="2118566" y="97583"/>
                </a:lnTo>
                <a:lnTo>
                  <a:pt x="2136729" y="109817"/>
                </a:lnTo>
                <a:lnTo>
                  <a:pt x="2159000" y="114300"/>
                </a:lnTo>
                <a:lnTo>
                  <a:pt x="2181270" y="109817"/>
                </a:lnTo>
                <a:lnTo>
                  <a:pt x="2199433" y="97583"/>
                </a:lnTo>
                <a:lnTo>
                  <a:pt x="2211667" y="79420"/>
                </a:lnTo>
                <a:lnTo>
                  <a:pt x="2216150" y="57150"/>
                </a:lnTo>
                <a:lnTo>
                  <a:pt x="2211667" y="34879"/>
                </a:lnTo>
                <a:lnTo>
                  <a:pt x="2199433" y="16716"/>
                </a:lnTo>
                <a:lnTo>
                  <a:pt x="2181270" y="4482"/>
                </a:lnTo>
                <a:lnTo>
                  <a:pt x="2159000" y="0"/>
                </a:lnTo>
                <a:close/>
              </a:path>
            </a:pathLst>
          </a:custGeom>
          <a:solidFill>
            <a:srgbClr val="CC0000"/>
          </a:solidFill>
        </p:spPr>
        <p:txBody>
          <a:bodyPr wrap="square" lIns="0" tIns="0" rIns="0" bIns="0" rtlCol="0"/>
          <a:lstStyle/>
          <a:p>
            <a:endParaRPr>
              <a:solidFill>
                <a:prstClr val="black"/>
              </a:solidFill>
            </a:endParaRPr>
          </a:p>
        </p:txBody>
      </p:sp>
      <p:sp>
        <p:nvSpPr>
          <p:cNvPr id="40" name="object 40"/>
          <p:cNvSpPr txBox="1"/>
          <p:nvPr/>
        </p:nvSpPr>
        <p:spPr>
          <a:xfrm>
            <a:off x="10730230" y="3210560"/>
            <a:ext cx="1058545" cy="330835"/>
          </a:xfrm>
          <a:prstGeom prst="rect">
            <a:avLst/>
          </a:prstGeom>
        </p:spPr>
        <p:txBody>
          <a:bodyPr vert="horz" wrap="square" lIns="0" tIns="12700" rIns="0" bIns="0" rtlCol="0">
            <a:spAutoFit/>
          </a:bodyPr>
          <a:lstStyle/>
          <a:p>
            <a:pPr marL="12700">
              <a:spcBef>
                <a:spcPts val="100"/>
              </a:spcBef>
            </a:pPr>
            <a:r>
              <a:rPr sz="2000" spc="-105" dirty="0">
                <a:solidFill>
                  <a:srgbClr val="CC0000"/>
                </a:solidFill>
                <a:cs typeface="Calibri"/>
              </a:rPr>
              <a:t>V</a:t>
            </a:r>
            <a:r>
              <a:rPr sz="2000" dirty="0">
                <a:solidFill>
                  <a:srgbClr val="CC0000"/>
                </a:solidFill>
                <a:cs typeface="Calibri"/>
              </a:rPr>
              <a:t>al</a:t>
            </a:r>
            <a:r>
              <a:rPr sz="2000" spc="-10" dirty="0">
                <a:solidFill>
                  <a:srgbClr val="CC0000"/>
                </a:solidFill>
                <a:cs typeface="Calibri"/>
              </a:rPr>
              <a:t>i</a:t>
            </a:r>
            <a:r>
              <a:rPr sz="2000" spc="-5" dirty="0">
                <a:solidFill>
                  <a:srgbClr val="CC0000"/>
                </a:solidFill>
                <a:cs typeface="Calibri"/>
              </a:rPr>
              <a:t>d</a:t>
            </a:r>
            <a:r>
              <a:rPr sz="2000" spc="-25" dirty="0">
                <a:solidFill>
                  <a:srgbClr val="CC0000"/>
                </a:solidFill>
                <a:cs typeface="Calibri"/>
              </a:rPr>
              <a:t>a</a:t>
            </a:r>
            <a:r>
              <a:rPr sz="2000" dirty="0">
                <a:solidFill>
                  <a:srgbClr val="CC0000"/>
                </a:solidFill>
                <a:cs typeface="Calibri"/>
              </a:rPr>
              <a:t>tion</a:t>
            </a:r>
            <a:endParaRPr sz="2000">
              <a:solidFill>
                <a:prstClr val="black"/>
              </a:solidFill>
              <a:cs typeface="Calibri"/>
            </a:endParaRPr>
          </a:p>
        </p:txBody>
      </p:sp>
      <p:sp>
        <p:nvSpPr>
          <p:cNvPr id="41" name="object 41"/>
          <p:cNvSpPr txBox="1"/>
          <p:nvPr/>
        </p:nvSpPr>
        <p:spPr>
          <a:xfrm>
            <a:off x="10382757" y="3802760"/>
            <a:ext cx="1670685" cy="985519"/>
          </a:xfrm>
          <a:prstGeom prst="rect">
            <a:avLst/>
          </a:prstGeom>
        </p:spPr>
        <p:txBody>
          <a:bodyPr vert="horz" wrap="square" lIns="0" tIns="12700" rIns="0" bIns="0" rtlCol="0">
            <a:spAutoFit/>
          </a:bodyPr>
          <a:lstStyle/>
          <a:p>
            <a:pPr marL="12700" marR="5080" indent="10160" algn="just">
              <a:spcBef>
                <a:spcPts val="100"/>
              </a:spcBef>
            </a:pPr>
            <a:r>
              <a:rPr sz="2100" i="1" spc="-5" dirty="0">
                <a:solidFill>
                  <a:srgbClr val="B97609"/>
                </a:solidFill>
                <a:cs typeface="Calibri"/>
              </a:rPr>
              <a:t>The network of  nodes validate  </a:t>
            </a:r>
            <a:r>
              <a:rPr sz="2100" i="1" dirty="0">
                <a:solidFill>
                  <a:srgbClr val="B97609"/>
                </a:solidFill>
                <a:cs typeface="Calibri"/>
              </a:rPr>
              <a:t>the</a:t>
            </a:r>
            <a:r>
              <a:rPr sz="2100" i="1" spc="-110" dirty="0">
                <a:solidFill>
                  <a:srgbClr val="B97609"/>
                </a:solidFill>
                <a:cs typeface="Calibri"/>
              </a:rPr>
              <a:t> </a:t>
            </a:r>
            <a:r>
              <a:rPr sz="2100" i="1" dirty="0">
                <a:solidFill>
                  <a:srgbClr val="B97609"/>
                </a:solidFill>
                <a:cs typeface="Calibri"/>
              </a:rPr>
              <a:t>transaction</a:t>
            </a:r>
            <a:endParaRPr sz="2100">
              <a:solidFill>
                <a:prstClr val="black"/>
              </a:solidFill>
              <a:cs typeface="Calibri"/>
            </a:endParaRPr>
          </a:p>
        </p:txBody>
      </p:sp>
      <p:sp>
        <p:nvSpPr>
          <p:cNvPr id="42" name="object 42"/>
          <p:cNvSpPr txBox="1"/>
          <p:nvPr/>
        </p:nvSpPr>
        <p:spPr>
          <a:xfrm>
            <a:off x="11038713" y="5682741"/>
            <a:ext cx="2676525" cy="1305560"/>
          </a:xfrm>
          <a:prstGeom prst="rect">
            <a:avLst/>
          </a:prstGeom>
        </p:spPr>
        <p:txBody>
          <a:bodyPr vert="horz" wrap="square" lIns="0" tIns="12700" rIns="0" bIns="0" rtlCol="0">
            <a:spAutoFit/>
          </a:bodyPr>
          <a:lstStyle/>
          <a:p>
            <a:pPr marL="12700" marR="5080" indent="1905" algn="ctr">
              <a:spcBef>
                <a:spcPts val="100"/>
              </a:spcBef>
            </a:pPr>
            <a:r>
              <a:rPr sz="2100" i="1" spc="-5" dirty="0">
                <a:solidFill>
                  <a:srgbClr val="B97609"/>
                </a:solidFill>
                <a:cs typeface="Calibri"/>
              </a:rPr>
              <a:t>Once verified, </a:t>
            </a:r>
            <a:r>
              <a:rPr sz="2100" i="1" dirty="0">
                <a:solidFill>
                  <a:srgbClr val="B97609"/>
                </a:solidFill>
                <a:cs typeface="Calibri"/>
              </a:rPr>
              <a:t>the  transaction </a:t>
            </a:r>
            <a:r>
              <a:rPr sz="2100" i="1" spc="-5" dirty="0">
                <a:solidFill>
                  <a:srgbClr val="B97609"/>
                </a:solidFill>
                <a:cs typeface="Calibri"/>
              </a:rPr>
              <a:t>becomes </a:t>
            </a:r>
            <a:r>
              <a:rPr sz="2100" i="1" dirty="0">
                <a:solidFill>
                  <a:srgbClr val="B97609"/>
                </a:solidFill>
                <a:cs typeface="Calibri"/>
              </a:rPr>
              <a:t>a  </a:t>
            </a:r>
            <a:r>
              <a:rPr sz="2100" i="1" spc="-5" dirty="0">
                <a:solidFill>
                  <a:srgbClr val="B97609"/>
                </a:solidFill>
                <a:cs typeface="Calibri"/>
              </a:rPr>
              <a:t>part of new block </a:t>
            </a:r>
            <a:r>
              <a:rPr sz="2100" i="1" spc="-15" dirty="0">
                <a:solidFill>
                  <a:srgbClr val="B97609"/>
                </a:solidFill>
                <a:cs typeface="Calibri"/>
              </a:rPr>
              <a:t>for</a:t>
            </a:r>
            <a:r>
              <a:rPr sz="2100" i="1" spc="-105" dirty="0">
                <a:solidFill>
                  <a:srgbClr val="B97609"/>
                </a:solidFill>
                <a:cs typeface="Calibri"/>
              </a:rPr>
              <a:t> </a:t>
            </a:r>
            <a:r>
              <a:rPr sz="2100" i="1" dirty="0">
                <a:solidFill>
                  <a:srgbClr val="B97609"/>
                </a:solidFill>
                <a:cs typeface="Calibri"/>
              </a:rPr>
              <a:t>the  ledger</a:t>
            </a:r>
            <a:endParaRPr sz="2100">
              <a:solidFill>
                <a:prstClr val="black"/>
              </a:solidFill>
              <a:cs typeface="Calibri"/>
            </a:endParaRPr>
          </a:p>
        </p:txBody>
      </p:sp>
      <p:sp>
        <p:nvSpPr>
          <p:cNvPr id="43" name="object 43"/>
          <p:cNvSpPr txBox="1"/>
          <p:nvPr/>
        </p:nvSpPr>
        <p:spPr>
          <a:xfrm>
            <a:off x="6599046" y="8165972"/>
            <a:ext cx="3068955" cy="665480"/>
          </a:xfrm>
          <a:prstGeom prst="rect">
            <a:avLst/>
          </a:prstGeom>
        </p:spPr>
        <p:txBody>
          <a:bodyPr vert="horz" wrap="square" lIns="0" tIns="12700" rIns="0" bIns="0" rtlCol="0">
            <a:spAutoFit/>
          </a:bodyPr>
          <a:lstStyle/>
          <a:p>
            <a:pPr marL="169545" marR="5080" indent="-157480">
              <a:spcBef>
                <a:spcPts val="100"/>
              </a:spcBef>
            </a:pPr>
            <a:r>
              <a:rPr sz="2100" i="1" spc="-5" dirty="0">
                <a:solidFill>
                  <a:srgbClr val="B97609"/>
                </a:solidFill>
                <a:cs typeface="Calibri"/>
              </a:rPr>
              <a:t>The </a:t>
            </a:r>
            <a:r>
              <a:rPr sz="2100" i="1" spc="-10" dirty="0">
                <a:solidFill>
                  <a:srgbClr val="B97609"/>
                </a:solidFill>
                <a:cs typeface="Calibri"/>
              </a:rPr>
              <a:t>new </a:t>
            </a:r>
            <a:r>
              <a:rPr sz="2100" i="1" spc="-5" dirty="0">
                <a:solidFill>
                  <a:srgbClr val="B97609"/>
                </a:solidFill>
                <a:cs typeface="Calibri"/>
              </a:rPr>
              <a:t>block </a:t>
            </a:r>
            <a:r>
              <a:rPr sz="2100" i="1" dirty="0">
                <a:solidFill>
                  <a:srgbClr val="B97609"/>
                </a:solidFill>
                <a:cs typeface="Calibri"/>
              </a:rPr>
              <a:t>is then</a:t>
            </a:r>
            <a:r>
              <a:rPr sz="2100" i="1" spc="-120" dirty="0">
                <a:solidFill>
                  <a:srgbClr val="B97609"/>
                </a:solidFill>
                <a:cs typeface="Calibri"/>
              </a:rPr>
              <a:t> </a:t>
            </a:r>
            <a:r>
              <a:rPr sz="2100" i="1" spc="-5" dirty="0">
                <a:solidFill>
                  <a:srgbClr val="B97609"/>
                </a:solidFill>
                <a:cs typeface="Calibri"/>
              </a:rPr>
              <a:t>added  </a:t>
            </a:r>
            <a:r>
              <a:rPr sz="2100" i="1" spc="-10" dirty="0">
                <a:solidFill>
                  <a:srgbClr val="B97609"/>
                </a:solidFill>
                <a:cs typeface="Calibri"/>
              </a:rPr>
              <a:t>to </a:t>
            </a:r>
            <a:r>
              <a:rPr sz="2100" i="1" dirty="0">
                <a:solidFill>
                  <a:srgbClr val="B97609"/>
                </a:solidFill>
                <a:cs typeface="Calibri"/>
              </a:rPr>
              <a:t>the </a:t>
            </a:r>
            <a:r>
              <a:rPr sz="2100" i="1" spc="-15" dirty="0">
                <a:solidFill>
                  <a:srgbClr val="B97609"/>
                </a:solidFill>
                <a:cs typeface="Calibri"/>
              </a:rPr>
              <a:t>existing</a:t>
            </a:r>
            <a:r>
              <a:rPr sz="2100" i="1" spc="-50" dirty="0">
                <a:solidFill>
                  <a:srgbClr val="B97609"/>
                </a:solidFill>
                <a:cs typeface="Calibri"/>
              </a:rPr>
              <a:t> </a:t>
            </a:r>
            <a:r>
              <a:rPr sz="2100" i="1" spc="-10" dirty="0">
                <a:solidFill>
                  <a:srgbClr val="B97609"/>
                </a:solidFill>
                <a:cs typeface="Calibri"/>
              </a:rPr>
              <a:t>Blockchain</a:t>
            </a:r>
            <a:endParaRPr sz="2100">
              <a:solidFill>
                <a:prstClr val="black"/>
              </a:solidFill>
              <a:cs typeface="Calibri"/>
            </a:endParaRPr>
          </a:p>
        </p:txBody>
      </p:sp>
      <p:sp>
        <p:nvSpPr>
          <p:cNvPr id="44" name="object 44"/>
          <p:cNvSpPr txBox="1"/>
          <p:nvPr/>
        </p:nvSpPr>
        <p:spPr>
          <a:xfrm>
            <a:off x="1231493" y="8483600"/>
            <a:ext cx="1936114" cy="665480"/>
          </a:xfrm>
          <a:prstGeom prst="rect">
            <a:avLst/>
          </a:prstGeom>
        </p:spPr>
        <p:txBody>
          <a:bodyPr vert="horz" wrap="square" lIns="0" tIns="12700" rIns="0" bIns="0" rtlCol="0">
            <a:spAutoFit/>
          </a:bodyPr>
          <a:lstStyle/>
          <a:p>
            <a:pPr marL="468630" marR="5080" indent="-456565">
              <a:spcBef>
                <a:spcPts val="100"/>
              </a:spcBef>
            </a:pPr>
            <a:r>
              <a:rPr sz="2100" i="1" spc="-5" dirty="0">
                <a:solidFill>
                  <a:srgbClr val="B97609"/>
                </a:solidFill>
                <a:cs typeface="Calibri"/>
              </a:rPr>
              <a:t>The transaction</a:t>
            </a:r>
            <a:r>
              <a:rPr sz="2100" i="1" spc="-80" dirty="0">
                <a:solidFill>
                  <a:srgbClr val="B97609"/>
                </a:solidFill>
                <a:cs typeface="Calibri"/>
              </a:rPr>
              <a:t> </a:t>
            </a:r>
            <a:r>
              <a:rPr sz="2100" i="1" dirty="0">
                <a:solidFill>
                  <a:srgbClr val="B97609"/>
                </a:solidFill>
                <a:cs typeface="Calibri"/>
              </a:rPr>
              <a:t>is  </a:t>
            </a:r>
            <a:r>
              <a:rPr sz="2100" i="1" spc="-10" dirty="0">
                <a:solidFill>
                  <a:srgbClr val="B97609"/>
                </a:solidFill>
                <a:cs typeface="Calibri"/>
              </a:rPr>
              <a:t>complete</a:t>
            </a:r>
            <a:endParaRPr sz="2100">
              <a:solidFill>
                <a:prstClr val="black"/>
              </a:solidFill>
              <a:cs typeface="Calibri"/>
            </a:endParaRPr>
          </a:p>
        </p:txBody>
      </p:sp>
      <p:sp>
        <p:nvSpPr>
          <p:cNvPr id="45" name="object 45"/>
          <p:cNvSpPr txBox="1"/>
          <p:nvPr/>
        </p:nvSpPr>
        <p:spPr>
          <a:xfrm>
            <a:off x="14432661" y="2024633"/>
            <a:ext cx="2779395" cy="1305560"/>
          </a:xfrm>
          <a:prstGeom prst="rect">
            <a:avLst/>
          </a:prstGeom>
        </p:spPr>
        <p:txBody>
          <a:bodyPr vert="horz" wrap="square" lIns="0" tIns="12700" rIns="0" bIns="0" rtlCol="0">
            <a:spAutoFit/>
          </a:bodyPr>
          <a:lstStyle/>
          <a:p>
            <a:pPr marL="12700" marR="5080" algn="ctr">
              <a:spcBef>
                <a:spcPts val="100"/>
              </a:spcBef>
            </a:pPr>
            <a:r>
              <a:rPr sz="2100" i="1" dirty="0">
                <a:solidFill>
                  <a:srgbClr val="B97609"/>
                </a:solidFill>
                <a:cs typeface="Calibri"/>
              </a:rPr>
              <a:t>A verified transaction</a:t>
            </a:r>
            <a:r>
              <a:rPr sz="2100" i="1" spc="-130" dirty="0">
                <a:solidFill>
                  <a:srgbClr val="B97609"/>
                </a:solidFill>
                <a:cs typeface="Calibri"/>
              </a:rPr>
              <a:t> </a:t>
            </a:r>
            <a:r>
              <a:rPr sz="2100" i="1" spc="-10" dirty="0">
                <a:solidFill>
                  <a:srgbClr val="B97609"/>
                </a:solidFill>
                <a:cs typeface="Calibri"/>
              </a:rPr>
              <a:t>can  involve </a:t>
            </a:r>
            <a:r>
              <a:rPr sz="2100" i="1" spc="-15" dirty="0">
                <a:solidFill>
                  <a:srgbClr val="B97609"/>
                </a:solidFill>
                <a:cs typeface="Calibri"/>
              </a:rPr>
              <a:t>cryptocurrency,  </a:t>
            </a:r>
            <a:r>
              <a:rPr sz="2100" i="1" spc="-5" dirty="0">
                <a:solidFill>
                  <a:srgbClr val="B97609"/>
                </a:solidFill>
                <a:cs typeface="Calibri"/>
              </a:rPr>
              <a:t>contracts, </a:t>
            </a:r>
            <a:r>
              <a:rPr sz="2100" i="1" dirty="0">
                <a:solidFill>
                  <a:srgbClr val="B97609"/>
                </a:solidFill>
                <a:cs typeface="Calibri"/>
              </a:rPr>
              <a:t>records </a:t>
            </a:r>
            <a:r>
              <a:rPr sz="2100" i="1" spc="-5" dirty="0">
                <a:solidFill>
                  <a:srgbClr val="B97609"/>
                </a:solidFill>
                <a:cs typeface="Calibri"/>
              </a:rPr>
              <a:t>or  anything of </a:t>
            </a:r>
            <a:r>
              <a:rPr sz="2100" i="1" dirty="0">
                <a:solidFill>
                  <a:srgbClr val="B97609"/>
                </a:solidFill>
                <a:cs typeface="Calibri"/>
              </a:rPr>
              <a:t>a</a:t>
            </a:r>
            <a:r>
              <a:rPr sz="2100" i="1" spc="-65" dirty="0">
                <a:solidFill>
                  <a:srgbClr val="B97609"/>
                </a:solidFill>
                <a:cs typeface="Calibri"/>
              </a:rPr>
              <a:t> </a:t>
            </a:r>
            <a:r>
              <a:rPr sz="2100" i="1" dirty="0">
                <a:solidFill>
                  <a:srgbClr val="B97609"/>
                </a:solidFill>
                <a:cs typeface="Calibri"/>
              </a:rPr>
              <a:t>value</a:t>
            </a:r>
            <a:endParaRPr sz="2100">
              <a:solidFill>
                <a:prstClr val="black"/>
              </a:solidFill>
              <a:cs typeface="Calibri"/>
            </a:endParaRPr>
          </a:p>
        </p:txBody>
      </p:sp>
      <p:sp>
        <p:nvSpPr>
          <p:cNvPr id="46" name="object 46"/>
          <p:cNvSpPr/>
          <p:nvPr/>
        </p:nvSpPr>
        <p:spPr>
          <a:xfrm>
            <a:off x="13653515" y="3279647"/>
            <a:ext cx="792480" cy="794003"/>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47" name="object 47"/>
          <p:cNvSpPr/>
          <p:nvPr/>
        </p:nvSpPr>
        <p:spPr>
          <a:xfrm>
            <a:off x="9462516" y="7284719"/>
            <a:ext cx="792479" cy="792480"/>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48" name="object 48"/>
          <p:cNvSpPr/>
          <p:nvPr/>
        </p:nvSpPr>
        <p:spPr>
          <a:xfrm>
            <a:off x="8776716" y="7284719"/>
            <a:ext cx="794003" cy="792480"/>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49" name="object 49"/>
          <p:cNvSpPr/>
          <p:nvPr/>
        </p:nvSpPr>
        <p:spPr>
          <a:xfrm>
            <a:off x="8081771" y="7309104"/>
            <a:ext cx="792479" cy="794004"/>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50" name="object 50"/>
          <p:cNvSpPr/>
          <p:nvPr/>
        </p:nvSpPr>
        <p:spPr>
          <a:xfrm>
            <a:off x="7386828" y="7298435"/>
            <a:ext cx="792479" cy="794004"/>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51" name="object 51"/>
          <p:cNvSpPr/>
          <p:nvPr/>
        </p:nvSpPr>
        <p:spPr>
          <a:xfrm>
            <a:off x="6734556" y="7298435"/>
            <a:ext cx="792479" cy="794004"/>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52" name="object 52"/>
          <p:cNvSpPr/>
          <p:nvPr/>
        </p:nvSpPr>
        <p:spPr>
          <a:xfrm>
            <a:off x="6059423" y="7298435"/>
            <a:ext cx="794003" cy="794004"/>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4416097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p:nvPr/>
        </p:nvSpPr>
        <p:spPr>
          <a:xfrm>
            <a:off x="5603747" y="4062984"/>
            <a:ext cx="7080504" cy="485394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title"/>
          </p:nvPr>
        </p:nvSpPr>
        <p:spPr>
          <a:xfrm>
            <a:off x="937666" y="644093"/>
            <a:ext cx="10863580"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Aggregating </a:t>
            </a:r>
            <a:r>
              <a:rPr sz="5600" spc="-5" dirty="0">
                <a:solidFill>
                  <a:srgbClr val="095A82"/>
                </a:solidFill>
              </a:rPr>
              <a:t>Transactions </a:t>
            </a:r>
            <a:r>
              <a:rPr sz="5600" dirty="0">
                <a:solidFill>
                  <a:srgbClr val="095A82"/>
                </a:solidFill>
              </a:rPr>
              <a:t>Into</a:t>
            </a:r>
            <a:r>
              <a:rPr sz="5600" spc="-170" dirty="0">
                <a:solidFill>
                  <a:srgbClr val="095A82"/>
                </a:solidFill>
              </a:rPr>
              <a:t> </a:t>
            </a:r>
            <a:r>
              <a:rPr sz="5600" dirty="0">
                <a:solidFill>
                  <a:srgbClr val="095A82"/>
                </a:solidFill>
              </a:rPr>
              <a:t>Blocks</a:t>
            </a:r>
            <a:endParaRPr sz="5600" dirty="0"/>
          </a:p>
        </p:txBody>
      </p:sp>
      <p:sp>
        <p:nvSpPr>
          <p:cNvPr id="8" name="object 8"/>
          <p:cNvSpPr/>
          <p:nvPr/>
        </p:nvSpPr>
        <p:spPr>
          <a:xfrm>
            <a:off x="868680" y="2221966"/>
            <a:ext cx="16549116" cy="1024153"/>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2033016" y="2180831"/>
            <a:ext cx="14285976" cy="1197876"/>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0" name="object 10"/>
          <p:cNvSpPr txBox="1"/>
          <p:nvPr/>
        </p:nvSpPr>
        <p:spPr>
          <a:xfrm>
            <a:off x="934974" y="2250185"/>
            <a:ext cx="16421100" cy="896619"/>
          </a:xfrm>
          <a:prstGeom prst="rect">
            <a:avLst/>
          </a:prstGeom>
          <a:ln w="25907">
            <a:solidFill>
              <a:srgbClr val="0D80B8"/>
            </a:solidFill>
          </a:ln>
        </p:spPr>
        <p:txBody>
          <a:bodyPr vert="horz" wrap="square" lIns="0" tIns="17780" rIns="0" bIns="0" rtlCol="0">
            <a:spAutoFit/>
          </a:bodyPr>
          <a:lstStyle/>
          <a:p>
            <a:pPr algn="ctr">
              <a:spcBef>
                <a:spcPts val="140"/>
              </a:spcBef>
              <a:tabLst>
                <a:tab pos="1264285" algn="l"/>
              </a:tabLst>
            </a:pPr>
            <a:r>
              <a:rPr sz="2400" spc="-5" dirty="0">
                <a:solidFill>
                  <a:srgbClr val="5F5F5F"/>
                </a:solidFill>
                <a:cs typeface="Calibri"/>
              </a:rPr>
              <a:t>Example:	</a:t>
            </a:r>
            <a:r>
              <a:rPr sz="2400" spc="-20" dirty="0">
                <a:solidFill>
                  <a:srgbClr val="5F5F5F"/>
                </a:solidFill>
                <a:cs typeface="Calibri"/>
              </a:rPr>
              <a:t>Let’s say </a:t>
            </a:r>
            <a:r>
              <a:rPr sz="2400" dirty="0">
                <a:solidFill>
                  <a:srgbClr val="5F5F5F"/>
                </a:solidFill>
                <a:cs typeface="Calibri"/>
              </a:rPr>
              <a:t>Andy is a </a:t>
            </a:r>
            <a:r>
              <a:rPr sz="2400" b="1" spc="-5" dirty="0">
                <a:solidFill>
                  <a:srgbClr val="5F5F5F"/>
                </a:solidFill>
                <a:cs typeface="Calibri"/>
              </a:rPr>
              <a:t>Miner</a:t>
            </a:r>
            <a:endParaRPr sz="2400">
              <a:solidFill>
                <a:prstClr val="black"/>
              </a:solidFill>
              <a:cs typeface="Calibri"/>
            </a:endParaRPr>
          </a:p>
          <a:p>
            <a:pPr marL="64135" algn="ctr">
              <a:spcBef>
                <a:spcPts val="705"/>
              </a:spcBef>
            </a:pPr>
            <a:r>
              <a:rPr sz="2400" dirty="0">
                <a:solidFill>
                  <a:srgbClr val="5F5F5F"/>
                </a:solidFill>
                <a:cs typeface="Calibri"/>
              </a:rPr>
              <a:t>A mining </a:t>
            </a:r>
            <a:r>
              <a:rPr sz="2400" spc="-5" dirty="0">
                <a:solidFill>
                  <a:srgbClr val="5F5F5F"/>
                </a:solidFill>
                <a:cs typeface="Calibri"/>
              </a:rPr>
              <a:t>node maintains </a:t>
            </a:r>
            <a:r>
              <a:rPr sz="2400" dirty="0">
                <a:solidFill>
                  <a:srgbClr val="5F5F5F"/>
                </a:solidFill>
                <a:cs typeface="Calibri"/>
              </a:rPr>
              <a:t>a </a:t>
            </a:r>
            <a:r>
              <a:rPr sz="2400" spc="-5" dirty="0">
                <a:solidFill>
                  <a:srgbClr val="5F5F5F"/>
                </a:solidFill>
                <a:cs typeface="Calibri"/>
              </a:rPr>
              <a:t>local </a:t>
            </a:r>
            <a:r>
              <a:rPr sz="2400" spc="-15" dirty="0">
                <a:solidFill>
                  <a:srgbClr val="5F5F5F"/>
                </a:solidFill>
                <a:cs typeface="Calibri"/>
              </a:rPr>
              <a:t>copy </a:t>
            </a:r>
            <a:r>
              <a:rPr sz="2400" spc="-5" dirty="0">
                <a:solidFill>
                  <a:srgbClr val="5F5F5F"/>
                </a:solidFill>
                <a:cs typeface="Calibri"/>
              </a:rPr>
              <a:t>of </a:t>
            </a:r>
            <a:r>
              <a:rPr sz="2400" dirty="0">
                <a:solidFill>
                  <a:srgbClr val="5F5F5F"/>
                </a:solidFill>
                <a:cs typeface="Calibri"/>
              </a:rPr>
              <a:t>the </a:t>
            </a:r>
            <a:r>
              <a:rPr sz="2400" spc="-10" dirty="0">
                <a:solidFill>
                  <a:srgbClr val="5F5F5F"/>
                </a:solidFill>
                <a:cs typeface="Calibri"/>
              </a:rPr>
              <a:t>Blockchain </a:t>
            </a:r>
            <a:r>
              <a:rPr sz="2400" dirty="0">
                <a:solidFill>
                  <a:srgbClr val="5F5F5F"/>
                </a:solidFill>
                <a:cs typeface="Calibri"/>
              </a:rPr>
              <a:t>and the </a:t>
            </a:r>
            <a:r>
              <a:rPr sz="2400" spc="-10" dirty="0">
                <a:solidFill>
                  <a:srgbClr val="5F5F5F"/>
                </a:solidFill>
                <a:cs typeface="Calibri"/>
              </a:rPr>
              <a:t>list </a:t>
            </a:r>
            <a:r>
              <a:rPr sz="2400" spc="-5" dirty="0">
                <a:solidFill>
                  <a:srgbClr val="5F5F5F"/>
                </a:solidFill>
                <a:cs typeface="Calibri"/>
              </a:rPr>
              <a:t>of </a:t>
            </a:r>
            <a:r>
              <a:rPr sz="2400" dirty="0">
                <a:solidFill>
                  <a:srgbClr val="5F5F5F"/>
                </a:solidFill>
                <a:cs typeface="Calibri"/>
              </a:rPr>
              <a:t>all </a:t>
            </a:r>
            <a:r>
              <a:rPr sz="2400" spc="-10" dirty="0">
                <a:solidFill>
                  <a:srgbClr val="5F5F5F"/>
                </a:solidFill>
                <a:cs typeface="Calibri"/>
              </a:rPr>
              <a:t>blocks </a:t>
            </a:r>
            <a:r>
              <a:rPr sz="2400" spc="-15" dirty="0">
                <a:solidFill>
                  <a:srgbClr val="5F5F5F"/>
                </a:solidFill>
                <a:cs typeface="Calibri"/>
              </a:rPr>
              <a:t>created </a:t>
            </a:r>
            <a:r>
              <a:rPr sz="2400" spc="-10" dirty="0">
                <a:solidFill>
                  <a:srgbClr val="5F5F5F"/>
                </a:solidFill>
                <a:cs typeface="Calibri"/>
              </a:rPr>
              <a:t>ever </a:t>
            </a:r>
            <a:r>
              <a:rPr sz="2400" spc="-5" dirty="0">
                <a:solidFill>
                  <a:srgbClr val="5F5F5F"/>
                </a:solidFill>
                <a:cs typeface="Calibri"/>
              </a:rPr>
              <a:t>since </a:t>
            </a:r>
            <a:r>
              <a:rPr sz="2400" dirty="0">
                <a:solidFill>
                  <a:srgbClr val="5F5F5F"/>
                </a:solidFill>
                <a:cs typeface="Calibri"/>
              </a:rPr>
              <a:t>the</a:t>
            </a:r>
            <a:r>
              <a:rPr sz="2400" spc="-60" dirty="0">
                <a:solidFill>
                  <a:srgbClr val="5F5F5F"/>
                </a:solidFill>
                <a:cs typeface="Calibri"/>
              </a:rPr>
              <a:t> </a:t>
            </a:r>
            <a:r>
              <a:rPr sz="2400" spc="-5" dirty="0">
                <a:solidFill>
                  <a:srgbClr val="5F5F5F"/>
                </a:solidFill>
                <a:cs typeface="Calibri"/>
              </a:rPr>
              <a:t>beginning</a:t>
            </a:r>
            <a:endParaRPr sz="2400">
              <a:solidFill>
                <a:prstClr val="black"/>
              </a:solidFill>
              <a:cs typeface="Calibri"/>
            </a:endParaRPr>
          </a:p>
        </p:txBody>
      </p:sp>
    </p:spTree>
    <p:extLst>
      <p:ext uri="{BB962C8B-B14F-4D97-AF65-F5344CB8AC3E}">
        <p14:creationId xmlns:p14="http://schemas.microsoft.com/office/powerpoint/2010/main" val="24772304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10863580"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Aggregating </a:t>
            </a:r>
            <a:r>
              <a:rPr sz="5600" spc="-5" dirty="0">
                <a:solidFill>
                  <a:srgbClr val="095A82"/>
                </a:solidFill>
              </a:rPr>
              <a:t>Transactions </a:t>
            </a:r>
            <a:r>
              <a:rPr sz="5600" dirty="0">
                <a:solidFill>
                  <a:srgbClr val="095A82"/>
                </a:solidFill>
              </a:rPr>
              <a:t>Into</a:t>
            </a:r>
            <a:r>
              <a:rPr sz="5600" spc="-170" dirty="0">
                <a:solidFill>
                  <a:srgbClr val="095A82"/>
                </a:solidFill>
              </a:rPr>
              <a:t> </a:t>
            </a:r>
            <a:r>
              <a:rPr sz="5600" dirty="0">
                <a:solidFill>
                  <a:srgbClr val="095A82"/>
                </a:solidFill>
              </a:rPr>
              <a:t>Blocks</a:t>
            </a:r>
            <a:endParaRPr sz="5600"/>
          </a:p>
        </p:txBody>
      </p:sp>
      <p:sp>
        <p:nvSpPr>
          <p:cNvPr id="7" name="object 7"/>
          <p:cNvSpPr/>
          <p:nvPr/>
        </p:nvSpPr>
        <p:spPr>
          <a:xfrm>
            <a:off x="5890259" y="2808974"/>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5" y="246010"/>
                </a:lnTo>
                <a:lnTo>
                  <a:pt x="729994" y="254603"/>
                </a:lnTo>
                <a:lnTo>
                  <a:pt x="739981" y="259409"/>
                </a:lnTo>
                <a:lnTo>
                  <a:pt x="751040" y="260119"/>
                </a:lnTo>
                <a:lnTo>
                  <a:pt x="761872" y="256424"/>
                </a:lnTo>
                <a:lnTo>
                  <a:pt x="928887" y="159015"/>
                </a:lnTo>
                <a:lnTo>
                  <a:pt x="921131" y="159015"/>
                </a:lnTo>
                <a:lnTo>
                  <a:pt x="921131" y="155078"/>
                </a:lnTo>
                <a:lnTo>
                  <a:pt x="906525"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1" y="101103"/>
                </a:lnTo>
                <a:lnTo>
                  <a:pt x="921131" y="159015"/>
                </a:lnTo>
                <a:lnTo>
                  <a:pt x="928887" y="159015"/>
                </a:lnTo>
                <a:lnTo>
                  <a:pt x="978535" y="130059"/>
                </a:lnTo>
                <a:lnTo>
                  <a:pt x="928887" y="101103"/>
                </a:lnTo>
                <a:close/>
              </a:path>
              <a:path w="978534" h="260350">
                <a:moveTo>
                  <a:pt x="906525" y="105040"/>
                </a:moveTo>
                <a:lnTo>
                  <a:pt x="863636" y="130059"/>
                </a:lnTo>
                <a:lnTo>
                  <a:pt x="906525" y="155078"/>
                </a:lnTo>
                <a:lnTo>
                  <a:pt x="906525" y="105040"/>
                </a:lnTo>
                <a:close/>
              </a:path>
              <a:path w="978534" h="260350">
                <a:moveTo>
                  <a:pt x="921131" y="105040"/>
                </a:moveTo>
                <a:lnTo>
                  <a:pt x="906525" y="105040"/>
                </a:lnTo>
                <a:lnTo>
                  <a:pt x="906525" y="155078"/>
                </a:lnTo>
                <a:lnTo>
                  <a:pt x="921131" y="155078"/>
                </a:lnTo>
                <a:lnTo>
                  <a:pt x="921131" y="105040"/>
                </a:lnTo>
                <a:close/>
              </a:path>
              <a:path w="978534" h="260350">
                <a:moveTo>
                  <a:pt x="751040" y="0"/>
                </a:moveTo>
                <a:lnTo>
                  <a:pt x="739981" y="710"/>
                </a:lnTo>
                <a:lnTo>
                  <a:pt x="729994" y="5516"/>
                </a:lnTo>
                <a:lnTo>
                  <a:pt x="722375" y="14108"/>
                </a:lnTo>
                <a:lnTo>
                  <a:pt x="718627" y="24997"/>
                </a:lnTo>
                <a:lnTo>
                  <a:pt x="719343" y="36064"/>
                </a:lnTo>
                <a:lnTo>
                  <a:pt x="724179" y="46059"/>
                </a:lnTo>
                <a:lnTo>
                  <a:pt x="732789" y="53732"/>
                </a:lnTo>
                <a:lnTo>
                  <a:pt x="863636" y="130059"/>
                </a:lnTo>
                <a:lnTo>
                  <a:pt x="906525" y="105040"/>
                </a:lnTo>
                <a:lnTo>
                  <a:pt x="921131" y="105040"/>
                </a:lnTo>
                <a:lnTo>
                  <a:pt x="921131" y="101103"/>
                </a:lnTo>
                <a:lnTo>
                  <a:pt x="928887" y="101103"/>
                </a:lnTo>
                <a:lnTo>
                  <a:pt x="761872" y="3694"/>
                </a:lnTo>
                <a:lnTo>
                  <a:pt x="751040" y="0"/>
                </a:lnTo>
                <a:close/>
              </a:path>
            </a:pathLst>
          </a:custGeom>
          <a:solidFill>
            <a:srgbClr val="0D80B8"/>
          </a:solidFill>
        </p:spPr>
        <p:txBody>
          <a:bodyPr wrap="square" lIns="0" tIns="0" rIns="0" bIns="0" rtlCol="0"/>
          <a:lstStyle/>
          <a:p>
            <a:endParaRPr>
              <a:solidFill>
                <a:prstClr val="black"/>
              </a:solidFill>
            </a:endParaRPr>
          </a:p>
        </p:txBody>
      </p:sp>
      <p:sp>
        <p:nvSpPr>
          <p:cNvPr id="8" name="object 8"/>
          <p:cNvSpPr/>
          <p:nvPr/>
        </p:nvSpPr>
        <p:spPr>
          <a:xfrm>
            <a:off x="1400555" y="1912620"/>
            <a:ext cx="4582668" cy="2103119"/>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1412747" y="2257044"/>
            <a:ext cx="4613148" cy="145846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439417" y="1951482"/>
            <a:ext cx="4455160" cy="24765"/>
          </a:xfrm>
          <a:custGeom>
            <a:avLst/>
            <a:gdLst/>
            <a:ahLst/>
            <a:cxnLst/>
            <a:rect l="l" t="t" r="r" b="b"/>
            <a:pathLst>
              <a:path w="4455160" h="24764">
                <a:moveTo>
                  <a:pt x="0" y="24384"/>
                </a:moveTo>
                <a:lnTo>
                  <a:pt x="4454652" y="24384"/>
                </a:lnTo>
                <a:lnTo>
                  <a:pt x="4454652" y="0"/>
                </a:lnTo>
                <a:lnTo>
                  <a:pt x="0" y="0"/>
                </a:lnTo>
                <a:lnTo>
                  <a:pt x="0" y="24384"/>
                </a:lnTo>
                <a:close/>
              </a:path>
            </a:pathLst>
          </a:custGeom>
          <a:solidFill>
            <a:srgbClr val="0D80B8"/>
          </a:solidFill>
        </p:spPr>
        <p:txBody>
          <a:bodyPr wrap="square" lIns="0" tIns="0" rIns="0" bIns="0" rtlCol="0"/>
          <a:lstStyle/>
          <a:p>
            <a:endParaRPr>
              <a:solidFill>
                <a:prstClr val="black"/>
              </a:solidFill>
            </a:endParaRPr>
          </a:p>
        </p:txBody>
      </p:sp>
      <p:sp>
        <p:nvSpPr>
          <p:cNvPr id="11" name="object 11"/>
          <p:cNvSpPr/>
          <p:nvPr/>
        </p:nvSpPr>
        <p:spPr>
          <a:xfrm>
            <a:off x="1439417" y="1951482"/>
            <a:ext cx="4455160" cy="1975485"/>
          </a:xfrm>
          <a:custGeom>
            <a:avLst/>
            <a:gdLst/>
            <a:ahLst/>
            <a:cxnLst/>
            <a:rect l="l" t="t" r="r" b="b"/>
            <a:pathLst>
              <a:path w="4455160" h="1975485">
                <a:moveTo>
                  <a:pt x="0" y="1975104"/>
                </a:moveTo>
                <a:lnTo>
                  <a:pt x="4454652" y="1975104"/>
                </a:lnTo>
                <a:lnTo>
                  <a:pt x="4454652" y="0"/>
                </a:lnTo>
                <a:lnTo>
                  <a:pt x="0" y="0"/>
                </a:lnTo>
                <a:lnTo>
                  <a:pt x="0" y="1975104"/>
                </a:lnTo>
                <a:close/>
              </a:path>
            </a:pathLst>
          </a:custGeom>
          <a:ln w="25908">
            <a:solidFill>
              <a:srgbClr val="FFFFFF"/>
            </a:solidFill>
          </a:ln>
        </p:spPr>
        <p:txBody>
          <a:bodyPr wrap="square" lIns="0" tIns="0" rIns="0" bIns="0" rtlCol="0"/>
          <a:lstStyle/>
          <a:p>
            <a:endParaRPr>
              <a:solidFill>
                <a:prstClr val="black"/>
              </a:solidFill>
            </a:endParaRPr>
          </a:p>
        </p:txBody>
      </p:sp>
      <p:sp>
        <p:nvSpPr>
          <p:cNvPr id="12" name="object 12"/>
          <p:cNvSpPr txBox="1"/>
          <p:nvPr/>
        </p:nvSpPr>
        <p:spPr>
          <a:xfrm>
            <a:off x="1591944" y="2406650"/>
            <a:ext cx="4147820" cy="1077595"/>
          </a:xfrm>
          <a:prstGeom prst="rect">
            <a:avLst/>
          </a:prstGeom>
        </p:spPr>
        <p:txBody>
          <a:bodyPr vert="horz" wrap="square" lIns="0" tIns="0" rIns="0" bIns="0" rtlCol="0">
            <a:spAutoFit/>
          </a:bodyPr>
          <a:lstStyle/>
          <a:p>
            <a:pPr>
              <a:lnSpc>
                <a:spcPts val="1785"/>
              </a:lnSpc>
            </a:pPr>
            <a:r>
              <a:rPr sz="2000" spc="-10" dirty="0">
                <a:solidFill>
                  <a:srgbClr val="FFFFFF"/>
                </a:solidFill>
                <a:cs typeface="Calibri"/>
              </a:rPr>
              <a:t>Andy’s </a:t>
            </a:r>
            <a:r>
              <a:rPr sz="2000" dirty="0">
                <a:solidFill>
                  <a:srgbClr val="FFFFFF"/>
                </a:solidFill>
                <a:cs typeface="Calibri"/>
              </a:rPr>
              <a:t>node is </a:t>
            </a:r>
            <a:r>
              <a:rPr sz="2000" spc="-10" dirty="0">
                <a:solidFill>
                  <a:srgbClr val="FFFFFF"/>
                </a:solidFill>
                <a:cs typeface="Calibri"/>
              </a:rPr>
              <a:t>listening </a:t>
            </a:r>
            <a:r>
              <a:rPr sz="2000" spc="-15" dirty="0">
                <a:solidFill>
                  <a:srgbClr val="FFFFFF"/>
                </a:solidFill>
                <a:cs typeface="Calibri"/>
              </a:rPr>
              <a:t>for</a:t>
            </a:r>
            <a:r>
              <a:rPr sz="2000" spc="-20" dirty="0">
                <a:solidFill>
                  <a:srgbClr val="FFFFFF"/>
                </a:solidFill>
                <a:cs typeface="Calibri"/>
              </a:rPr>
              <a:t> </a:t>
            </a:r>
            <a:r>
              <a:rPr sz="2000" spc="-5" dirty="0">
                <a:solidFill>
                  <a:srgbClr val="FFFFFF"/>
                </a:solidFill>
                <a:cs typeface="Calibri"/>
              </a:rPr>
              <a:t>transactions,</a:t>
            </a:r>
            <a:endParaRPr sz="2000">
              <a:solidFill>
                <a:prstClr val="black"/>
              </a:solidFill>
              <a:cs typeface="Calibri"/>
            </a:endParaRPr>
          </a:p>
          <a:p>
            <a:pPr marL="172085" marR="165100" indent="-1270" algn="ctr">
              <a:lnSpc>
                <a:spcPts val="2160"/>
              </a:lnSpc>
              <a:spcBef>
                <a:spcPts val="150"/>
              </a:spcBef>
            </a:pPr>
            <a:r>
              <a:rPr sz="2000" dirty="0">
                <a:solidFill>
                  <a:srgbClr val="FFFFFF"/>
                </a:solidFill>
                <a:cs typeface="Calibri"/>
              </a:rPr>
              <a:t>trying </a:t>
            </a:r>
            <a:r>
              <a:rPr sz="2000" spc="-15" dirty="0">
                <a:solidFill>
                  <a:srgbClr val="FFFFFF"/>
                </a:solidFill>
                <a:cs typeface="Calibri"/>
              </a:rPr>
              <a:t>to </a:t>
            </a:r>
            <a:r>
              <a:rPr sz="2000" spc="-5" dirty="0">
                <a:solidFill>
                  <a:srgbClr val="FFFFFF"/>
                </a:solidFill>
                <a:cs typeface="Calibri"/>
              </a:rPr>
              <a:t>mine </a:t>
            </a:r>
            <a:r>
              <a:rPr sz="2000" dirty="0">
                <a:solidFill>
                  <a:srgbClr val="FFFFFF"/>
                </a:solidFill>
                <a:cs typeface="Calibri"/>
              </a:rPr>
              <a:t>a </a:t>
            </a:r>
            <a:r>
              <a:rPr sz="2000" spc="-5" dirty="0">
                <a:solidFill>
                  <a:srgbClr val="FFFFFF"/>
                </a:solidFill>
                <a:cs typeface="Calibri"/>
              </a:rPr>
              <a:t>new block </a:t>
            </a:r>
            <a:r>
              <a:rPr sz="2000" dirty="0">
                <a:solidFill>
                  <a:srgbClr val="FFFFFF"/>
                </a:solidFill>
                <a:cs typeface="Calibri"/>
              </a:rPr>
              <a:t>and </a:t>
            </a:r>
            <a:r>
              <a:rPr sz="2000" spc="-5" dirty="0">
                <a:solidFill>
                  <a:srgbClr val="FFFFFF"/>
                </a:solidFill>
                <a:cs typeface="Calibri"/>
              </a:rPr>
              <a:t>also  </a:t>
            </a:r>
            <a:r>
              <a:rPr sz="2000" spc="-10" dirty="0">
                <a:solidFill>
                  <a:srgbClr val="FFFFFF"/>
                </a:solidFill>
                <a:cs typeface="Calibri"/>
              </a:rPr>
              <a:t>listening </a:t>
            </a:r>
            <a:r>
              <a:rPr sz="2000" spc="-15" dirty="0">
                <a:solidFill>
                  <a:srgbClr val="FFFFFF"/>
                </a:solidFill>
                <a:cs typeface="Calibri"/>
              </a:rPr>
              <a:t>for </a:t>
            </a:r>
            <a:r>
              <a:rPr sz="2000" spc="-10" dirty="0">
                <a:solidFill>
                  <a:srgbClr val="FFFFFF"/>
                </a:solidFill>
                <a:cs typeface="Calibri"/>
              </a:rPr>
              <a:t>blocks discovered </a:t>
            </a:r>
            <a:r>
              <a:rPr sz="2000" spc="-5" dirty="0">
                <a:solidFill>
                  <a:srgbClr val="FFFFFF"/>
                </a:solidFill>
                <a:cs typeface="Calibri"/>
              </a:rPr>
              <a:t>by </a:t>
            </a:r>
            <a:r>
              <a:rPr sz="2000" dirty="0">
                <a:solidFill>
                  <a:srgbClr val="FFFFFF"/>
                </a:solidFill>
                <a:cs typeface="Calibri"/>
              </a:rPr>
              <a:t>the  </a:t>
            </a:r>
            <a:r>
              <a:rPr sz="2000" spc="-5" dirty="0">
                <a:solidFill>
                  <a:srgbClr val="FFFFFF"/>
                </a:solidFill>
                <a:cs typeface="Calibri"/>
              </a:rPr>
              <a:t>other</a:t>
            </a:r>
            <a:r>
              <a:rPr sz="2000" spc="-25" dirty="0">
                <a:solidFill>
                  <a:srgbClr val="FFFFFF"/>
                </a:solidFill>
                <a:cs typeface="Calibri"/>
              </a:rPr>
              <a:t> </a:t>
            </a:r>
            <a:r>
              <a:rPr sz="2000" spc="-5" dirty="0">
                <a:solidFill>
                  <a:srgbClr val="FFFFFF"/>
                </a:solidFill>
                <a:cs typeface="Calibri"/>
              </a:rPr>
              <a:t>nodes.</a:t>
            </a:r>
            <a:endParaRPr sz="2000">
              <a:solidFill>
                <a:prstClr val="black"/>
              </a:solidFill>
              <a:cs typeface="Calibri"/>
            </a:endParaRPr>
          </a:p>
        </p:txBody>
      </p:sp>
      <p:sp>
        <p:nvSpPr>
          <p:cNvPr id="13" name="object 13"/>
          <p:cNvSpPr/>
          <p:nvPr/>
        </p:nvSpPr>
        <p:spPr>
          <a:xfrm>
            <a:off x="11367516" y="2808974"/>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6" y="246010"/>
                </a:lnTo>
                <a:lnTo>
                  <a:pt x="729994" y="254603"/>
                </a:lnTo>
                <a:lnTo>
                  <a:pt x="739981" y="259409"/>
                </a:lnTo>
                <a:lnTo>
                  <a:pt x="751040" y="260119"/>
                </a:lnTo>
                <a:lnTo>
                  <a:pt x="761873" y="256424"/>
                </a:lnTo>
                <a:lnTo>
                  <a:pt x="928887" y="159015"/>
                </a:lnTo>
                <a:lnTo>
                  <a:pt x="921130" y="159015"/>
                </a:lnTo>
                <a:lnTo>
                  <a:pt x="921130" y="155078"/>
                </a:lnTo>
                <a:lnTo>
                  <a:pt x="906526"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0" y="101103"/>
                </a:lnTo>
                <a:lnTo>
                  <a:pt x="921130" y="159015"/>
                </a:lnTo>
                <a:lnTo>
                  <a:pt x="928887" y="159015"/>
                </a:lnTo>
                <a:lnTo>
                  <a:pt x="978534" y="130059"/>
                </a:lnTo>
                <a:lnTo>
                  <a:pt x="928887" y="101103"/>
                </a:lnTo>
                <a:close/>
              </a:path>
              <a:path w="978534" h="260350">
                <a:moveTo>
                  <a:pt x="906526" y="105040"/>
                </a:moveTo>
                <a:lnTo>
                  <a:pt x="863636" y="130059"/>
                </a:lnTo>
                <a:lnTo>
                  <a:pt x="906526" y="155078"/>
                </a:lnTo>
                <a:lnTo>
                  <a:pt x="906526" y="105040"/>
                </a:lnTo>
                <a:close/>
              </a:path>
              <a:path w="978534" h="260350">
                <a:moveTo>
                  <a:pt x="921130" y="105040"/>
                </a:moveTo>
                <a:lnTo>
                  <a:pt x="906526" y="105040"/>
                </a:lnTo>
                <a:lnTo>
                  <a:pt x="906526" y="155078"/>
                </a:lnTo>
                <a:lnTo>
                  <a:pt x="921130" y="155078"/>
                </a:lnTo>
                <a:lnTo>
                  <a:pt x="921130" y="105040"/>
                </a:lnTo>
                <a:close/>
              </a:path>
              <a:path w="978534" h="260350">
                <a:moveTo>
                  <a:pt x="751040" y="0"/>
                </a:moveTo>
                <a:lnTo>
                  <a:pt x="739981" y="710"/>
                </a:lnTo>
                <a:lnTo>
                  <a:pt x="729994" y="5516"/>
                </a:lnTo>
                <a:lnTo>
                  <a:pt x="722376" y="14108"/>
                </a:lnTo>
                <a:lnTo>
                  <a:pt x="718627" y="24997"/>
                </a:lnTo>
                <a:lnTo>
                  <a:pt x="719343" y="36064"/>
                </a:lnTo>
                <a:lnTo>
                  <a:pt x="724179" y="46059"/>
                </a:lnTo>
                <a:lnTo>
                  <a:pt x="732789" y="53732"/>
                </a:lnTo>
                <a:lnTo>
                  <a:pt x="863636" y="130059"/>
                </a:lnTo>
                <a:lnTo>
                  <a:pt x="906526" y="105040"/>
                </a:lnTo>
                <a:lnTo>
                  <a:pt x="921130" y="105040"/>
                </a:lnTo>
                <a:lnTo>
                  <a:pt x="921130" y="101103"/>
                </a:lnTo>
                <a:lnTo>
                  <a:pt x="928887" y="101103"/>
                </a:lnTo>
                <a:lnTo>
                  <a:pt x="761873" y="3694"/>
                </a:lnTo>
                <a:lnTo>
                  <a:pt x="751040" y="0"/>
                </a:lnTo>
                <a:close/>
              </a:path>
            </a:pathLst>
          </a:custGeom>
          <a:solidFill>
            <a:srgbClr val="F19C13"/>
          </a:solidFill>
        </p:spPr>
        <p:txBody>
          <a:bodyPr wrap="square" lIns="0" tIns="0" rIns="0" bIns="0" rtlCol="0"/>
          <a:lstStyle/>
          <a:p>
            <a:endParaRPr>
              <a:solidFill>
                <a:prstClr val="black"/>
              </a:solidFill>
            </a:endParaRPr>
          </a:p>
        </p:txBody>
      </p:sp>
      <p:sp>
        <p:nvSpPr>
          <p:cNvPr id="14" name="object 14"/>
          <p:cNvSpPr/>
          <p:nvPr/>
        </p:nvSpPr>
        <p:spPr>
          <a:xfrm>
            <a:off x="6851904" y="1923288"/>
            <a:ext cx="4581144" cy="2103119"/>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6925056" y="2130551"/>
            <a:ext cx="4489704" cy="1732788"/>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6918197" y="1951482"/>
            <a:ext cx="4453255" cy="24765"/>
          </a:xfrm>
          <a:custGeom>
            <a:avLst/>
            <a:gdLst/>
            <a:ahLst/>
            <a:cxnLst/>
            <a:rect l="l" t="t" r="r" b="b"/>
            <a:pathLst>
              <a:path w="4453255" h="24764">
                <a:moveTo>
                  <a:pt x="0" y="24384"/>
                </a:moveTo>
                <a:lnTo>
                  <a:pt x="4453128" y="24384"/>
                </a:lnTo>
                <a:lnTo>
                  <a:pt x="4453128" y="0"/>
                </a:lnTo>
                <a:lnTo>
                  <a:pt x="0" y="0"/>
                </a:lnTo>
                <a:lnTo>
                  <a:pt x="0" y="24384"/>
                </a:lnTo>
                <a:close/>
              </a:path>
            </a:pathLst>
          </a:custGeom>
          <a:solidFill>
            <a:srgbClr val="F19C13"/>
          </a:solidFill>
        </p:spPr>
        <p:txBody>
          <a:bodyPr wrap="square" lIns="0" tIns="0" rIns="0" bIns="0" rtlCol="0"/>
          <a:lstStyle/>
          <a:p>
            <a:endParaRPr>
              <a:solidFill>
                <a:prstClr val="black"/>
              </a:solidFill>
            </a:endParaRPr>
          </a:p>
        </p:txBody>
      </p:sp>
      <p:sp>
        <p:nvSpPr>
          <p:cNvPr id="17" name="object 17"/>
          <p:cNvSpPr/>
          <p:nvPr/>
        </p:nvSpPr>
        <p:spPr>
          <a:xfrm>
            <a:off x="6918197" y="1951482"/>
            <a:ext cx="4453255" cy="1975485"/>
          </a:xfrm>
          <a:custGeom>
            <a:avLst/>
            <a:gdLst/>
            <a:ahLst/>
            <a:cxnLst/>
            <a:rect l="l" t="t" r="r" b="b"/>
            <a:pathLst>
              <a:path w="4453255" h="1975485">
                <a:moveTo>
                  <a:pt x="0" y="1975104"/>
                </a:moveTo>
                <a:lnTo>
                  <a:pt x="4453128" y="1975104"/>
                </a:lnTo>
                <a:lnTo>
                  <a:pt x="4453128" y="0"/>
                </a:lnTo>
                <a:lnTo>
                  <a:pt x="0" y="0"/>
                </a:lnTo>
                <a:lnTo>
                  <a:pt x="0" y="1975104"/>
                </a:lnTo>
                <a:close/>
              </a:path>
            </a:pathLst>
          </a:custGeom>
          <a:ln w="25908">
            <a:solidFill>
              <a:srgbClr val="FFFFFF"/>
            </a:solidFill>
          </a:ln>
        </p:spPr>
        <p:txBody>
          <a:bodyPr wrap="square" lIns="0" tIns="0" rIns="0" bIns="0" rtlCol="0"/>
          <a:lstStyle/>
          <a:p>
            <a:endParaRPr>
              <a:solidFill>
                <a:prstClr val="black"/>
              </a:solidFill>
            </a:endParaRPr>
          </a:p>
        </p:txBody>
      </p:sp>
      <p:sp>
        <p:nvSpPr>
          <p:cNvPr id="18" name="object 18"/>
          <p:cNvSpPr txBox="1"/>
          <p:nvPr/>
        </p:nvSpPr>
        <p:spPr>
          <a:xfrm>
            <a:off x="7131431" y="2269489"/>
            <a:ext cx="4025265" cy="1351915"/>
          </a:xfrm>
          <a:prstGeom prst="rect">
            <a:avLst/>
          </a:prstGeom>
        </p:spPr>
        <p:txBody>
          <a:bodyPr vert="horz" wrap="square" lIns="0" tIns="0" rIns="0" bIns="0" rtlCol="0">
            <a:spAutoFit/>
          </a:bodyPr>
          <a:lstStyle/>
          <a:p>
            <a:pPr marL="43815">
              <a:lnSpc>
                <a:spcPts val="1785"/>
              </a:lnSpc>
            </a:pPr>
            <a:r>
              <a:rPr sz="2000" dirty="0">
                <a:solidFill>
                  <a:srgbClr val="FFFFFF"/>
                </a:solidFill>
                <a:cs typeface="Calibri"/>
              </a:rPr>
              <a:t>As his </a:t>
            </a:r>
            <a:r>
              <a:rPr sz="2000" spc="-5" dirty="0">
                <a:solidFill>
                  <a:srgbClr val="FFFFFF"/>
                </a:solidFill>
                <a:cs typeface="Calibri"/>
              </a:rPr>
              <a:t>node </a:t>
            </a:r>
            <a:r>
              <a:rPr sz="2000" dirty="0">
                <a:solidFill>
                  <a:srgbClr val="FFFFFF"/>
                </a:solidFill>
                <a:cs typeface="Calibri"/>
              </a:rPr>
              <a:t>is mining, </a:t>
            </a:r>
            <a:r>
              <a:rPr sz="2000" spc="-5" dirty="0">
                <a:solidFill>
                  <a:srgbClr val="FFFFFF"/>
                </a:solidFill>
                <a:cs typeface="Calibri"/>
              </a:rPr>
              <a:t>it </a:t>
            </a:r>
            <a:r>
              <a:rPr sz="2000" spc="-10" dirty="0">
                <a:solidFill>
                  <a:srgbClr val="FFFFFF"/>
                </a:solidFill>
                <a:cs typeface="Calibri"/>
              </a:rPr>
              <a:t>receives </a:t>
            </a:r>
            <a:r>
              <a:rPr sz="2000" spc="-5" dirty="0">
                <a:solidFill>
                  <a:srgbClr val="FFFFFF"/>
                </a:solidFill>
                <a:cs typeface="Calibri"/>
              </a:rPr>
              <a:t>block</a:t>
            </a:r>
            <a:endParaRPr sz="2000">
              <a:solidFill>
                <a:prstClr val="black"/>
              </a:solidFill>
              <a:cs typeface="Calibri"/>
            </a:endParaRPr>
          </a:p>
          <a:p>
            <a:pPr indent="635" algn="ctr">
              <a:lnSpc>
                <a:spcPts val="2160"/>
              </a:lnSpc>
              <a:spcBef>
                <a:spcPts val="150"/>
              </a:spcBef>
            </a:pPr>
            <a:r>
              <a:rPr sz="2000" spc="-10" dirty="0">
                <a:solidFill>
                  <a:srgbClr val="FFFFFF"/>
                </a:solidFill>
                <a:cs typeface="Calibri"/>
              </a:rPr>
              <a:t>(say </a:t>
            </a:r>
            <a:r>
              <a:rPr sz="2000" dirty="0">
                <a:solidFill>
                  <a:srgbClr val="FFFFFF"/>
                </a:solidFill>
                <a:cs typeface="Calibri"/>
              </a:rPr>
              <a:t>273816) </a:t>
            </a:r>
            <a:r>
              <a:rPr sz="2000" spc="-5" dirty="0">
                <a:solidFill>
                  <a:srgbClr val="FFFFFF"/>
                </a:solidFill>
                <a:cs typeface="Calibri"/>
              </a:rPr>
              <a:t>through </a:t>
            </a:r>
            <a:r>
              <a:rPr sz="2000" dirty="0">
                <a:solidFill>
                  <a:srgbClr val="FFFFFF"/>
                </a:solidFill>
                <a:cs typeface="Calibri"/>
              </a:rPr>
              <a:t>the </a:t>
            </a:r>
            <a:r>
              <a:rPr sz="2000" spc="-5" dirty="0">
                <a:solidFill>
                  <a:srgbClr val="FFFFFF"/>
                </a:solidFill>
                <a:cs typeface="Calibri"/>
              </a:rPr>
              <a:t>Blockchain  </a:t>
            </a:r>
            <a:r>
              <a:rPr sz="2000" spc="-10" dirty="0">
                <a:solidFill>
                  <a:srgbClr val="FFFFFF"/>
                </a:solidFill>
                <a:cs typeface="Calibri"/>
              </a:rPr>
              <a:t>network. </a:t>
            </a:r>
            <a:r>
              <a:rPr sz="2000" spc="-5" dirty="0">
                <a:solidFill>
                  <a:srgbClr val="FFFFFF"/>
                </a:solidFill>
                <a:cs typeface="Calibri"/>
              </a:rPr>
              <a:t>The arrival of </a:t>
            </a:r>
            <a:r>
              <a:rPr sz="2000" dirty="0">
                <a:solidFill>
                  <a:srgbClr val="FFFFFF"/>
                </a:solidFill>
                <a:cs typeface="Calibri"/>
              </a:rPr>
              <a:t>this </a:t>
            </a:r>
            <a:r>
              <a:rPr sz="2000" spc="-5" dirty="0">
                <a:solidFill>
                  <a:srgbClr val="FFFFFF"/>
                </a:solidFill>
                <a:cs typeface="Calibri"/>
              </a:rPr>
              <a:t>block  signifies </a:t>
            </a:r>
            <a:r>
              <a:rPr sz="2000" dirty="0">
                <a:solidFill>
                  <a:srgbClr val="FFFFFF"/>
                </a:solidFill>
                <a:cs typeface="Calibri"/>
              </a:rPr>
              <a:t>the end </a:t>
            </a:r>
            <a:r>
              <a:rPr sz="2000" spc="-5" dirty="0">
                <a:solidFill>
                  <a:srgbClr val="FFFFFF"/>
                </a:solidFill>
                <a:cs typeface="Calibri"/>
              </a:rPr>
              <a:t>of </a:t>
            </a:r>
            <a:r>
              <a:rPr sz="2000" dirty="0">
                <a:solidFill>
                  <a:srgbClr val="FFFFFF"/>
                </a:solidFill>
                <a:cs typeface="Calibri"/>
              </a:rPr>
              <a:t>the </a:t>
            </a:r>
            <a:r>
              <a:rPr sz="2000" spc="-5" dirty="0">
                <a:solidFill>
                  <a:srgbClr val="FFFFFF"/>
                </a:solidFill>
                <a:cs typeface="Calibri"/>
              </a:rPr>
              <a:t>competition </a:t>
            </a:r>
            <a:r>
              <a:rPr sz="2000" spc="-20" dirty="0">
                <a:solidFill>
                  <a:srgbClr val="FFFFFF"/>
                </a:solidFill>
                <a:cs typeface="Calibri"/>
              </a:rPr>
              <a:t>for  </a:t>
            </a:r>
            <a:r>
              <a:rPr sz="2000" dirty="0">
                <a:solidFill>
                  <a:srgbClr val="FFFFFF"/>
                </a:solidFill>
                <a:cs typeface="Calibri"/>
              </a:rPr>
              <a:t>the</a:t>
            </a:r>
            <a:r>
              <a:rPr sz="2000" spc="-5" dirty="0">
                <a:solidFill>
                  <a:srgbClr val="FFFFFF"/>
                </a:solidFill>
                <a:cs typeface="Calibri"/>
              </a:rPr>
              <a:t> block.</a:t>
            </a:r>
            <a:endParaRPr sz="2000">
              <a:solidFill>
                <a:prstClr val="black"/>
              </a:solidFill>
              <a:cs typeface="Calibri"/>
            </a:endParaRPr>
          </a:p>
        </p:txBody>
      </p:sp>
      <p:sp>
        <p:nvSpPr>
          <p:cNvPr id="19" name="object 19"/>
          <p:cNvSpPr/>
          <p:nvPr/>
        </p:nvSpPr>
        <p:spPr>
          <a:xfrm>
            <a:off x="3535160" y="3924300"/>
            <a:ext cx="11116945" cy="722630"/>
          </a:xfrm>
          <a:custGeom>
            <a:avLst/>
            <a:gdLst/>
            <a:ahLst/>
            <a:cxnLst/>
            <a:rect l="l" t="t" r="r" b="b"/>
            <a:pathLst>
              <a:path w="11116944" h="722629">
                <a:moveTo>
                  <a:pt x="36064" y="463311"/>
                </a:moveTo>
                <a:lnTo>
                  <a:pt x="22916" y="463311"/>
                </a:lnTo>
                <a:lnTo>
                  <a:pt x="14108" y="466344"/>
                </a:lnTo>
                <a:lnTo>
                  <a:pt x="5516" y="473962"/>
                </a:lnTo>
                <a:lnTo>
                  <a:pt x="710" y="483949"/>
                </a:lnTo>
                <a:lnTo>
                  <a:pt x="0" y="495008"/>
                </a:lnTo>
                <a:lnTo>
                  <a:pt x="3694" y="505840"/>
                </a:lnTo>
                <a:lnTo>
                  <a:pt x="130059" y="722502"/>
                </a:lnTo>
                <a:lnTo>
                  <a:pt x="163539" y="665099"/>
                </a:lnTo>
                <a:lnTo>
                  <a:pt x="101103" y="665099"/>
                </a:lnTo>
                <a:lnTo>
                  <a:pt x="101103" y="557965"/>
                </a:lnTo>
                <a:lnTo>
                  <a:pt x="53732" y="476758"/>
                </a:lnTo>
                <a:lnTo>
                  <a:pt x="46059" y="468147"/>
                </a:lnTo>
                <a:lnTo>
                  <a:pt x="36064" y="463311"/>
                </a:lnTo>
                <a:close/>
              </a:path>
              <a:path w="11116944" h="722629">
                <a:moveTo>
                  <a:pt x="101103" y="557965"/>
                </a:moveTo>
                <a:lnTo>
                  <a:pt x="101103" y="665099"/>
                </a:lnTo>
                <a:lnTo>
                  <a:pt x="159015" y="665099"/>
                </a:lnTo>
                <a:lnTo>
                  <a:pt x="159015" y="650494"/>
                </a:lnTo>
                <a:lnTo>
                  <a:pt x="105040" y="650494"/>
                </a:lnTo>
                <a:lnTo>
                  <a:pt x="130059" y="607604"/>
                </a:lnTo>
                <a:lnTo>
                  <a:pt x="101103" y="557965"/>
                </a:lnTo>
                <a:close/>
              </a:path>
              <a:path w="11116944" h="722629">
                <a:moveTo>
                  <a:pt x="235122" y="462595"/>
                </a:moveTo>
                <a:lnTo>
                  <a:pt x="224055" y="463311"/>
                </a:lnTo>
                <a:lnTo>
                  <a:pt x="214060" y="468147"/>
                </a:lnTo>
                <a:lnTo>
                  <a:pt x="206386" y="476758"/>
                </a:lnTo>
                <a:lnTo>
                  <a:pt x="159015" y="557965"/>
                </a:lnTo>
                <a:lnTo>
                  <a:pt x="159015" y="665099"/>
                </a:lnTo>
                <a:lnTo>
                  <a:pt x="163539" y="665099"/>
                </a:lnTo>
                <a:lnTo>
                  <a:pt x="256424" y="505840"/>
                </a:lnTo>
                <a:lnTo>
                  <a:pt x="260119" y="495008"/>
                </a:lnTo>
                <a:lnTo>
                  <a:pt x="259409" y="483949"/>
                </a:lnTo>
                <a:lnTo>
                  <a:pt x="254603" y="473962"/>
                </a:lnTo>
                <a:lnTo>
                  <a:pt x="246010" y="466344"/>
                </a:lnTo>
                <a:lnTo>
                  <a:pt x="235122" y="462595"/>
                </a:lnTo>
                <a:close/>
              </a:path>
              <a:path w="11116944" h="722629">
                <a:moveTo>
                  <a:pt x="130059" y="607604"/>
                </a:moveTo>
                <a:lnTo>
                  <a:pt x="105040" y="650494"/>
                </a:lnTo>
                <a:lnTo>
                  <a:pt x="155078" y="650494"/>
                </a:lnTo>
                <a:lnTo>
                  <a:pt x="130059" y="607604"/>
                </a:lnTo>
                <a:close/>
              </a:path>
              <a:path w="11116944" h="722629">
                <a:moveTo>
                  <a:pt x="159015" y="557965"/>
                </a:moveTo>
                <a:lnTo>
                  <a:pt x="130059" y="607604"/>
                </a:lnTo>
                <a:lnTo>
                  <a:pt x="155078" y="650494"/>
                </a:lnTo>
                <a:lnTo>
                  <a:pt x="159015" y="650494"/>
                </a:lnTo>
                <a:lnTo>
                  <a:pt x="159015" y="557965"/>
                </a:lnTo>
                <a:close/>
              </a:path>
              <a:path w="11116944" h="722629">
                <a:moveTo>
                  <a:pt x="11058663" y="351409"/>
                </a:moveTo>
                <a:lnTo>
                  <a:pt x="130059" y="351409"/>
                </a:lnTo>
                <a:lnTo>
                  <a:pt x="118784" y="353683"/>
                </a:lnTo>
                <a:lnTo>
                  <a:pt x="109581" y="359886"/>
                </a:lnTo>
                <a:lnTo>
                  <a:pt x="103377" y="369089"/>
                </a:lnTo>
                <a:lnTo>
                  <a:pt x="101103" y="380364"/>
                </a:lnTo>
                <a:lnTo>
                  <a:pt x="101103" y="557965"/>
                </a:lnTo>
                <a:lnTo>
                  <a:pt x="130059" y="607604"/>
                </a:lnTo>
                <a:lnTo>
                  <a:pt x="159015" y="557965"/>
                </a:lnTo>
                <a:lnTo>
                  <a:pt x="159015" y="409321"/>
                </a:lnTo>
                <a:lnTo>
                  <a:pt x="130059" y="409321"/>
                </a:lnTo>
                <a:lnTo>
                  <a:pt x="159015" y="380364"/>
                </a:lnTo>
                <a:lnTo>
                  <a:pt x="11058663" y="380364"/>
                </a:lnTo>
                <a:lnTo>
                  <a:pt x="11058663" y="351409"/>
                </a:lnTo>
                <a:close/>
              </a:path>
              <a:path w="11116944" h="722629">
                <a:moveTo>
                  <a:pt x="24997" y="462595"/>
                </a:moveTo>
                <a:lnTo>
                  <a:pt x="36064" y="463311"/>
                </a:lnTo>
                <a:lnTo>
                  <a:pt x="22916" y="463311"/>
                </a:lnTo>
                <a:lnTo>
                  <a:pt x="24997" y="462595"/>
                </a:lnTo>
                <a:close/>
              </a:path>
              <a:path w="11116944" h="722629">
                <a:moveTo>
                  <a:pt x="159015" y="380364"/>
                </a:moveTo>
                <a:lnTo>
                  <a:pt x="130059" y="409321"/>
                </a:lnTo>
                <a:lnTo>
                  <a:pt x="159015" y="409321"/>
                </a:lnTo>
                <a:lnTo>
                  <a:pt x="159015" y="380364"/>
                </a:lnTo>
                <a:close/>
              </a:path>
              <a:path w="11116944" h="722629">
                <a:moveTo>
                  <a:pt x="11116575" y="351409"/>
                </a:moveTo>
                <a:lnTo>
                  <a:pt x="11087619" y="351409"/>
                </a:lnTo>
                <a:lnTo>
                  <a:pt x="11058663" y="380364"/>
                </a:lnTo>
                <a:lnTo>
                  <a:pt x="159015" y="380364"/>
                </a:lnTo>
                <a:lnTo>
                  <a:pt x="159015" y="409321"/>
                </a:lnTo>
                <a:lnTo>
                  <a:pt x="11087619" y="409321"/>
                </a:lnTo>
                <a:lnTo>
                  <a:pt x="11098895" y="407029"/>
                </a:lnTo>
                <a:lnTo>
                  <a:pt x="11108098" y="400796"/>
                </a:lnTo>
                <a:lnTo>
                  <a:pt x="11114301" y="391586"/>
                </a:lnTo>
                <a:lnTo>
                  <a:pt x="11116575" y="380364"/>
                </a:lnTo>
                <a:lnTo>
                  <a:pt x="11116575" y="351409"/>
                </a:lnTo>
                <a:close/>
              </a:path>
              <a:path w="11116944" h="722629">
                <a:moveTo>
                  <a:pt x="11116575" y="0"/>
                </a:moveTo>
                <a:lnTo>
                  <a:pt x="11058663" y="0"/>
                </a:lnTo>
                <a:lnTo>
                  <a:pt x="11058663" y="380364"/>
                </a:lnTo>
                <a:lnTo>
                  <a:pt x="11087619" y="351409"/>
                </a:lnTo>
                <a:lnTo>
                  <a:pt x="11116575" y="351409"/>
                </a:lnTo>
                <a:lnTo>
                  <a:pt x="11116575" y="0"/>
                </a:lnTo>
                <a:close/>
              </a:path>
            </a:pathLst>
          </a:custGeom>
          <a:solidFill>
            <a:srgbClr val="9CB955"/>
          </a:solidFill>
        </p:spPr>
        <p:txBody>
          <a:bodyPr wrap="square" lIns="0" tIns="0" rIns="0" bIns="0" rtlCol="0"/>
          <a:lstStyle/>
          <a:p>
            <a:endParaRPr>
              <a:solidFill>
                <a:prstClr val="black"/>
              </a:solidFill>
            </a:endParaRPr>
          </a:p>
        </p:txBody>
      </p:sp>
      <p:sp>
        <p:nvSpPr>
          <p:cNvPr id="20" name="object 20"/>
          <p:cNvSpPr/>
          <p:nvPr/>
        </p:nvSpPr>
        <p:spPr>
          <a:xfrm>
            <a:off x="12329159" y="1923288"/>
            <a:ext cx="4582667" cy="2103119"/>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1" name="object 21"/>
          <p:cNvSpPr/>
          <p:nvPr/>
        </p:nvSpPr>
        <p:spPr>
          <a:xfrm>
            <a:off x="12390119" y="2130551"/>
            <a:ext cx="4517135" cy="1732788"/>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2" name="object 22"/>
          <p:cNvSpPr/>
          <p:nvPr/>
        </p:nvSpPr>
        <p:spPr>
          <a:xfrm>
            <a:off x="12395454" y="1951482"/>
            <a:ext cx="4455160" cy="24765"/>
          </a:xfrm>
          <a:custGeom>
            <a:avLst/>
            <a:gdLst/>
            <a:ahLst/>
            <a:cxnLst/>
            <a:rect l="l" t="t" r="r" b="b"/>
            <a:pathLst>
              <a:path w="4455159" h="24764">
                <a:moveTo>
                  <a:pt x="0" y="24384"/>
                </a:moveTo>
                <a:lnTo>
                  <a:pt x="4454652" y="24384"/>
                </a:lnTo>
                <a:lnTo>
                  <a:pt x="4454652" y="0"/>
                </a:lnTo>
                <a:lnTo>
                  <a:pt x="0" y="0"/>
                </a:lnTo>
                <a:lnTo>
                  <a:pt x="0" y="24384"/>
                </a:lnTo>
                <a:close/>
              </a:path>
            </a:pathLst>
          </a:custGeom>
          <a:solidFill>
            <a:srgbClr val="9CB955"/>
          </a:solidFill>
        </p:spPr>
        <p:txBody>
          <a:bodyPr wrap="square" lIns="0" tIns="0" rIns="0" bIns="0" rtlCol="0"/>
          <a:lstStyle/>
          <a:p>
            <a:endParaRPr>
              <a:solidFill>
                <a:prstClr val="black"/>
              </a:solidFill>
            </a:endParaRPr>
          </a:p>
        </p:txBody>
      </p:sp>
      <p:sp>
        <p:nvSpPr>
          <p:cNvPr id="23" name="object 23"/>
          <p:cNvSpPr/>
          <p:nvPr/>
        </p:nvSpPr>
        <p:spPr>
          <a:xfrm>
            <a:off x="12395454" y="1951482"/>
            <a:ext cx="4455160" cy="1975485"/>
          </a:xfrm>
          <a:custGeom>
            <a:avLst/>
            <a:gdLst/>
            <a:ahLst/>
            <a:cxnLst/>
            <a:rect l="l" t="t" r="r" b="b"/>
            <a:pathLst>
              <a:path w="4455159" h="1975485">
                <a:moveTo>
                  <a:pt x="0" y="1975104"/>
                </a:moveTo>
                <a:lnTo>
                  <a:pt x="4454652" y="1975104"/>
                </a:lnTo>
                <a:lnTo>
                  <a:pt x="4454652" y="0"/>
                </a:lnTo>
                <a:lnTo>
                  <a:pt x="0" y="0"/>
                </a:lnTo>
                <a:lnTo>
                  <a:pt x="0" y="1975104"/>
                </a:lnTo>
                <a:close/>
              </a:path>
            </a:pathLst>
          </a:custGeom>
          <a:ln w="25908">
            <a:solidFill>
              <a:srgbClr val="FFFFFF"/>
            </a:solidFill>
          </a:ln>
        </p:spPr>
        <p:txBody>
          <a:bodyPr wrap="square" lIns="0" tIns="0" rIns="0" bIns="0" rtlCol="0"/>
          <a:lstStyle/>
          <a:p>
            <a:endParaRPr>
              <a:solidFill>
                <a:prstClr val="black"/>
              </a:solidFill>
            </a:endParaRPr>
          </a:p>
        </p:txBody>
      </p:sp>
      <p:sp>
        <p:nvSpPr>
          <p:cNvPr id="24" name="object 24"/>
          <p:cNvSpPr txBox="1"/>
          <p:nvPr/>
        </p:nvSpPr>
        <p:spPr>
          <a:xfrm>
            <a:off x="12597130" y="2269489"/>
            <a:ext cx="4053204" cy="1351915"/>
          </a:xfrm>
          <a:prstGeom prst="rect">
            <a:avLst/>
          </a:prstGeom>
        </p:spPr>
        <p:txBody>
          <a:bodyPr vert="horz" wrap="square" lIns="0" tIns="0" rIns="0" bIns="0" rtlCol="0">
            <a:spAutoFit/>
          </a:bodyPr>
          <a:lstStyle/>
          <a:p>
            <a:pPr marL="48260">
              <a:lnSpc>
                <a:spcPts val="1785"/>
              </a:lnSpc>
            </a:pPr>
            <a:r>
              <a:rPr sz="2000" spc="-5" dirty="0">
                <a:solidFill>
                  <a:srgbClr val="FFFFFF"/>
                </a:solidFill>
                <a:cs typeface="Calibri"/>
              </a:rPr>
              <a:t>During </a:t>
            </a:r>
            <a:r>
              <a:rPr sz="2000" dirty="0">
                <a:solidFill>
                  <a:srgbClr val="FFFFFF"/>
                </a:solidFill>
                <a:cs typeface="Calibri"/>
              </a:rPr>
              <a:t>the </a:t>
            </a:r>
            <a:r>
              <a:rPr sz="2000" spc="-10" dirty="0">
                <a:solidFill>
                  <a:srgbClr val="FFFFFF"/>
                </a:solidFill>
                <a:cs typeface="Calibri"/>
              </a:rPr>
              <a:t>previous </a:t>
            </a:r>
            <a:r>
              <a:rPr sz="2000" spc="-5" dirty="0">
                <a:solidFill>
                  <a:srgbClr val="FFFFFF"/>
                </a:solidFill>
                <a:cs typeface="Calibri"/>
              </a:rPr>
              <a:t>time his node</a:t>
            </a:r>
            <a:r>
              <a:rPr sz="2000" spc="-10" dirty="0">
                <a:solidFill>
                  <a:srgbClr val="FFFFFF"/>
                </a:solidFill>
                <a:cs typeface="Calibri"/>
              </a:rPr>
              <a:t> was</a:t>
            </a:r>
            <a:endParaRPr sz="2000">
              <a:solidFill>
                <a:prstClr val="black"/>
              </a:solidFill>
              <a:cs typeface="Calibri"/>
            </a:endParaRPr>
          </a:p>
          <a:p>
            <a:pPr indent="-635" algn="ctr">
              <a:lnSpc>
                <a:spcPts val="2160"/>
              </a:lnSpc>
              <a:spcBef>
                <a:spcPts val="150"/>
              </a:spcBef>
            </a:pPr>
            <a:r>
              <a:rPr sz="2000" spc="-5" dirty="0">
                <a:solidFill>
                  <a:srgbClr val="FFFFFF"/>
                </a:solidFill>
                <a:cs typeface="Calibri"/>
              </a:rPr>
              <a:t>searching </a:t>
            </a:r>
            <a:r>
              <a:rPr sz="2000" spc="-20" dirty="0">
                <a:solidFill>
                  <a:srgbClr val="FFFFFF"/>
                </a:solidFill>
                <a:cs typeface="Calibri"/>
              </a:rPr>
              <a:t>for </a:t>
            </a:r>
            <a:r>
              <a:rPr sz="2000" dirty="0">
                <a:solidFill>
                  <a:srgbClr val="FFFFFF"/>
                </a:solidFill>
                <a:cs typeface="Calibri"/>
              </a:rPr>
              <a:t>a </a:t>
            </a:r>
            <a:r>
              <a:rPr sz="2000" spc="-5" dirty="0">
                <a:solidFill>
                  <a:srgbClr val="FFFFFF"/>
                </a:solidFill>
                <a:cs typeface="Calibri"/>
              </a:rPr>
              <a:t>solution </a:t>
            </a:r>
            <a:r>
              <a:rPr sz="2000" spc="-15" dirty="0">
                <a:solidFill>
                  <a:srgbClr val="FFFFFF"/>
                </a:solidFill>
                <a:cs typeface="Calibri"/>
              </a:rPr>
              <a:t>to </a:t>
            </a:r>
            <a:r>
              <a:rPr sz="2000" dirty="0">
                <a:solidFill>
                  <a:srgbClr val="FFFFFF"/>
                </a:solidFill>
                <a:cs typeface="Calibri"/>
              </a:rPr>
              <a:t>block  (273816) , </a:t>
            </a:r>
            <a:r>
              <a:rPr sz="2000" spc="-5" dirty="0">
                <a:solidFill>
                  <a:srgbClr val="FFFFFF"/>
                </a:solidFill>
                <a:cs typeface="Calibri"/>
              </a:rPr>
              <a:t>it </a:t>
            </a:r>
            <a:r>
              <a:rPr sz="2000" spc="-10" dirty="0">
                <a:solidFill>
                  <a:srgbClr val="FFFFFF"/>
                </a:solidFill>
                <a:cs typeface="Calibri"/>
              </a:rPr>
              <a:t>was </a:t>
            </a:r>
            <a:r>
              <a:rPr sz="2000" spc="-5" dirty="0">
                <a:solidFill>
                  <a:srgbClr val="FFFFFF"/>
                </a:solidFill>
                <a:cs typeface="Calibri"/>
              </a:rPr>
              <a:t>also </a:t>
            </a:r>
            <a:r>
              <a:rPr sz="2000" dirty="0">
                <a:solidFill>
                  <a:srgbClr val="FFFFFF"/>
                </a:solidFill>
                <a:cs typeface="Calibri"/>
              </a:rPr>
              <a:t>collecting  </a:t>
            </a:r>
            <a:r>
              <a:rPr sz="2000" spc="-5" dirty="0">
                <a:solidFill>
                  <a:srgbClr val="FFFFFF"/>
                </a:solidFill>
                <a:cs typeface="Calibri"/>
              </a:rPr>
              <a:t>transactions </a:t>
            </a:r>
            <a:r>
              <a:rPr sz="2000" dirty="0">
                <a:solidFill>
                  <a:srgbClr val="FFFFFF"/>
                </a:solidFill>
                <a:cs typeface="Calibri"/>
              </a:rPr>
              <a:t>in </a:t>
            </a:r>
            <a:r>
              <a:rPr sz="2000" spc="-10" dirty="0">
                <a:solidFill>
                  <a:srgbClr val="FFFFFF"/>
                </a:solidFill>
                <a:cs typeface="Calibri"/>
              </a:rPr>
              <a:t>preparation </a:t>
            </a:r>
            <a:r>
              <a:rPr sz="2000" spc="-15" dirty="0">
                <a:solidFill>
                  <a:srgbClr val="FFFFFF"/>
                </a:solidFill>
                <a:cs typeface="Calibri"/>
              </a:rPr>
              <a:t>for </a:t>
            </a:r>
            <a:r>
              <a:rPr sz="2000" dirty="0">
                <a:solidFill>
                  <a:srgbClr val="FFFFFF"/>
                </a:solidFill>
                <a:cs typeface="Calibri"/>
              </a:rPr>
              <a:t>the </a:t>
            </a:r>
            <a:r>
              <a:rPr sz="2000" spc="-10" dirty="0">
                <a:solidFill>
                  <a:srgbClr val="FFFFFF"/>
                </a:solidFill>
                <a:cs typeface="Calibri"/>
              </a:rPr>
              <a:t>next  </a:t>
            </a:r>
            <a:r>
              <a:rPr sz="2000" spc="-5" dirty="0">
                <a:solidFill>
                  <a:srgbClr val="FFFFFF"/>
                </a:solidFill>
                <a:cs typeface="Calibri"/>
              </a:rPr>
              <a:t>block</a:t>
            </a:r>
            <a:r>
              <a:rPr sz="2000" spc="-20" dirty="0">
                <a:solidFill>
                  <a:srgbClr val="FFFFFF"/>
                </a:solidFill>
                <a:cs typeface="Calibri"/>
              </a:rPr>
              <a:t> </a:t>
            </a:r>
            <a:r>
              <a:rPr sz="2000" dirty="0">
                <a:solidFill>
                  <a:srgbClr val="FFFFFF"/>
                </a:solidFill>
                <a:cs typeface="Calibri"/>
              </a:rPr>
              <a:t>(273817)</a:t>
            </a:r>
            <a:endParaRPr sz="2000">
              <a:solidFill>
                <a:prstClr val="black"/>
              </a:solidFill>
              <a:cs typeface="Calibri"/>
            </a:endParaRPr>
          </a:p>
        </p:txBody>
      </p:sp>
      <p:sp>
        <p:nvSpPr>
          <p:cNvPr id="25" name="object 25"/>
          <p:cNvSpPr/>
          <p:nvPr/>
        </p:nvSpPr>
        <p:spPr>
          <a:xfrm>
            <a:off x="5890259" y="5541505"/>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5" y="246010"/>
                </a:lnTo>
                <a:lnTo>
                  <a:pt x="729994" y="254603"/>
                </a:lnTo>
                <a:lnTo>
                  <a:pt x="739981" y="259409"/>
                </a:lnTo>
                <a:lnTo>
                  <a:pt x="751040" y="260119"/>
                </a:lnTo>
                <a:lnTo>
                  <a:pt x="761872" y="256424"/>
                </a:lnTo>
                <a:lnTo>
                  <a:pt x="928887" y="159015"/>
                </a:lnTo>
                <a:lnTo>
                  <a:pt x="921131" y="159015"/>
                </a:lnTo>
                <a:lnTo>
                  <a:pt x="921131" y="155078"/>
                </a:lnTo>
                <a:lnTo>
                  <a:pt x="906525"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1" y="101103"/>
                </a:lnTo>
                <a:lnTo>
                  <a:pt x="921131" y="159015"/>
                </a:lnTo>
                <a:lnTo>
                  <a:pt x="928887" y="159015"/>
                </a:lnTo>
                <a:lnTo>
                  <a:pt x="978535" y="130059"/>
                </a:lnTo>
                <a:lnTo>
                  <a:pt x="928887" y="101103"/>
                </a:lnTo>
                <a:close/>
              </a:path>
              <a:path w="978534" h="260350">
                <a:moveTo>
                  <a:pt x="906525" y="105040"/>
                </a:moveTo>
                <a:lnTo>
                  <a:pt x="863636" y="130059"/>
                </a:lnTo>
                <a:lnTo>
                  <a:pt x="906525" y="155078"/>
                </a:lnTo>
                <a:lnTo>
                  <a:pt x="906525" y="105040"/>
                </a:lnTo>
                <a:close/>
              </a:path>
              <a:path w="978534" h="260350">
                <a:moveTo>
                  <a:pt x="921131" y="105040"/>
                </a:moveTo>
                <a:lnTo>
                  <a:pt x="906525" y="105040"/>
                </a:lnTo>
                <a:lnTo>
                  <a:pt x="906525" y="155078"/>
                </a:lnTo>
                <a:lnTo>
                  <a:pt x="921131" y="155078"/>
                </a:lnTo>
                <a:lnTo>
                  <a:pt x="921131" y="105040"/>
                </a:lnTo>
                <a:close/>
              </a:path>
              <a:path w="978534" h="260350">
                <a:moveTo>
                  <a:pt x="751040" y="0"/>
                </a:moveTo>
                <a:lnTo>
                  <a:pt x="739981" y="710"/>
                </a:lnTo>
                <a:lnTo>
                  <a:pt x="729994" y="5516"/>
                </a:lnTo>
                <a:lnTo>
                  <a:pt x="722375" y="14108"/>
                </a:lnTo>
                <a:lnTo>
                  <a:pt x="718627" y="24997"/>
                </a:lnTo>
                <a:lnTo>
                  <a:pt x="719343" y="36064"/>
                </a:lnTo>
                <a:lnTo>
                  <a:pt x="724179" y="46059"/>
                </a:lnTo>
                <a:lnTo>
                  <a:pt x="732789" y="53732"/>
                </a:lnTo>
                <a:lnTo>
                  <a:pt x="863636" y="130059"/>
                </a:lnTo>
                <a:lnTo>
                  <a:pt x="906525" y="105040"/>
                </a:lnTo>
                <a:lnTo>
                  <a:pt x="921131" y="105040"/>
                </a:lnTo>
                <a:lnTo>
                  <a:pt x="921131" y="101103"/>
                </a:lnTo>
                <a:lnTo>
                  <a:pt x="928887" y="101103"/>
                </a:lnTo>
                <a:lnTo>
                  <a:pt x="761872" y="3694"/>
                </a:lnTo>
                <a:lnTo>
                  <a:pt x="751040" y="0"/>
                </a:lnTo>
                <a:close/>
              </a:path>
            </a:pathLst>
          </a:custGeom>
          <a:solidFill>
            <a:srgbClr val="16A995"/>
          </a:solidFill>
        </p:spPr>
        <p:txBody>
          <a:bodyPr wrap="square" lIns="0" tIns="0" rIns="0" bIns="0" rtlCol="0"/>
          <a:lstStyle/>
          <a:p>
            <a:endParaRPr>
              <a:solidFill>
                <a:prstClr val="black"/>
              </a:solidFill>
            </a:endParaRPr>
          </a:p>
        </p:txBody>
      </p:sp>
      <p:sp>
        <p:nvSpPr>
          <p:cNvPr id="26" name="object 26"/>
          <p:cNvSpPr/>
          <p:nvPr/>
        </p:nvSpPr>
        <p:spPr>
          <a:xfrm>
            <a:off x="1400555" y="4645152"/>
            <a:ext cx="4582668" cy="210312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7" name="object 27"/>
          <p:cNvSpPr/>
          <p:nvPr/>
        </p:nvSpPr>
        <p:spPr>
          <a:xfrm>
            <a:off x="1528572" y="5263896"/>
            <a:ext cx="4375404" cy="909827"/>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28" name="object 28"/>
          <p:cNvSpPr/>
          <p:nvPr/>
        </p:nvSpPr>
        <p:spPr>
          <a:xfrm>
            <a:off x="1439417" y="4684014"/>
            <a:ext cx="4455160" cy="24765"/>
          </a:xfrm>
          <a:custGeom>
            <a:avLst/>
            <a:gdLst/>
            <a:ahLst/>
            <a:cxnLst/>
            <a:rect l="l" t="t" r="r" b="b"/>
            <a:pathLst>
              <a:path w="4455160" h="24764">
                <a:moveTo>
                  <a:pt x="0" y="24384"/>
                </a:moveTo>
                <a:lnTo>
                  <a:pt x="4454652" y="24384"/>
                </a:lnTo>
                <a:lnTo>
                  <a:pt x="4454652" y="0"/>
                </a:lnTo>
                <a:lnTo>
                  <a:pt x="0" y="0"/>
                </a:lnTo>
                <a:lnTo>
                  <a:pt x="0" y="24384"/>
                </a:lnTo>
                <a:close/>
              </a:path>
            </a:pathLst>
          </a:custGeom>
          <a:solidFill>
            <a:srgbClr val="16A995"/>
          </a:solidFill>
        </p:spPr>
        <p:txBody>
          <a:bodyPr wrap="square" lIns="0" tIns="0" rIns="0" bIns="0" rtlCol="0"/>
          <a:lstStyle/>
          <a:p>
            <a:endParaRPr>
              <a:solidFill>
                <a:prstClr val="black"/>
              </a:solidFill>
            </a:endParaRPr>
          </a:p>
        </p:txBody>
      </p:sp>
      <p:sp>
        <p:nvSpPr>
          <p:cNvPr id="29" name="object 29"/>
          <p:cNvSpPr/>
          <p:nvPr/>
        </p:nvSpPr>
        <p:spPr>
          <a:xfrm>
            <a:off x="1439417" y="4684014"/>
            <a:ext cx="4455160" cy="1975485"/>
          </a:xfrm>
          <a:custGeom>
            <a:avLst/>
            <a:gdLst/>
            <a:ahLst/>
            <a:cxnLst/>
            <a:rect l="l" t="t" r="r" b="b"/>
            <a:pathLst>
              <a:path w="4455160" h="1975484">
                <a:moveTo>
                  <a:pt x="0" y="1975104"/>
                </a:moveTo>
                <a:lnTo>
                  <a:pt x="4454652" y="1975104"/>
                </a:lnTo>
                <a:lnTo>
                  <a:pt x="4454652" y="0"/>
                </a:lnTo>
                <a:lnTo>
                  <a:pt x="0" y="0"/>
                </a:lnTo>
                <a:lnTo>
                  <a:pt x="0" y="1975104"/>
                </a:lnTo>
                <a:close/>
              </a:path>
            </a:pathLst>
          </a:custGeom>
          <a:ln w="25908">
            <a:solidFill>
              <a:srgbClr val="FFFFFF"/>
            </a:solidFill>
          </a:ln>
        </p:spPr>
        <p:txBody>
          <a:bodyPr wrap="square" lIns="0" tIns="0" rIns="0" bIns="0" rtlCol="0"/>
          <a:lstStyle/>
          <a:p>
            <a:endParaRPr>
              <a:solidFill>
                <a:prstClr val="black"/>
              </a:solidFill>
            </a:endParaRPr>
          </a:p>
        </p:txBody>
      </p:sp>
      <p:sp>
        <p:nvSpPr>
          <p:cNvPr id="30" name="object 30"/>
          <p:cNvSpPr txBox="1"/>
          <p:nvPr/>
        </p:nvSpPr>
        <p:spPr>
          <a:xfrm>
            <a:off x="1707769" y="5414390"/>
            <a:ext cx="3915410" cy="528955"/>
          </a:xfrm>
          <a:prstGeom prst="rect">
            <a:avLst/>
          </a:prstGeom>
        </p:spPr>
        <p:txBody>
          <a:bodyPr vert="horz" wrap="square" lIns="0" tIns="0" rIns="0" bIns="0" rtlCol="0">
            <a:spAutoFit/>
          </a:bodyPr>
          <a:lstStyle/>
          <a:p>
            <a:pPr algn="ctr">
              <a:lnSpc>
                <a:spcPts val="1785"/>
              </a:lnSpc>
            </a:pPr>
            <a:r>
              <a:rPr sz="2000" spc="-15" dirty="0">
                <a:solidFill>
                  <a:srgbClr val="FFFFFF"/>
                </a:solidFill>
                <a:cs typeface="Calibri"/>
              </a:rPr>
              <a:t>By </a:t>
            </a:r>
            <a:r>
              <a:rPr sz="2000" spc="-5" dirty="0">
                <a:solidFill>
                  <a:srgbClr val="FFFFFF"/>
                </a:solidFill>
                <a:cs typeface="Calibri"/>
              </a:rPr>
              <a:t>now </a:t>
            </a:r>
            <a:r>
              <a:rPr sz="2000" dirty="0">
                <a:solidFill>
                  <a:srgbClr val="FFFFFF"/>
                </a:solidFill>
                <a:cs typeface="Calibri"/>
              </a:rPr>
              <a:t>it </a:t>
            </a:r>
            <a:r>
              <a:rPr sz="2000" spc="-5" dirty="0">
                <a:solidFill>
                  <a:srgbClr val="FFFFFF"/>
                </a:solidFill>
                <a:cs typeface="Calibri"/>
              </a:rPr>
              <a:t>has collected </a:t>
            </a:r>
            <a:r>
              <a:rPr sz="2000" dirty="0">
                <a:solidFill>
                  <a:srgbClr val="FFFFFF"/>
                </a:solidFill>
                <a:cs typeface="Calibri"/>
              </a:rPr>
              <a:t>a </a:t>
            </a:r>
            <a:r>
              <a:rPr sz="2000" spc="-20" dirty="0">
                <a:solidFill>
                  <a:srgbClr val="FFFFFF"/>
                </a:solidFill>
                <a:cs typeface="Calibri"/>
              </a:rPr>
              <a:t>few</a:t>
            </a:r>
            <a:r>
              <a:rPr sz="2000" spc="-30" dirty="0">
                <a:solidFill>
                  <a:srgbClr val="FFFFFF"/>
                </a:solidFill>
                <a:cs typeface="Calibri"/>
              </a:rPr>
              <a:t> </a:t>
            </a:r>
            <a:r>
              <a:rPr sz="2000" spc="-5" dirty="0">
                <a:solidFill>
                  <a:srgbClr val="FFFFFF"/>
                </a:solidFill>
                <a:cs typeface="Calibri"/>
              </a:rPr>
              <a:t>hundred</a:t>
            </a:r>
            <a:endParaRPr sz="2000">
              <a:solidFill>
                <a:prstClr val="black"/>
              </a:solidFill>
              <a:cs typeface="Calibri"/>
            </a:endParaRPr>
          </a:p>
          <a:p>
            <a:pPr marL="635" algn="ctr">
              <a:lnSpc>
                <a:spcPts val="2280"/>
              </a:lnSpc>
            </a:pPr>
            <a:r>
              <a:rPr sz="2000" spc="-5" dirty="0">
                <a:solidFill>
                  <a:srgbClr val="FFFFFF"/>
                </a:solidFill>
                <a:cs typeface="Calibri"/>
              </a:rPr>
              <a:t>transactions </a:t>
            </a:r>
            <a:r>
              <a:rPr sz="2000" dirty="0">
                <a:solidFill>
                  <a:srgbClr val="FFFFFF"/>
                </a:solidFill>
                <a:cs typeface="Calibri"/>
              </a:rPr>
              <a:t>in the memory</a:t>
            </a:r>
            <a:r>
              <a:rPr sz="2000" spc="-25" dirty="0">
                <a:solidFill>
                  <a:srgbClr val="FFFFFF"/>
                </a:solidFill>
                <a:cs typeface="Calibri"/>
              </a:rPr>
              <a:t> </a:t>
            </a:r>
            <a:r>
              <a:rPr sz="2000" spc="-5" dirty="0">
                <a:solidFill>
                  <a:srgbClr val="FFFFFF"/>
                </a:solidFill>
                <a:cs typeface="Calibri"/>
              </a:rPr>
              <a:t>pool</a:t>
            </a:r>
            <a:endParaRPr sz="2000">
              <a:solidFill>
                <a:prstClr val="black"/>
              </a:solidFill>
              <a:cs typeface="Calibri"/>
            </a:endParaRPr>
          </a:p>
        </p:txBody>
      </p:sp>
      <p:sp>
        <p:nvSpPr>
          <p:cNvPr id="31" name="object 31"/>
          <p:cNvSpPr/>
          <p:nvPr/>
        </p:nvSpPr>
        <p:spPr>
          <a:xfrm>
            <a:off x="11367516" y="5541505"/>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6" y="246010"/>
                </a:lnTo>
                <a:lnTo>
                  <a:pt x="729994" y="254603"/>
                </a:lnTo>
                <a:lnTo>
                  <a:pt x="739981" y="259409"/>
                </a:lnTo>
                <a:lnTo>
                  <a:pt x="751040" y="260119"/>
                </a:lnTo>
                <a:lnTo>
                  <a:pt x="761873" y="256424"/>
                </a:lnTo>
                <a:lnTo>
                  <a:pt x="928887" y="159015"/>
                </a:lnTo>
                <a:lnTo>
                  <a:pt x="921130" y="159015"/>
                </a:lnTo>
                <a:lnTo>
                  <a:pt x="921130" y="155078"/>
                </a:lnTo>
                <a:lnTo>
                  <a:pt x="906526"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0" y="101103"/>
                </a:lnTo>
                <a:lnTo>
                  <a:pt x="921130" y="159015"/>
                </a:lnTo>
                <a:lnTo>
                  <a:pt x="928887" y="159015"/>
                </a:lnTo>
                <a:lnTo>
                  <a:pt x="978534" y="130059"/>
                </a:lnTo>
                <a:lnTo>
                  <a:pt x="928887" y="101103"/>
                </a:lnTo>
                <a:close/>
              </a:path>
              <a:path w="978534" h="260350">
                <a:moveTo>
                  <a:pt x="906526" y="105040"/>
                </a:moveTo>
                <a:lnTo>
                  <a:pt x="863636" y="130059"/>
                </a:lnTo>
                <a:lnTo>
                  <a:pt x="906526" y="155078"/>
                </a:lnTo>
                <a:lnTo>
                  <a:pt x="906526" y="105040"/>
                </a:lnTo>
                <a:close/>
              </a:path>
              <a:path w="978534" h="260350">
                <a:moveTo>
                  <a:pt x="921130" y="105040"/>
                </a:moveTo>
                <a:lnTo>
                  <a:pt x="906526" y="105040"/>
                </a:lnTo>
                <a:lnTo>
                  <a:pt x="906526" y="155078"/>
                </a:lnTo>
                <a:lnTo>
                  <a:pt x="921130" y="155078"/>
                </a:lnTo>
                <a:lnTo>
                  <a:pt x="921130" y="105040"/>
                </a:lnTo>
                <a:close/>
              </a:path>
              <a:path w="978534" h="260350">
                <a:moveTo>
                  <a:pt x="751040" y="0"/>
                </a:moveTo>
                <a:lnTo>
                  <a:pt x="739981" y="710"/>
                </a:lnTo>
                <a:lnTo>
                  <a:pt x="729994" y="5516"/>
                </a:lnTo>
                <a:lnTo>
                  <a:pt x="722376" y="14108"/>
                </a:lnTo>
                <a:lnTo>
                  <a:pt x="718627" y="24997"/>
                </a:lnTo>
                <a:lnTo>
                  <a:pt x="719343" y="36064"/>
                </a:lnTo>
                <a:lnTo>
                  <a:pt x="724179" y="46059"/>
                </a:lnTo>
                <a:lnTo>
                  <a:pt x="732789" y="53732"/>
                </a:lnTo>
                <a:lnTo>
                  <a:pt x="863636" y="130059"/>
                </a:lnTo>
                <a:lnTo>
                  <a:pt x="906526" y="105040"/>
                </a:lnTo>
                <a:lnTo>
                  <a:pt x="921130" y="105040"/>
                </a:lnTo>
                <a:lnTo>
                  <a:pt x="921130" y="101103"/>
                </a:lnTo>
                <a:lnTo>
                  <a:pt x="928887" y="101103"/>
                </a:lnTo>
                <a:lnTo>
                  <a:pt x="761873" y="3694"/>
                </a:lnTo>
                <a:lnTo>
                  <a:pt x="751040" y="0"/>
                </a:lnTo>
                <a:close/>
              </a:path>
            </a:pathLst>
          </a:custGeom>
          <a:solidFill>
            <a:srgbClr val="7E7E7E"/>
          </a:solidFill>
        </p:spPr>
        <p:txBody>
          <a:bodyPr wrap="square" lIns="0" tIns="0" rIns="0" bIns="0" rtlCol="0"/>
          <a:lstStyle/>
          <a:p>
            <a:endParaRPr>
              <a:solidFill>
                <a:prstClr val="black"/>
              </a:solidFill>
            </a:endParaRPr>
          </a:p>
        </p:txBody>
      </p:sp>
      <p:sp>
        <p:nvSpPr>
          <p:cNvPr id="32" name="object 32"/>
          <p:cNvSpPr/>
          <p:nvPr/>
        </p:nvSpPr>
        <p:spPr>
          <a:xfrm>
            <a:off x="6879335" y="4645152"/>
            <a:ext cx="4581144" cy="2103120"/>
          </a:xfrm>
          <a:prstGeom prst="rect">
            <a:avLst/>
          </a:prstGeom>
          <a:blipFill>
            <a:blip r:embed="rId10" cstate="print"/>
            <a:stretch>
              <a:fillRect/>
            </a:stretch>
          </a:blipFill>
        </p:spPr>
        <p:txBody>
          <a:bodyPr wrap="square" lIns="0" tIns="0" rIns="0" bIns="0" rtlCol="0"/>
          <a:lstStyle/>
          <a:p>
            <a:endParaRPr>
              <a:solidFill>
                <a:prstClr val="black"/>
              </a:solidFill>
            </a:endParaRPr>
          </a:p>
        </p:txBody>
      </p:sp>
      <p:sp>
        <p:nvSpPr>
          <p:cNvPr id="33" name="object 33"/>
          <p:cNvSpPr/>
          <p:nvPr/>
        </p:nvSpPr>
        <p:spPr>
          <a:xfrm>
            <a:off x="6870192" y="4989576"/>
            <a:ext cx="4596384" cy="1458468"/>
          </a:xfrm>
          <a:prstGeom prst="rect">
            <a:avLst/>
          </a:prstGeom>
          <a:blipFill>
            <a:blip r:embed="rId11" cstate="print"/>
            <a:stretch>
              <a:fillRect/>
            </a:stretch>
          </a:blipFill>
        </p:spPr>
        <p:txBody>
          <a:bodyPr wrap="square" lIns="0" tIns="0" rIns="0" bIns="0" rtlCol="0"/>
          <a:lstStyle/>
          <a:p>
            <a:endParaRPr>
              <a:solidFill>
                <a:prstClr val="black"/>
              </a:solidFill>
            </a:endParaRPr>
          </a:p>
        </p:txBody>
      </p:sp>
      <p:sp>
        <p:nvSpPr>
          <p:cNvPr id="34" name="object 34"/>
          <p:cNvSpPr/>
          <p:nvPr/>
        </p:nvSpPr>
        <p:spPr>
          <a:xfrm>
            <a:off x="6918197" y="4684014"/>
            <a:ext cx="4453255" cy="24765"/>
          </a:xfrm>
          <a:custGeom>
            <a:avLst/>
            <a:gdLst/>
            <a:ahLst/>
            <a:cxnLst/>
            <a:rect l="l" t="t" r="r" b="b"/>
            <a:pathLst>
              <a:path w="4453255" h="24764">
                <a:moveTo>
                  <a:pt x="0" y="24384"/>
                </a:moveTo>
                <a:lnTo>
                  <a:pt x="4453128" y="24384"/>
                </a:lnTo>
                <a:lnTo>
                  <a:pt x="4453128" y="0"/>
                </a:lnTo>
                <a:lnTo>
                  <a:pt x="0" y="0"/>
                </a:lnTo>
                <a:lnTo>
                  <a:pt x="0" y="24384"/>
                </a:lnTo>
                <a:close/>
              </a:path>
            </a:pathLst>
          </a:custGeom>
          <a:solidFill>
            <a:srgbClr val="7E7E7E"/>
          </a:solidFill>
        </p:spPr>
        <p:txBody>
          <a:bodyPr wrap="square" lIns="0" tIns="0" rIns="0" bIns="0" rtlCol="0"/>
          <a:lstStyle/>
          <a:p>
            <a:endParaRPr>
              <a:solidFill>
                <a:prstClr val="black"/>
              </a:solidFill>
            </a:endParaRPr>
          </a:p>
        </p:txBody>
      </p:sp>
      <p:sp>
        <p:nvSpPr>
          <p:cNvPr id="35" name="object 35"/>
          <p:cNvSpPr/>
          <p:nvPr/>
        </p:nvSpPr>
        <p:spPr>
          <a:xfrm>
            <a:off x="6918197" y="4684014"/>
            <a:ext cx="4453255" cy="1975485"/>
          </a:xfrm>
          <a:custGeom>
            <a:avLst/>
            <a:gdLst/>
            <a:ahLst/>
            <a:cxnLst/>
            <a:rect l="l" t="t" r="r" b="b"/>
            <a:pathLst>
              <a:path w="4453255" h="1975484">
                <a:moveTo>
                  <a:pt x="0" y="1975104"/>
                </a:moveTo>
                <a:lnTo>
                  <a:pt x="4453128" y="1975104"/>
                </a:lnTo>
                <a:lnTo>
                  <a:pt x="4453128" y="0"/>
                </a:lnTo>
                <a:lnTo>
                  <a:pt x="0" y="0"/>
                </a:lnTo>
                <a:lnTo>
                  <a:pt x="0" y="1975104"/>
                </a:lnTo>
                <a:close/>
              </a:path>
            </a:pathLst>
          </a:custGeom>
          <a:ln w="25908">
            <a:solidFill>
              <a:srgbClr val="FFFFFF"/>
            </a:solidFill>
          </a:ln>
        </p:spPr>
        <p:txBody>
          <a:bodyPr wrap="square" lIns="0" tIns="0" rIns="0" bIns="0" rtlCol="0"/>
          <a:lstStyle/>
          <a:p>
            <a:endParaRPr>
              <a:solidFill>
                <a:prstClr val="black"/>
              </a:solidFill>
            </a:endParaRPr>
          </a:p>
        </p:txBody>
      </p:sp>
      <p:sp>
        <p:nvSpPr>
          <p:cNvPr id="36" name="object 36"/>
          <p:cNvSpPr txBox="1"/>
          <p:nvPr/>
        </p:nvSpPr>
        <p:spPr>
          <a:xfrm>
            <a:off x="7049134" y="5139588"/>
            <a:ext cx="4190365" cy="1078230"/>
          </a:xfrm>
          <a:prstGeom prst="rect">
            <a:avLst/>
          </a:prstGeom>
        </p:spPr>
        <p:txBody>
          <a:bodyPr vert="horz" wrap="square" lIns="0" tIns="0" rIns="0" bIns="0" rtlCol="0">
            <a:spAutoFit/>
          </a:bodyPr>
          <a:lstStyle/>
          <a:p>
            <a:pPr marL="241935">
              <a:lnSpc>
                <a:spcPts val="1785"/>
              </a:lnSpc>
            </a:pPr>
            <a:r>
              <a:rPr sz="2000" spc="-5" dirty="0">
                <a:solidFill>
                  <a:srgbClr val="FFFFFF"/>
                </a:solidFill>
                <a:cs typeface="Calibri"/>
              </a:rPr>
              <a:t>Now his node will </a:t>
            </a:r>
            <a:r>
              <a:rPr sz="2000" spc="-10" dirty="0">
                <a:solidFill>
                  <a:srgbClr val="FFFFFF"/>
                </a:solidFill>
                <a:cs typeface="Calibri"/>
              </a:rPr>
              <a:t>validate </a:t>
            </a:r>
            <a:r>
              <a:rPr sz="2000" dirty="0">
                <a:solidFill>
                  <a:srgbClr val="FFFFFF"/>
                </a:solidFill>
                <a:cs typeface="Calibri"/>
              </a:rPr>
              <a:t>the</a:t>
            </a:r>
            <a:r>
              <a:rPr sz="2000" spc="-20" dirty="0">
                <a:solidFill>
                  <a:srgbClr val="FFFFFF"/>
                </a:solidFill>
                <a:cs typeface="Calibri"/>
              </a:rPr>
              <a:t> </a:t>
            </a:r>
            <a:r>
              <a:rPr sz="2000" spc="-5" dirty="0">
                <a:solidFill>
                  <a:srgbClr val="FFFFFF"/>
                </a:solidFill>
                <a:cs typeface="Calibri"/>
              </a:rPr>
              <a:t>block</a:t>
            </a:r>
            <a:endParaRPr sz="2000">
              <a:solidFill>
                <a:prstClr val="black"/>
              </a:solidFill>
              <a:cs typeface="Calibri"/>
            </a:endParaRPr>
          </a:p>
          <a:p>
            <a:pPr indent="-1270" algn="ctr">
              <a:lnSpc>
                <a:spcPts val="2160"/>
              </a:lnSpc>
              <a:spcBef>
                <a:spcPts val="150"/>
              </a:spcBef>
            </a:pPr>
            <a:r>
              <a:rPr sz="2000" dirty="0">
                <a:solidFill>
                  <a:srgbClr val="FFFFFF"/>
                </a:solidFill>
                <a:cs typeface="Calibri"/>
              </a:rPr>
              <a:t>(273816) and </a:t>
            </a:r>
            <a:r>
              <a:rPr sz="2000" spc="-5" dirty="0">
                <a:solidFill>
                  <a:srgbClr val="FFFFFF"/>
                </a:solidFill>
                <a:cs typeface="Calibri"/>
              </a:rPr>
              <a:t>also </a:t>
            </a:r>
            <a:r>
              <a:rPr sz="2000" dirty="0">
                <a:solidFill>
                  <a:srgbClr val="FFFFFF"/>
                </a:solidFill>
                <a:cs typeface="Calibri"/>
              </a:rPr>
              <a:t>check all the  </a:t>
            </a:r>
            <a:r>
              <a:rPr sz="2000" spc="-5" dirty="0">
                <a:solidFill>
                  <a:srgbClr val="FFFFFF"/>
                </a:solidFill>
                <a:cs typeface="Calibri"/>
              </a:rPr>
              <a:t>transactions </a:t>
            </a:r>
            <a:r>
              <a:rPr sz="2000" dirty="0">
                <a:solidFill>
                  <a:srgbClr val="FFFFFF"/>
                </a:solidFill>
                <a:cs typeface="Calibri"/>
              </a:rPr>
              <a:t>in the memory </a:t>
            </a:r>
            <a:r>
              <a:rPr sz="2000" spc="-5" dirty="0">
                <a:solidFill>
                  <a:srgbClr val="FFFFFF"/>
                </a:solidFill>
                <a:cs typeface="Calibri"/>
              </a:rPr>
              <a:t>pool </a:t>
            </a:r>
            <a:r>
              <a:rPr sz="2000" spc="-15" dirty="0">
                <a:solidFill>
                  <a:srgbClr val="FFFFFF"/>
                </a:solidFill>
                <a:cs typeface="Calibri"/>
              </a:rPr>
              <a:t>to  remove </a:t>
            </a:r>
            <a:r>
              <a:rPr sz="2000" spc="-10" dirty="0">
                <a:solidFill>
                  <a:srgbClr val="FFFFFF"/>
                </a:solidFill>
                <a:cs typeface="Calibri"/>
              </a:rPr>
              <a:t>any </a:t>
            </a:r>
            <a:r>
              <a:rPr sz="2000" dirty="0">
                <a:solidFill>
                  <a:srgbClr val="FFFFFF"/>
                </a:solidFill>
                <a:cs typeface="Calibri"/>
              </a:rPr>
              <a:t>if included in </a:t>
            </a:r>
            <a:r>
              <a:rPr sz="2000" spc="-5" dirty="0">
                <a:solidFill>
                  <a:srgbClr val="FFFFFF"/>
                </a:solidFill>
                <a:cs typeface="Calibri"/>
              </a:rPr>
              <a:t>block</a:t>
            </a:r>
            <a:r>
              <a:rPr sz="2000" spc="-35" dirty="0">
                <a:solidFill>
                  <a:srgbClr val="FFFFFF"/>
                </a:solidFill>
                <a:cs typeface="Calibri"/>
              </a:rPr>
              <a:t> </a:t>
            </a:r>
            <a:r>
              <a:rPr sz="2000" dirty="0">
                <a:solidFill>
                  <a:srgbClr val="FFFFFF"/>
                </a:solidFill>
                <a:cs typeface="Calibri"/>
              </a:rPr>
              <a:t>(273816)</a:t>
            </a:r>
            <a:endParaRPr sz="2000">
              <a:solidFill>
                <a:prstClr val="black"/>
              </a:solidFill>
              <a:cs typeface="Calibri"/>
            </a:endParaRPr>
          </a:p>
        </p:txBody>
      </p:sp>
      <p:sp>
        <p:nvSpPr>
          <p:cNvPr id="37" name="object 37"/>
          <p:cNvSpPr/>
          <p:nvPr/>
        </p:nvSpPr>
        <p:spPr>
          <a:xfrm>
            <a:off x="3535160" y="6656831"/>
            <a:ext cx="11116945" cy="724535"/>
          </a:xfrm>
          <a:custGeom>
            <a:avLst/>
            <a:gdLst/>
            <a:ahLst/>
            <a:cxnLst/>
            <a:rect l="l" t="t" r="r" b="b"/>
            <a:pathLst>
              <a:path w="11116944" h="724534">
                <a:moveTo>
                  <a:pt x="24997" y="464119"/>
                </a:moveTo>
                <a:lnTo>
                  <a:pt x="14108" y="467867"/>
                </a:lnTo>
                <a:lnTo>
                  <a:pt x="5516" y="475486"/>
                </a:lnTo>
                <a:lnTo>
                  <a:pt x="710" y="485473"/>
                </a:lnTo>
                <a:lnTo>
                  <a:pt x="0" y="496532"/>
                </a:lnTo>
                <a:lnTo>
                  <a:pt x="3694" y="507364"/>
                </a:lnTo>
                <a:lnTo>
                  <a:pt x="130059" y="724026"/>
                </a:lnTo>
                <a:lnTo>
                  <a:pt x="163539" y="666622"/>
                </a:lnTo>
                <a:lnTo>
                  <a:pt x="101103" y="666622"/>
                </a:lnTo>
                <a:lnTo>
                  <a:pt x="101103" y="559489"/>
                </a:lnTo>
                <a:lnTo>
                  <a:pt x="53732" y="478281"/>
                </a:lnTo>
                <a:lnTo>
                  <a:pt x="46059" y="469671"/>
                </a:lnTo>
                <a:lnTo>
                  <a:pt x="36064" y="464835"/>
                </a:lnTo>
                <a:lnTo>
                  <a:pt x="24997" y="464119"/>
                </a:lnTo>
                <a:close/>
              </a:path>
              <a:path w="11116944" h="724534">
                <a:moveTo>
                  <a:pt x="101103" y="559489"/>
                </a:moveTo>
                <a:lnTo>
                  <a:pt x="101103" y="666622"/>
                </a:lnTo>
                <a:lnTo>
                  <a:pt x="159015" y="666622"/>
                </a:lnTo>
                <a:lnTo>
                  <a:pt x="159015" y="652017"/>
                </a:lnTo>
                <a:lnTo>
                  <a:pt x="105040" y="652017"/>
                </a:lnTo>
                <a:lnTo>
                  <a:pt x="130059" y="609128"/>
                </a:lnTo>
                <a:lnTo>
                  <a:pt x="101103" y="559489"/>
                </a:lnTo>
                <a:close/>
              </a:path>
              <a:path w="11116944" h="724534">
                <a:moveTo>
                  <a:pt x="235122" y="464119"/>
                </a:moveTo>
                <a:lnTo>
                  <a:pt x="224055" y="464835"/>
                </a:lnTo>
                <a:lnTo>
                  <a:pt x="214060" y="469671"/>
                </a:lnTo>
                <a:lnTo>
                  <a:pt x="206386" y="478281"/>
                </a:lnTo>
                <a:lnTo>
                  <a:pt x="159015" y="559489"/>
                </a:lnTo>
                <a:lnTo>
                  <a:pt x="159015" y="666622"/>
                </a:lnTo>
                <a:lnTo>
                  <a:pt x="163539" y="666622"/>
                </a:lnTo>
                <a:lnTo>
                  <a:pt x="256424" y="507364"/>
                </a:lnTo>
                <a:lnTo>
                  <a:pt x="260119" y="496532"/>
                </a:lnTo>
                <a:lnTo>
                  <a:pt x="259409" y="485473"/>
                </a:lnTo>
                <a:lnTo>
                  <a:pt x="254603" y="475486"/>
                </a:lnTo>
                <a:lnTo>
                  <a:pt x="246010" y="467867"/>
                </a:lnTo>
                <a:lnTo>
                  <a:pt x="235122" y="464119"/>
                </a:lnTo>
                <a:close/>
              </a:path>
              <a:path w="11116944" h="724534">
                <a:moveTo>
                  <a:pt x="130059" y="609128"/>
                </a:moveTo>
                <a:lnTo>
                  <a:pt x="105040" y="652017"/>
                </a:lnTo>
                <a:lnTo>
                  <a:pt x="155078" y="652017"/>
                </a:lnTo>
                <a:lnTo>
                  <a:pt x="130059" y="609128"/>
                </a:lnTo>
                <a:close/>
              </a:path>
              <a:path w="11116944" h="724534">
                <a:moveTo>
                  <a:pt x="159015" y="559489"/>
                </a:moveTo>
                <a:lnTo>
                  <a:pt x="130059" y="609128"/>
                </a:lnTo>
                <a:lnTo>
                  <a:pt x="155078" y="652017"/>
                </a:lnTo>
                <a:lnTo>
                  <a:pt x="159015" y="652017"/>
                </a:lnTo>
                <a:lnTo>
                  <a:pt x="159015" y="559489"/>
                </a:lnTo>
                <a:close/>
              </a:path>
              <a:path w="11116944" h="724534">
                <a:moveTo>
                  <a:pt x="11058663" y="352170"/>
                </a:moveTo>
                <a:lnTo>
                  <a:pt x="130059" y="352170"/>
                </a:lnTo>
                <a:lnTo>
                  <a:pt x="118784" y="354445"/>
                </a:lnTo>
                <a:lnTo>
                  <a:pt x="109581" y="360648"/>
                </a:lnTo>
                <a:lnTo>
                  <a:pt x="103377" y="369851"/>
                </a:lnTo>
                <a:lnTo>
                  <a:pt x="101103" y="381126"/>
                </a:lnTo>
                <a:lnTo>
                  <a:pt x="101103" y="559489"/>
                </a:lnTo>
                <a:lnTo>
                  <a:pt x="130059" y="609128"/>
                </a:lnTo>
                <a:lnTo>
                  <a:pt x="159015" y="559489"/>
                </a:lnTo>
                <a:lnTo>
                  <a:pt x="159015" y="410082"/>
                </a:lnTo>
                <a:lnTo>
                  <a:pt x="130059" y="410082"/>
                </a:lnTo>
                <a:lnTo>
                  <a:pt x="159015" y="381126"/>
                </a:lnTo>
                <a:lnTo>
                  <a:pt x="11058663" y="381126"/>
                </a:lnTo>
                <a:lnTo>
                  <a:pt x="11058663" y="352170"/>
                </a:lnTo>
                <a:close/>
              </a:path>
              <a:path w="11116944" h="724534">
                <a:moveTo>
                  <a:pt x="159015" y="381126"/>
                </a:moveTo>
                <a:lnTo>
                  <a:pt x="130059" y="410082"/>
                </a:lnTo>
                <a:lnTo>
                  <a:pt x="159015" y="410082"/>
                </a:lnTo>
                <a:lnTo>
                  <a:pt x="159015" y="381126"/>
                </a:lnTo>
                <a:close/>
              </a:path>
              <a:path w="11116944" h="724534">
                <a:moveTo>
                  <a:pt x="11116575" y="352170"/>
                </a:moveTo>
                <a:lnTo>
                  <a:pt x="11087619" y="352170"/>
                </a:lnTo>
                <a:lnTo>
                  <a:pt x="11058663" y="381126"/>
                </a:lnTo>
                <a:lnTo>
                  <a:pt x="159015" y="381126"/>
                </a:lnTo>
                <a:lnTo>
                  <a:pt x="159015" y="410082"/>
                </a:lnTo>
                <a:lnTo>
                  <a:pt x="11087619" y="410082"/>
                </a:lnTo>
                <a:lnTo>
                  <a:pt x="11098895" y="407808"/>
                </a:lnTo>
                <a:lnTo>
                  <a:pt x="11108098" y="401605"/>
                </a:lnTo>
                <a:lnTo>
                  <a:pt x="11114301" y="392402"/>
                </a:lnTo>
                <a:lnTo>
                  <a:pt x="11116575" y="381126"/>
                </a:lnTo>
                <a:lnTo>
                  <a:pt x="11116575" y="352170"/>
                </a:lnTo>
                <a:close/>
              </a:path>
              <a:path w="11116944" h="724534">
                <a:moveTo>
                  <a:pt x="11116575" y="0"/>
                </a:moveTo>
                <a:lnTo>
                  <a:pt x="11058663" y="0"/>
                </a:lnTo>
                <a:lnTo>
                  <a:pt x="11058663" y="381126"/>
                </a:lnTo>
                <a:lnTo>
                  <a:pt x="11087619" y="352170"/>
                </a:lnTo>
                <a:lnTo>
                  <a:pt x="11116575" y="352170"/>
                </a:lnTo>
                <a:lnTo>
                  <a:pt x="11116575" y="0"/>
                </a:lnTo>
                <a:close/>
              </a:path>
            </a:pathLst>
          </a:custGeom>
          <a:solidFill>
            <a:srgbClr val="095A82"/>
          </a:solidFill>
        </p:spPr>
        <p:txBody>
          <a:bodyPr wrap="square" lIns="0" tIns="0" rIns="0" bIns="0" rtlCol="0"/>
          <a:lstStyle/>
          <a:p>
            <a:endParaRPr>
              <a:solidFill>
                <a:prstClr val="black"/>
              </a:solidFill>
            </a:endParaRPr>
          </a:p>
        </p:txBody>
      </p:sp>
      <p:sp>
        <p:nvSpPr>
          <p:cNvPr id="38" name="object 38"/>
          <p:cNvSpPr/>
          <p:nvPr/>
        </p:nvSpPr>
        <p:spPr>
          <a:xfrm>
            <a:off x="12356592" y="4645152"/>
            <a:ext cx="4582667" cy="210312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39" name="object 39"/>
          <p:cNvSpPr/>
          <p:nvPr/>
        </p:nvSpPr>
        <p:spPr>
          <a:xfrm>
            <a:off x="12395454" y="4684014"/>
            <a:ext cx="4455160" cy="24765"/>
          </a:xfrm>
          <a:custGeom>
            <a:avLst/>
            <a:gdLst/>
            <a:ahLst/>
            <a:cxnLst/>
            <a:rect l="l" t="t" r="r" b="b"/>
            <a:pathLst>
              <a:path w="4455159" h="24764">
                <a:moveTo>
                  <a:pt x="0" y="24384"/>
                </a:moveTo>
                <a:lnTo>
                  <a:pt x="4454652" y="24384"/>
                </a:lnTo>
                <a:lnTo>
                  <a:pt x="4454652" y="0"/>
                </a:lnTo>
                <a:lnTo>
                  <a:pt x="0" y="0"/>
                </a:lnTo>
                <a:lnTo>
                  <a:pt x="0" y="24384"/>
                </a:lnTo>
                <a:close/>
              </a:path>
            </a:pathLst>
          </a:custGeom>
          <a:solidFill>
            <a:srgbClr val="095A82"/>
          </a:solidFill>
        </p:spPr>
        <p:txBody>
          <a:bodyPr wrap="square" lIns="0" tIns="0" rIns="0" bIns="0" rtlCol="0"/>
          <a:lstStyle/>
          <a:p>
            <a:endParaRPr>
              <a:solidFill>
                <a:prstClr val="black"/>
              </a:solidFill>
            </a:endParaRPr>
          </a:p>
        </p:txBody>
      </p:sp>
      <p:sp>
        <p:nvSpPr>
          <p:cNvPr id="40" name="object 40"/>
          <p:cNvSpPr/>
          <p:nvPr/>
        </p:nvSpPr>
        <p:spPr>
          <a:xfrm>
            <a:off x="12395454" y="4684014"/>
            <a:ext cx="4455160" cy="1975485"/>
          </a:xfrm>
          <a:custGeom>
            <a:avLst/>
            <a:gdLst/>
            <a:ahLst/>
            <a:cxnLst/>
            <a:rect l="l" t="t" r="r" b="b"/>
            <a:pathLst>
              <a:path w="4455159" h="1975484">
                <a:moveTo>
                  <a:pt x="0" y="1975104"/>
                </a:moveTo>
                <a:lnTo>
                  <a:pt x="4454652" y="1975104"/>
                </a:lnTo>
                <a:lnTo>
                  <a:pt x="4454652" y="0"/>
                </a:lnTo>
                <a:lnTo>
                  <a:pt x="0" y="0"/>
                </a:lnTo>
                <a:lnTo>
                  <a:pt x="0" y="1975104"/>
                </a:lnTo>
                <a:close/>
              </a:path>
            </a:pathLst>
          </a:custGeom>
          <a:ln w="25908">
            <a:solidFill>
              <a:srgbClr val="FFFFFF"/>
            </a:solidFill>
          </a:ln>
        </p:spPr>
        <p:txBody>
          <a:bodyPr wrap="square" lIns="0" tIns="0" rIns="0" bIns="0" rtlCol="0"/>
          <a:lstStyle/>
          <a:p>
            <a:endParaRPr>
              <a:solidFill>
                <a:prstClr val="black"/>
              </a:solidFill>
            </a:endParaRPr>
          </a:p>
        </p:txBody>
      </p:sp>
      <p:sp>
        <p:nvSpPr>
          <p:cNvPr id="41" name="object 41"/>
          <p:cNvSpPr txBox="1"/>
          <p:nvPr/>
        </p:nvSpPr>
        <p:spPr>
          <a:xfrm>
            <a:off x="12657073" y="5277230"/>
            <a:ext cx="3929379" cy="803275"/>
          </a:xfrm>
          <a:prstGeom prst="rect">
            <a:avLst/>
          </a:prstGeom>
        </p:spPr>
        <p:txBody>
          <a:bodyPr vert="horz" wrap="square" lIns="0" tIns="0" rIns="0" bIns="0" rtlCol="0">
            <a:spAutoFit/>
          </a:bodyPr>
          <a:lstStyle/>
          <a:p>
            <a:pPr marL="71120">
              <a:lnSpc>
                <a:spcPts val="1785"/>
              </a:lnSpc>
            </a:pPr>
            <a:r>
              <a:rPr sz="2000" spc="-10" dirty="0">
                <a:solidFill>
                  <a:srgbClr val="FFFFFF"/>
                </a:solidFill>
                <a:cs typeface="Calibri"/>
              </a:rPr>
              <a:t>Whatever </a:t>
            </a:r>
            <a:r>
              <a:rPr sz="2000" spc="-5" dirty="0">
                <a:solidFill>
                  <a:srgbClr val="FFFFFF"/>
                </a:solidFill>
                <a:cs typeface="Calibri"/>
              </a:rPr>
              <a:t>transactions </a:t>
            </a:r>
            <a:r>
              <a:rPr sz="2000" spc="-10" dirty="0">
                <a:solidFill>
                  <a:srgbClr val="FFFFFF"/>
                </a:solidFill>
                <a:cs typeface="Calibri"/>
              </a:rPr>
              <a:t>are </a:t>
            </a:r>
            <a:r>
              <a:rPr sz="2000" spc="-5" dirty="0">
                <a:solidFill>
                  <a:srgbClr val="FFFFFF"/>
                </a:solidFill>
                <a:cs typeface="Calibri"/>
              </a:rPr>
              <a:t>left </a:t>
            </a:r>
            <a:r>
              <a:rPr sz="2000" dirty="0">
                <a:solidFill>
                  <a:srgbClr val="FFFFFF"/>
                </a:solidFill>
                <a:cs typeface="Calibri"/>
              </a:rPr>
              <a:t>in</a:t>
            </a:r>
            <a:r>
              <a:rPr sz="2000" spc="15" dirty="0">
                <a:solidFill>
                  <a:srgbClr val="FFFFFF"/>
                </a:solidFill>
                <a:cs typeface="Calibri"/>
              </a:rPr>
              <a:t> </a:t>
            </a:r>
            <a:r>
              <a:rPr sz="2000" dirty="0">
                <a:solidFill>
                  <a:srgbClr val="FFFFFF"/>
                </a:solidFill>
                <a:cs typeface="Calibri"/>
              </a:rPr>
              <a:t>the</a:t>
            </a:r>
            <a:endParaRPr sz="2000">
              <a:solidFill>
                <a:prstClr val="black"/>
              </a:solidFill>
              <a:cs typeface="Calibri"/>
            </a:endParaRPr>
          </a:p>
          <a:p>
            <a:pPr algn="ctr">
              <a:lnSpc>
                <a:spcPts val="2160"/>
              </a:lnSpc>
              <a:spcBef>
                <a:spcPts val="150"/>
              </a:spcBef>
            </a:pPr>
            <a:r>
              <a:rPr sz="2000" dirty="0">
                <a:solidFill>
                  <a:srgbClr val="FFFFFF"/>
                </a:solidFill>
                <a:cs typeface="Calibri"/>
              </a:rPr>
              <a:t>memory </a:t>
            </a:r>
            <a:r>
              <a:rPr sz="2000" spc="-5" dirty="0">
                <a:solidFill>
                  <a:srgbClr val="FFFFFF"/>
                </a:solidFill>
                <a:cs typeface="Calibri"/>
              </a:rPr>
              <a:t>pool remain unconfirmed  waiting </a:t>
            </a:r>
            <a:r>
              <a:rPr sz="2000" spc="-10" dirty="0">
                <a:solidFill>
                  <a:srgbClr val="FFFFFF"/>
                </a:solidFill>
                <a:cs typeface="Calibri"/>
              </a:rPr>
              <a:t>to </a:t>
            </a:r>
            <a:r>
              <a:rPr sz="2000" spc="-5" dirty="0">
                <a:solidFill>
                  <a:srgbClr val="FFFFFF"/>
                </a:solidFill>
                <a:cs typeface="Calibri"/>
              </a:rPr>
              <a:t>be </a:t>
            </a:r>
            <a:r>
              <a:rPr sz="2000" spc="-10" dirty="0">
                <a:solidFill>
                  <a:srgbClr val="FFFFFF"/>
                </a:solidFill>
                <a:cs typeface="Calibri"/>
              </a:rPr>
              <a:t>recorded </a:t>
            </a:r>
            <a:r>
              <a:rPr sz="2000" spc="-5" dirty="0">
                <a:solidFill>
                  <a:srgbClr val="FFFFFF"/>
                </a:solidFill>
                <a:cs typeface="Calibri"/>
              </a:rPr>
              <a:t>in </a:t>
            </a:r>
            <a:r>
              <a:rPr sz="2000" dirty="0">
                <a:solidFill>
                  <a:srgbClr val="FFFFFF"/>
                </a:solidFill>
                <a:cs typeface="Calibri"/>
              </a:rPr>
              <a:t>a </a:t>
            </a:r>
            <a:r>
              <a:rPr sz="2000" spc="-5" dirty="0">
                <a:solidFill>
                  <a:srgbClr val="FFFFFF"/>
                </a:solidFill>
                <a:cs typeface="Calibri"/>
              </a:rPr>
              <a:t>new</a:t>
            </a:r>
            <a:r>
              <a:rPr sz="2000" spc="-65" dirty="0">
                <a:solidFill>
                  <a:srgbClr val="FFFFFF"/>
                </a:solidFill>
                <a:cs typeface="Calibri"/>
              </a:rPr>
              <a:t> </a:t>
            </a:r>
            <a:r>
              <a:rPr sz="2000" spc="-5" dirty="0">
                <a:solidFill>
                  <a:srgbClr val="FFFFFF"/>
                </a:solidFill>
                <a:cs typeface="Calibri"/>
              </a:rPr>
              <a:t>block.</a:t>
            </a:r>
            <a:endParaRPr sz="2000">
              <a:solidFill>
                <a:prstClr val="black"/>
              </a:solidFill>
              <a:cs typeface="Calibri"/>
            </a:endParaRPr>
          </a:p>
        </p:txBody>
      </p:sp>
      <p:sp>
        <p:nvSpPr>
          <p:cNvPr id="42" name="object 42"/>
          <p:cNvSpPr/>
          <p:nvPr/>
        </p:nvSpPr>
        <p:spPr>
          <a:xfrm>
            <a:off x="5890259" y="8274038"/>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5" y="246010"/>
                </a:lnTo>
                <a:lnTo>
                  <a:pt x="729994" y="254603"/>
                </a:lnTo>
                <a:lnTo>
                  <a:pt x="739981" y="259409"/>
                </a:lnTo>
                <a:lnTo>
                  <a:pt x="751040" y="260119"/>
                </a:lnTo>
                <a:lnTo>
                  <a:pt x="761872" y="256424"/>
                </a:lnTo>
                <a:lnTo>
                  <a:pt x="928887" y="159015"/>
                </a:lnTo>
                <a:lnTo>
                  <a:pt x="921131" y="159015"/>
                </a:lnTo>
                <a:lnTo>
                  <a:pt x="921131" y="155078"/>
                </a:lnTo>
                <a:lnTo>
                  <a:pt x="906525"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1" y="101103"/>
                </a:lnTo>
                <a:lnTo>
                  <a:pt x="921131" y="159015"/>
                </a:lnTo>
                <a:lnTo>
                  <a:pt x="928887" y="159015"/>
                </a:lnTo>
                <a:lnTo>
                  <a:pt x="978535" y="130059"/>
                </a:lnTo>
                <a:lnTo>
                  <a:pt x="928887" y="101103"/>
                </a:lnTo>
                <a:close/>
              </a:path>
              <a:path w="978534" h="260350">
                <a:moveTo>
                  <a:pt x="906525" y="105040"/>
                </a:moveTo>
                <a:lnTo>
                  <a:pt x="863636" y="130059"/>
                </a:lnTo>
                <a:lnTo>
                  <a:pt x="906525" y="155078"/>
                </a:lnTo>
                <a:lnTo>
                  <a:pt x="906525" y="105040"/>
                </a:lnTo>
                <a:close/>
              </a:path>
              <a:path w="978534" h="260350">
                <a:moveTo>
                  <a:pt x="921131" y="105040"/>
                </a:moveTo>
                <a:lnTo>
                  <a:pt x="906525" y="105040"/>
                </a:lnTo>
                <a:lnTo>
                  <a:pt x="906525" y="155078"/>
                </a:lnTo>
                <a:lnTo>
                  <a:pt x="921131" y="155078"/>
                </a:lnTo>
                <a:lnTo>
                  <a:pt x="921131" y="105040"/>
                </a:lnTo>
                <a:close/>
              </a:path>
              <a:path w="978534" h="260350">
                <a:moveTo>
                  <a:pt x="751040" y="0"/>
                </a:moveTo>
                <a:lnTo>
                  <a:pt x="739981" y="710"/>
                </a:lnTo>
                <a:lnTo>
                  <a:pt x="729994" y="5516"/>
                </a:lnTo>
                <a:lnTo>
                  <a:pt x="722375" y="14108"/>
                </a:lnTo>
                <a:lnTo>
                  <a:pt x="718627" y="24997"/>
                </a:lnTo>
                <a:lnTo>
                  <a:pt x="719343" y="36064"/>
                </a:lnTo>
                <a:lnTo>
                  <a:pt x="724179" y="46059"/>
                </a:lnTo>
                <a:lnTo>
                  <a:pt x="732789" y="53732"/>
                </a:lnTo>
                <a:lnTo>
                  <a:pt x="863636" y="130059"/>
                </a:lnTo>
                <a:lnTo>
                  <a:pt x="906525" y="105040"/>
                </a:lnTo>
                <a:lnTo>
                  <a:pt x="921131" y="105040"/>
                </a:lnTo>
                <a:lnTo>
                  <a:pt x="921131" y="101103"/>
                </a:lnTo>
                <a:lnTo>
                  <a:pt x="928887" y="101103"/>
                </a:lnTo>
                <a:lnTo>
                  <a:pt x="761872" y="3694"/>
                </a:lnTo>
                <a:lnTo>
                  <a:pt x="751040" y="0"/>
                </a:lnTo>
                <a:close/>
              </a:path>
            </a:pathLst>
          </a:custGeom>
          <a:solidFill>
            <a:srgbClr val="F19C13"/>
          </a:solidFill>
        </p:spPr>
        <p:txBody>
          <a:bodyPr wrap="square" lIns="0" tIns="0" rIns="0" bIns="0" rtlCol="0"/>
          <a:lstStyle/>
          <a:p>
            <a:endParaRPr>
              <a:solidFill>
                <a:prstClr val="black"/>
              </a:solidFill>
            </a:endParaRPr>
          </a:p>
        </p:txBody>
      </p:sp>
      <p:sp>
        <p:nvSpPr>
          <p:cNvPr id="43" name="object 43"/>
          <p:cNvSpPr/>
          <p:nvPr/>
        </p:nvSpPr>
        <p:spPr>
          <a:xfrm>
            <a:off x="1400555" y="7377683"/>
            <a:ext cx="4582668" cy="2104643"/>
          </a:xfrm>
          <a:prstGeom prst="rect">
            <a:avLst/>
          </a:prstGeom>
          <a:blipFill>
            <a:blip r:embed="rId12" cstate="print"/>
            <a:stretch>
              <a:fillRect/>
            </a:stretch>
          </a:blipFill>
        </p:spPr>
        <p:txBody>
          <a:bodyPr wrap="square" lIns="0" tIns="0" rIns="0" bIns="0" rtlCol="0"/>
          <a:lstStyle/>
          <a:p>
            <a:endParaRPr>
              <a:solidFill>
                <a:prstClr val="black"/>
              </a:solidFill>
            </a:endParaRPr>
          </a:p>
        </p:txBody>
      </p:sp>
      <p:sp>
        <p:nvSpPr>
          <p:cNvPr id="44" name="object 44"/>
          <p:cNvSpPr/>
          <p:nvPr/>
        </p:nvSpPr>
        <p:spPr>
          <a:xfrm>
            <a:off x="1406652" y="7584947"/>
            <a:ext cx="4623816" cy="1732788"/>
          </a:xfrm>
          <a:prstGeom prst="rect">
            <a:avLst/>
          </a:prstGeom>
          <a:blipFill>
            <a:blip r:embed="rId13" cstate="print"/>
            <a:stretch>
              <a:fillRect/>
            </a:stretch>
          </a:blipFill>
        </p:spPr>
        <p:txBody>
          <a:bodyPr wrap="square" lIns="0" tIns="0" rIns="0" bIns="0" rtlCol="0"/>
          <a:lstStyle/>
          <a:p>
            <a:endParaRPr>
              <a:solidFill>
                <a:prstClr val="black"/>
              </a:solidFill>
            </a:endParaRPr>
          </a:p>
        </p:txBody>
      </p:sp>
      <p:sp>
        <p:nvSpPr>
          <p:cNvPr id="45" name="object 45"/>
          <p:cNvSpPr/>
          <p:nvPr/>
        </p:nvSpPr>
        <p:spPr>
          <a:xfrm>
            <a:off x="1439417" y="7416545"/>
            <a:ext cx="4455160" cy="24765"/>
          </a:xfrm>
          <a:custGeom>
            <a:avLst/>
            <a:gdLst/>
            <a:ahLst/>
            <a:cxnLst/>
            <a:rect l="l" t="t" r="r" b="b"/>
            <a:pathLst>
              <a:path w="4455160" h="24765">
                <a:moveTo>
                  <a:pt x="0" y="24384"/>
                </a:moveTo>
                <a:lnTo>
                  <a:pt x="4454652" y="24384"/>
                </a:lnTo>
                <a:lnTo>
                  <a:pt x="4454652" y="0"/>
                </a:lnTo>
                <a:lnTo>
                  <a:pt x="0" y="0"/>
                </a:lnTo>
                <a:lnTo>
                  <a:pt x="0" y="24384"/>
                </a:lnTo>
                <a:close/>
              </a:path>
            </a:pathLst>
          </a:custGeom>
          <a:solidFill>
            <a:srgbClr val="F19C13"/>
          </a:solidFill>
        </p:spPr>
        <p:txBody>
          <a:bodyPr wrap="square" lIns="0" tIns="0" rIns="0" bIns="0" rtlCol="0"/>
          <a:lstStyle/>
          <a:p>
            <a:endParaRPr>
              <a:solidFill>
                <a:prstClr val="black"/>
              </a:solidFill>
            </a:endParaRPr>
          </a:p>
        </p:txBody>
      </p:sp>
      <p:sp>
        <p:nvSpPr>
          <p:cNvPr id="46" name="object 46"/>
          <p:cNvSpPr/>
          <p:nvPr/>
        </p:nvSpPr>
        <p:spPr>
          <a:xfrm>
            <a:off x="1439417" y="7416545"/>
            <a:ext cx="4455160" cy="1976755"/>
          </a:xfrm>
          <a:custGeom>
            <a:avLst/>
            <a:gdLst/>
            <a:ahLst/>
            <a:cxnLst/>
            <a:rect l="l" t="t" r="r" b="b"/>
            <a:pathLst>
              <a:path w="4455160" h="1976754">
                <a:moveTo>
                  <a:pt x="0" y="1976627"/>
                </a:moveTo>
                <a:lnTo>
                  <a:pt x="4454652" y="1976627"/>
                </a:lnTo>
                <a:lnTo>
                  <a:pt x="4454652" y="0"/>
                </a:lnTo>
                <a:lnTo>
                  <a:pt x="0" y="0"/>
                </a:lnTo>
                <a:lnTo>
                  <a:pt x="0" y="1976627"/>
                </a:lnTo>
                <a:close/>
              </a:path>
            </a:pathLst>
          </a:custGeom>
          <a:ln w="25908">
            <a:solidFill>
              <a:srgbClr val="FFFFFF"/>
            </a:solidFill>
          </a:ln>
        </p:spPr>
        <p:txBody>
          <a:bodyPr wrap="square" lIns="0" tIns="0" rIns="0" bIns="0" rtlCol="0"/>
          <a:lstStyle/>
          <a:p>
            <a:endParaRPr>
              <a:solidFill>
                <a:prstClr val="black"/>
              </a:solidFill>
            </a:endParaRPr>
          </a:p>
        </p:txBody>
      </p:sp>
      <p:sp>
        <p:nvSpPr>
          <p:cNvPr id="47" name="object 47"/>
          <p:cNvSpPr txBox="1"/>
          <p:nvPr/>
        </p:nvSpPr>
        <p:spPr>
          <a:xfrm>
            <a:off x="1585213" y="7736078"/>
            <a:ext cx="4156710" cy="1351915"/>
          </a:xfrm>
          <a:prstGeom prst="rect">
            <a:avLst/>
          </a:prstGeom>
        </p:spPr>
        <p:txBody>
          <a:bodyPr vert="horz" wrap="square" lIns="0" tIns="0" rIns="0" bIns="0" rtlCol="0">
            <a:spAutoFit/>
          </a:bodyPr>
          <a:lstStyle/>
          <a:p>
            <a:pPr marL="120014">
              <a:lnSpc>
                <a:spcPts val="1785"/>
              </a:lnSpc>
            </a:pPr>
            <a:r>
              <a:rPr sz="2000" spc="-10" dirty="0">
                <a:solidFill>
                  <a:srgbClr val="FFFFFF"/>
                </a:solidFill>
                <a:cs typeface="Calibri"/>
              </a:rPr>
              <a:t>Andy’s </a:t>
            </a:r>
            <a:r>
              <a:rPr sz="2000" dirty="0">
                <a:solidFill>
                  <a:srgbClr val="FFFFFF"/>
                </a:solidFill>
                <a:cs typeface="Calibri"/>
              </a:rPr>
              <a:t>node </a:t>
            </a:r>
            <a:r>
              <a:rPr sz="2000" spc="-10" dirty="0">
                <a:solidFill>
                  <a:srgbClr val="FFFFFF"/>
                </a:solidFill>
                <a:cs typeface="Calibri"/>
              </a:rPr>
              <a:t>immediately </a:t>
            </a:r>
            <a:r>
              <a:rPr sz="2000" spc="-5" dirty="0">
                <a:solidFill>
                  <a:srgbClr val="FFFFFF"/>
                </a:solidFill>
                <a:cs typeface="Calibri"/>
              </a:rPr>
              <a:t>constructs</a:t>
            </a:r>
            <a:r>
              <a:rPr sz="2000" spc="-25" dirty="0">
                <a:solidFill>
                  <a:srgbClr val="FFFFFF"/>
                </a:solidFill>
                <a:cs typeface="Calibri"/>
              </a:rPr>
              <a:t> </a:t>
            </a:r>
            <a:r>
              <a:rPr sz="2000" dirty="0">
                <a:solidFill>
                  <a:srgbClr val="FFFFFF"/>
                </a:solidFill>
                <a:cs typeface="Calibri"/>
              </a:rPr>
              <a:t>a</a:t>
            </a:r>
            <a:endParaRPr sz="2000">
              <a:solidFill>
                <a:prstClr val="black"/>
              </a:solidFill>
              <a:cs typeface="Calibri"/>
            </a:endParaRPr>
          </a:p>
          <a:p>
            <a:pPr algn="ctr">
              <a:lnSpc>
                <a:spcPts val="2160"/>
              </a:lnSpc>
              <a:spcBef>
                <a:spcPts val="150"/>
              </a:spcBef>
            </a:pPr>
            <a:r>
              <a:rPr sz="2000" spc="-5" dirty="0">
                <a:solidFill>
                  <a:srgbClr val="FFFFFF"/>
                </a:solidFill>
                <a:cs typeface="Calibri"/>
              </a:rPr>
              <a:t>candidate </a:t>
            </a:r>
            <a:r>
              <a:rPr sz="2000" spc="-15" dirty="0">
                <a:solidFill>
                  <a:srgbClr val="FFFFFF"/>
                </a:solidFill>
                <a:cs typeface="Calibri"/>
              </a:rPr>
              <a:t>for </a:t>
            </a:r>
            <a:r>
              <a:rPr sz="2000" spc="-5" dirty="0">
                <a:solidFill>
                  <a:srgbClr val="FFFFFF"/>
                </a:solidFill>
                <a:cs typeface="Calibri"/>
              </a:rPr>
              <a:t>block </a:t>
            </a:r>
            <a:r>
              <a:rPr sz="2000" dirty="0">
                <a:solidFill>
                  <a:srgbClr val="FFFFFF"/>
                </a:solidFill>
                <a:cs typeface="Calibri"/>
              </a:rPr>
              <a:t>(273817) . </a:t>
            </a:r>
            <a:r>
              <a:rPr sz="2000" spc="-5" dirty="0">
                <a:solidFill>
                  <a:srgbClr val="FFFFFF"/>
                </a:solidFill>
                <a:cs typeface="Calibri"/>
              </a:rPr>
              <a:t>This</a:t>
            </a:r>
            <a:r>
              <a:rPr sz="2000" spc="-85" dirty="0">
                <a:solidFill>
                  <a:srgbClr val="FFFFFF"/>
                </a:solidFill>
                <a:cs typeface="Calibri"/>
              </a:rPr>
              <a:t> </a:t>
            </a:r>
            <a:r>
              <a:rPr sz="2000" spc="-5" dirty="0">
                <a:solidFill>
                  <a:srgbClr val="FFFFFF"/>
                </a:solidFill>
                <a:cs typeface="Calibri"/>
              </a:rPr>
              <a:t>block  </a:t>
            </a:r>
            <a:r>
              <a:rPr sz="2000" dirty="0">
                <a:solidFill>
                  <a:srgbClr val="FFFFFF"/>
                </a:solidFill>
                <a:cs typeface="Calibri"/>
              </a:rPr>
              <a:t>is </a:t>
            </a:r>
            <a:r>
              <a:rPr sz="2000" spc="-5" dirty="0">
                <a:solidFill>
                  <a:srgbClr val="FFFFFF"/>
                </a:solidFill>
                <a:cs typeface="Calibri"/>
              </a:rPr>
              <a:t>called </a:t>
            </a:r>
            <a:r>
              <a:rPr sz="2000" dirty="0">
                <a:solidFill>
                  <a:srgbClr val="FFFFFF"/>
                </a:solidFill>
                <a:cs typeface="Calibri"/>
              </a:rPr>
              <a:t>a </a:t>
            </a:r>
            <a:r>
              <a:rPr sz="2000" b="1" spc="-10" dirty="0">
                <a:solidFill>
                  <a:srgbClr val="FFFFFF"/>
                </a:solidFill>
                <a:cs typeface="Calibri"/>
              </a:rPr>
              <a:t>Candidate </a:t>
            </a:r>
            <a:r>
              <a:rPr sz="2000" b="1" dirty="0">
                <a:solidFill>
                  <a:srgbClr val="FFFFFF"/>
                </a:solidFill>
                <a:cs typeface="Calibri"/>
              </a:rPr>
              <a:t>Block </a:t>
            </a:r>
            <a:r>
              <a:rPr sz="2000" spc="-5" dirty="0">
                <a:solidFill>
                  <a:srgbClr val="FFFFFF"/>
                </a:solidFill>
                <a:cs typeface="Calibri"/>
              </a:rPr>
              <a:t>because </a:t>
            </a:r>
            <a:r>
              <a:rPr sz="2000" dirty="0">
                <a:solidFill>
                  <a:srgbClr val="FFFFFF"/>
                </a:solidFill>
                <a:cs typeface="Calibri"/>
              </a:rPr>
              <a:t>it is  </a:t>
            </a:r>
            <a:r>
              <a:rPr sz="2000" spc="-5" dirty="0">
                <a:solidFill>
                  <a:srgbClr val="FFFFFF"/>
                </a:solidFill>
                <a:cs typeface="Calibri"/>
              </a:rPr>
              <a:t>not </a:t>
            </a:r>
            <a:r>
              <a:rPr sz="2000" spc="-15" dirty="0">
                <a:solidFill>
                  <a:srgbClr val="FFFFFF"/>
                </a:solidFill>
                <a:cs typeface="Calibri"/>
              </a:rPr>
              <a:t>yet </a:t>
            </a:r>
            <a:r>
              <a:rPr sz="2000" dirty="0">
                <a:solidFill>
                  <a:srgbClr val="FFFFFF"/>
                </a:solidFill>
                <a:cs typeface="Calibri"/>
              </a:rPr>
              <a:t>a </a:t>
            </a:r>
            <a:r>
              <a:rPr sz="2000" spc="-10" dirty="0">
                <a:solidFill>
                  <a:srgbClr val="FFFFFF"/>
                </a:solidFill>
                <a:cs typeface="Calibri"/>
              </a:rPr>
              <a:t>valid </a:t>
            </a:r>
            <a:r>
              <a:rPr sz="2000" spc="-5" dirty="0">
                <a:solidFill>
                  <a:srgbClr val="FFFFFF"/>
                </a:solidFill>
                <a:cs typeface="Calibri"/>
              </a:rPr>
              <a:t>block, </a:t>
            </a:r>
            <a:r>
              <a:rPr sz="2000" dirty="0">
                <a:solidFill>
                  <a:srgbClr val="FFFFFF"/>
                </a:solidFill>
                <a:cs typeface="Calibri"/>
              </a:rPr>
              <a:t>as it </a:t>
            </a:r>
            <a:r>
              <a:rPr sz="2000" spc="-5" dirty="0">
                <a:solidFill>
                  <a:srgbClr val="FFFFFF"/>
                </a:solidFill>
                <a:cs typeface="Calibri"/>
              </a:rPr>
              <a:t>does not  </a:t>
            </a:r>
            <a:r>
              <a:rPr sz="2000" spc="-10" dirty="0">
                <a:solidFill>
                  <a:srgbClr val="FFFFFF"/>
                </a:solidFill>
                <a:cs typeface="Calibri"/>
              </a:rPr>
              <a:t>contain </a:t>
            </a:r>
            <a:r>
              <a:rPr sz="2000" dirty="0">
                <a:solidFill>
                  <a:srgbClr val="FFFFFF"/>
                </a:solidFill>
                <a:cs typeface="Calibri"/>
              </a:rPr>
              <a:t>a </a:t>
            </a:r>
            <a:r>
              <a:rPr sz="2000" spc="-10" dirty="0">
                <a:solidFill>
                  <a:srgbClr val="FFFFFF"/>
                </a:solidFill>
                <a:cs typeface="Calibri"/>
              </a:rPr>
              <a:t>valid proof </a:t>
            </a:r>
            <a:r>
              <a:rPr sz="2000" dirty="0">
                <a:solidFill>
                  <a:srgbClr val="FFFFFF"/>
                </a:solidFill>
                <a:cs typeface="Calibri"/>
              </a:rPr>
              <a:t>of</a:t>
            </a:r>
            <a:r>
              <a:rPr sz="2000" spc="-35" dirty="0">
                <a:solidFill>
                  <a:srgbClr val="FFFFFF"/>
                </a:solidFill>
                <a:cs typeface="Calibri"/>
              </a:rPr>
              <a:t> </a:t>
            </a:r>
            <a:r>
              <a:rPr sz="2000" spc="-10" dirty="0">
                <a:solidFill>
                  <a:srgbClr val="FFFFFF"/>
                </a:solidFill>
                <a:cs typeface="Calibri"/>
              </a:rPr>
              <a:t>work.</a:t>
            </a:r>
            <a:endParaRPr sz="2000">
              <a:solidFill>
                <a:prstClr val="black"/>
              </a:solidFill>
              <a:cs typeface="Calibri"/>
            </a:endParaRPr>
          </a:p>
        </p:txBody>
      </p:sp>
      <p:sp>
        <p:nvSpPr>
          <p:cNvPr id="48" name="object 48"/>
          <p:cNvSpPr/>
          <p:nvPr/>
        </p:nvSpPr>
        <p:spPr>
          <a:xfrm>
            <a:off x="6879335" y="7377683"/>
            <a:ext cx="4581144" cy="2104643"/>
          </a:xfrm>
          <a:prstGeom prst="rect">
            <a:avLst/>
          </a:prstGeom>
          <a:blipFill>
            <a:blip r:embed="rId14" cstate="print"/>
            <a:stretch>
              <a:fillRect/>
            </a:stretch>
          </a:blipFill>
        </p:spPr>
        <p:txBody>
          <a:bodyPr wrap="square" lIns="0" tIns="0" rIns="0" bIns="0" rtlCol="0"/>
          <a:lstStyle/>
          <a:p>
            <a:endParaRPr>
              <a:solidFill>
                <a:prstClr val="black"/>
              </a:solidFill>
            </a:endParaRPr>
          </a:p>
        </p:txBody>
      </p:sp>
      <p:sp>
        <p:nvSpPr>
          <p:cNvPr id="49" name="object 49"/>
          <p:cNvSpPr/>
          <p:nvPr/>
        </p:nvSpPr>
        <p:spPr>
          <a:xfrm>
            <a:off x="6978395" y="7859268"/>
            <a:ext cx="4436363" cy="1184148"/>
          </a:xfrm>
          <a:prstGeom prst="rect">
            <a:avLst/>
          </a:prstGeom>
          <a:blipFill>
            <a:blip r:embed="rId15" cstate="print"/>
            <a:stretch>
              <a:fillRect/>
            </a:stretch>
          </a:blipFill>
        </p:spPr>
        <p:txBody>
          <a:bodyPr wrap="square" lIns="0" tIns="0" rIns="0" bIns="0" rtlCol="0"/>
          <a:lstStyle/>
          <a:p>
            <a:endParaRPr>
              <a:solidFill>
                <a:prstClr val="black"/>
              </a:solidFill>
            </a:endParaRPr>
          </a:p>
        </p:txBody>
      </p:sp>
      <p:sp>
        <p:nvSpPr>
          <p:cNvPr id="50" name="object 50"/>
          <p:cNvSpPr/>
          <p:nvPr/>
        </p:nvSpPr>
        <p:spPr>
          <a:xfrm>
            <a:off x="6918197" y="7416545"/>
            <a:ext cx="4453255" cy="24765"/>
          </a:xfrm>
          <a:custGeom>
            <a:avLst/>
            <a:gdLst/>
            <a:ahLst/>
            <a:cxnLst/>
            <a:rect l="l" t="t" r="r" b="b"/>
            <a:pathLst>
              <a:path w="4453255" h="24765">
                <a:moveTo>
                  <a:pt x="0" y="24384"/>
                </a:moveTo>
                <a:lnTo>
                  <a:pt x="4453128" y="24384"/>
                </a:lnTo>
                <a:lnTo>
                  <a:pt x="4453128" y="0"/>
                </a:lnTo>
                <a:lnTo>
                  <a:pt x="0" y="0"/>
                </a:lnTo>
                <a:lnTo>
                  <a:pt x="0" y="24384"/>
                </a:lnTo>
                <a:close/>
              </a:path>
            </a:pathLst>
          </a:custGeom>
          <a:solidFill>
            <a:srgbClr val="9CB955"/>
          </a:solidFill>
        </p:spPr>
        <p:txBody>
          <a:bodyPr wrap="square" lIns="0" tIns="0" rIns="0" bIns="0" rtlCol="0"/>
          <a:lstStyle/>
          <a:p>
            <a:endParaRPr>
              <a:solidFill>
                <a:prstClr val="black"/>
              </a:solidFill>
            </a:endParaRPr>
          </a:p>
        </p:txBody>
      </p:sp>
      <p:sp>
        <p:nvSpPr>
          <p:cNvPr id="51" name="object 51"/>
          <p:cNvSpPr/>
          <p:nvPr/>
        </p:nvSpPr>
        <p:spPr>
          <a:xfrm>
            <a:off x="6918197" y="7416545"/>
            <a:ext cx="4453255" cy="1976755"/>
          </a:xfrm>
          <a:custGeom>
            <a:avLst/>
            <a:gdLst/>
            <a:ahLst/>
            <a:cxnLst/>
            <a:rect l="l" t="t" r="r" b="b"/>
            <a:pathLst>
              <a:path w="4453255" h="1976754">
                <a:moveTo>
                  <a:pt x="0" y="1976627"/>
                </a:moveTo>
                <a:lnTo>
                  <a:pt x="4453128" y="1976627"/>
                </a:lnTo>
                <a:lnTo>
                  <a:pt x="4453128" y="0"/>
                </a:lnTo>
                <a:lnTo>
                  <a:pt x="0" y="0"/>
                </a:lnTo>
                <a:lnTo>
                  <a:pt x="0" y="1976627"/>
                </a:lnTo>
                <a:close/>
              </a:path>
            </a:pathLst>
          </a:custGeom>
          <a:ln w="25908">
            <a:solidFill>
              <a:srgbClr val="FFFFFF"/>
            </a:solidFill>
          </a:ln>
        </p:spPr>
        <p:txBody>
          <a:bodyPr wrap="square" lIns="0" tIns="0" rIns="0" bIns="0" rtlCol="0"/>
          <a:lstStyle/>
          <a:p>
            <a:endParaRPr>
              <a:solidFill>
                <a:prstClr val="black"/>
              </a:solidFill>
            </a:endParaRPr>
          </a:p>
        </p:txBody>
      </p:sp>
      <p:sp>
        <p:nvSpPr>
          <p:cNvPr id="52" name="object 52"/>
          <p:cNvSpPr txBox="1"/>
          <p:nvPr/>
        </p:nvSpPr>
        <p:spPr>
          <a:xfrm>
            <a:off x="7157339" y="8010397"/>
            <a:ext cx="3972560" cy="803275"/>
          </a:xfrm>
          <a:prstGeom prst="rect">
            <a:avLst/>
          </a:prstGeom>
        </p:spPr>
        <p:txBody>
          <a:bodyPr vert="horz" wrap="square" lIns="0" tIns="0" rIns="0" bIns="0" rtlCol="0">
            <a:spAutoFit/>
          </a:bodyPr>
          <a:lstStyle/>
          <a:p>
            <a:pPr marL="180975">
              <a:lnSpc>
                <a:spcPts val="1785"/>
              </a:lnSpc>
            </a:pPr>
            <a:r>
              <a:rPr sz="2000" spc="-5" dirty="0">
                <a:solidFill>
                  <a:srgbClr val="FFFFFF"/>
                </a:solidFill>
                <a:cs typeface="Calibri"/>
              </a:rPr>
              <a:t>The block becomes </a:t>
            </a:r>
            <a:r>
              <a:rPr sz="2000" spc="-10" dirty="0">
                <a:solidFill>
                  <a:srgbClr val="FFFFFF"/>
                </a:solidFill>
                <a:cs typeface="Calibri"/>
              </a:rPr>
              <a:t>valid </a:t>
            </a:r>
            <a:r>
              <a:rPr sz="2000" spc="-5" dirty="0">
                <a:solidFill>
                  <a:srgbClr val="FFFFFF"/>
                </a:solidFill>
                <a:cs typeface="Calibri"/>
              </a:rPr>
              <a:t>only </a:t>
            </a:r>
            <a:r>
              <a:rPr sz="2000" dirty="0">
                <a:solidFill>
                  <a:srgbClr val="FFFFFF"/>
                </a:solidFill>
                <a:cs typeface="Calibri"/>
              </a:rPr>
              <a:t>if</a:t>
            </a:r>
            <a:r>
              <a:rPr sz="2000" spc="-35" dirty="0">
                <a:solidFill>
                  <a:srgbClr val="FFFFFF"/>
                </a:solidFill>
                <a:cs typeface="Calibri"/>
              </a:rPr>
              <a:t> </a:t>
            </a:r>
            <a:r>
              <a:rPr sz="2000" dirty="0">
                <a:solidFill>
                  <a:srgbClr val="FFFFFF"/>
                </a:solidFill>
                <a:cs typeface="Calibri"/>
              </a:rPr>
              <a:t>the</a:t>
            </a:r>
            <a:endParaRPr sz="2000">
              <a:solidFill>
                <a:prstClr val="black"/>
              </a:solidFill>
              <a:cs typeface="Calibri"/>
            </a:endParaRPr>
          </a:p>
          <a:p>
            <a:pPr algn="ctr">
              <a:lnSpc>
                <a:spcPts val="2160"/>
              </a:lnSpc>
              <a:spcBef>
                <a:spcPts val="150"/>
              </a:spcBef>
            </a:pPr>
            <a:r>
              <a:rPr sz="2000" spc="-5" dirty="0">
                <a:solidFill>
                  <a:srgbClr val="FFFFFF"/>
                </a:solidFill>
                <a:cs typeface="Calibri"/>
              </a:rPr>
              <a:t>miner </a:t>
            </a:r>
            <a:r>
              <a:rPr sz="2000" dirty="0">
                <a:solidFill>
                  <a:srgbClr val="FFFFFF"/>
                </a:solidFill>
                <a:cs typeface="Calibri"/>
              </a:rPr>
              <a:t>succeeds in </a:t>
            </a:r>
            <a:r>
              <a:rPr sz="2000" spc="-5" dirty="0">
                <a:solidFill>
                  <a:srgbClr val="FFFFFF"/>
                </a:solidFill>
                <a:cs typeface="Calibri"/>
              </a:rPr>
              <a:t>finding </a:t>
            </a:r>
            <a:r>
              <a:rPr sz="2000" dirty="0">
                <a:solidFill>
                  <a:srgbClr val="FFFFFF"/>
                </a:solidFill>
                <a:cs typeface="Calibri"/>
              </a:rPr>
              <a:t>a </a:t>
            </a:r>
            <a:r>
              <a:rPr sz="2000" spc="-5" dirty="0">
                <a:solidFill>
                  <a:srgbClr val="FFFFFF"/>
                </a:solidFill>
                <a:cs typeface="Calibri"/>
              </a:rPr>
              <a:t>solution </a:t>
            </a:r>
            <a:r>
              <a:rPr sz="2000" spc="-15" dirty="0">
                <a:solidFill>
                  <a:srgbClr val="FFFFFF"/>
                </a:solidFill>
                <a:cs typeface="Calibri"/>
              </a:rPr>
              <a:t>to  </a:t>
            </a:r>
            <a:r>
              <a:rPr sz="2000" dirty="0">
                <a:solidFill>
                  <a:srgbClr val="FFFFFF"/>
                </a:solidFill>
                <a:cs typeface="Calibri"/>
              </a:rPr>
              <a:t>the </a:t>
            </a:r>
            <a:r>
              <a:rPr sz="2000" spc="-10" dirty="0">
                <a:solidFill>
                  <a:srgbClr val="FFFFFF"/>
                </a:solidFill>
                <a:cs typeface="Calibri"/>
              </a:rPr>
              <a:t>proof-of-work</a:t>
            </a:r>
            <a:r>
              <a:rPr sz="2000" spc="-30" dirty="0">
                <a:solidFill>
                  <a:srgbClr val="FFFFFF"/>
                </a:solidFill>
                <a:cs typeface="Calibri"/>
              </a:rPr>
              <a:t> </a:t>
            </a:r>
            <a:r>
              <a:rPr sz="2000" spc="-5" dirty="0">
                <a:solidFill>
                  <a:srgbClr val="FFFFFF"/>
                </a:solidFill>
                <a:cs typeface="Calibri"/>
              </a:rPr>
              <a:t>algorithm.</a:t>
            </a:r>
            <a:endParaRPr sz="2000">
              <a:solidFill>
                <a:prstClr val="black"/>
              </a:solidFill>
              <a:cs typeface="Calibri"/>
            </a:endParaRPr>
          </a:p>
        </p:txBody>
      </p:sp>
      <p:sp>
        <p:nvSpPr>
          <p:cNvPr id="53" name="object 53"/>
          <p:cNvSpPr/>
          <p:nvPr/>
        </p:nvSpPr>
        <p:spPr>
          <a:xfrm>
            <a:off x="5890259" y="2833358"/>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5" y="246010"/>
                </a:lnTo>
                <a:lnTo>
                  <a:pt x="729994" y="254603"/>
                </a:lnTo>
                <a:lnTo>
                  <a:pt x="739981" y="259409"/>
                </a:lnTo>
                <a:lnTo>
                  <a:pt x="751040" y="260119"/>
                </a:lnTo>
                <a:lnTo>
                  <a:pt x="761872" y="256424"/>
                </a:lnTo>
                <a:lnTo>
                  <a:pt x="928887" y="159015"/>
                </a:lnTo>
                <a:lnTo>
                  <a:pt x="921131" y="159015"/>
                </a:lnTo>
                <a:lnTo>
                  <a:pt x="921131" y="155078"/>
                </a:lnTo>
                <a:lnTo>
                  <a:pt x="906525"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1" y="101103"/>
                </a:lnTo>
                <a:lnTo>
                  <a:pt x="921131" y="159015"/>
                </a:lnTo>
                <a:lnTo>
                  <a:pt x="928887" y="159015"/>
                </a:lnTo>
                <a:lnTo>
                  <a:pt x="978535" y="130059"/>
                </a:lnTo>
                <a:lnTo>
                  <a:pt x="928887" y="101103"/>
                </a:lnTo>
                <a:close/>
              </a:path>
              <a:path w="978534" h="260350">
                <a:moveTo>
                  <a:pt x="906525" y="105040"/>
                </a:moveTo>
                <a:lnTo>
                  <a:pt x="863636" y="130059"/>
                </a:lnTo>
                <a:lnTo>
                  <a:pt x="906525" y="155078"/>
                </a:lnTo>
                <a:lnTo>
                  <a:pt x="906525" y="105040"/>
                </a:lnTo>
                <a:close/>
              </a:path>
              <a:path w="978534" h="260350">
                <a:moveTo>
                  <a:pt x="921131" y="105040"/>
                </a:moveTo>
                <a:lnTo>
                  <a:pt x="906525" y="105040"/>
                </a:lnTo>
                <a:lnTo>
                  <a:pt x="906525" y="155078"/>
                </a:lnTo>
                <a:lnTo>
                  <a:pt x="921131" y="155078"/>
                </a:lnTo>
                <a:lnTo>
                  <a:pt x="921131" y="105040"/>
                </a:lnTo>
                <a:close/>
              </a:path>
              <a:path w="978534" h="260350">
                <a:moveTo>
                  <a:pt x="751040" y="0"/>
                </a:moveTo>
                <a:lnTo>
                  <a:pt x="739981" y="710"/>
                </a:lnTo>
                <a:lnTo>
                  <a:pt x="729994" y="5516"/>
                </a:lnTo>
                <a:lnTo>
                  <a:pt x="722375" y="14108"/>
                </a:lnTo>
                <a:lnTo>
                  <a:pt x="718627" y="24997"/>
                </a:lnTo>
                <a:lnTo>
                  <a:pt x="719343" y="36064"/>
                </a:lnTo>
                <a:lnTo>
                  <a:pt x="724179" y="46059"/>
                </a:lnTo>
                <a:lnTo>
                  <a:pt x="732789" y="53732"/>
                </a:lnTo>
                <a:lnTo>
                  <a:pt x="863636" y="130059"/>
                </a:lnTo>
                <a:lnTo>
                  <a:pt x="906525" y="105040"/>
                </a:lnTo>
                <a:lnTo>
                  <a:pt x="921131" y="105040"/>
                </a:lnTo>
                <a:lnTo>
                  <a:pt x="921131" y="101103"/>
                </a:lnTo>
                <a:lnTo>
                  <a:pt x="928887" y="101103"/>
                </a:lnTo>
                <a:lnTo>
                  <a:pt x="761872" y="3694"/>
                </a:lnTo>
                <a:lnTo>
                  <a:pt x="751040" y="0"/>
                </a:lnTo>
                <a:close/>
              </a:path>
            </a:pathLst>
          </a:custGeom>
          <a:solidFill>
            <a:srgbClr val="0D80B8"/>
          </a:solidFill>
        </p:spPr>
        <p:txBody>
          <a:bodyPr wrap="square" lIns="0" tIns="0" rIns="0" bIns="0" rtlCol="0"/>
          <a:lstStyle/>
          <a:p>
            <a:endParaRPr>
              <a:solidFill>
                <a:prstClr val="black"/>
              </a:solidFill>
            </a:endParaRPr>
          </a:p>
        </p:txBody>
      </p:sp>
      <p:sp>
        <p:nvSpPr>
          <p:cNvPr id="54" name="object 54"/>
          <p:cNvSpPr/>
          <p:nvPr/>
        </p:nvSpPr>
        <p:spPr>
          <a:xfrm>
            <a:off x="1400555" y="1937004"/>
            <a:ext cx="4582668" cy="210312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55" name="object 55"/>
          <p:cNvSpPr/>
          <p:nvPr/>
        </p:nvSpPr>
        <p:spPr>
          <a:xfrm>
            <a:off x="1412747" y="2281427"/>
            <a:ext cx="4613148" cy="145846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56" name="object 56"/>
          <p:cNvSpPr/>
          <p:nvPr/>
        </p:nvSpPr>
        <p:spPr>
          <a:xfrm>
            <a:off x="1439417" y="1975866"/>
            <a:ext cx="4455160" cy="1975485"/>
          </a:xfrm>
          <a:custGeom>
            <a:avLst/>
            <a:gdLst/>
            <a:ahLst/>
            <a:cxnLst/>
            <a:rect l="l" t="t" r="r" b="b"/>
            <a:pathLst>
              <a:path w="4455160" h="1975485">
                <a:moveTo>
                  <a:pt x="0" y="1975103"/>
                </a:moveTo>
                <a:lnTo>
                  <a:pt x="4454652" y="1975103"/>
                </a:lnTo>
                <a:lnTo>
                  <a:pt x="4454652" y="0"/>
                </a:lnTo>
                <a:lnTo>
                  <a:pt x="0" y="0"/>
                </a:lnTo>
                <a:lnTo>
                  <a:pt x="0" y="1975103"/>
                </a:lnTo>
                <a:close/>
              </a:path>
            </a:pathLst>
          </a:custGeom>
          <a:solidFill>
            <a:srgbClr val="0D80B8"/>
          </a:solidFill>
        </p:spPr>
        <p:txBody>
          <a:bodyPr wrap="square" lIns="0" tIns="0" rIns="0" bIns="0" rtlCol="0"/>
          <a:lstStyle/>
          <a:p>
            <a:endParaRPr>
              <a:solidFill>
                <a:prstClr val="black"/>
              </a:solidFill>
            </a:endParaRPr>
          </a:p>
        </p:txBody>
      </p:sp>
      <p:sp>
        <p:nvSpPr>
          <p:cNvPr id="57" name="object 57"/>
          <p:cNvSpPr/>
          <p:nvPr/>
        </p:nvSpPr>
        <p:spPr>
          <a:xfrm>
            <a:off x="1439417" y="1975866"/>
            <a:ext cx="4455160" cy="1975485"/>
          </a:xfrm>
          <a:custGeom>
            <a:avLst/>
            <a:gdLst/>
            <a:ahLst/>
            <a:cxnLst/>
            <a:rect l="l" t="t" r="r" b="b"/>
            <a:pathLst>
              <a:path w="4455160" h="1975485">
                <a:moveTo>
                  <a:pt x="0" y="1975103"/>
                </a:moveTo>
                <a:lnTo>
                  <a:pt x="4454652" y="1975103"/>
                </a:lnTo>
                <a:lnTo>
                  <a:pt x="4454652" y="0"/>
                </a:lnTo>
                <a:lnTo>
                  <a:pt x="0" y="0"/>
                </a:lnTo>
                <a:lnTo>
                  <a:pt x="0" y="1975103"/>
                </a:lnTo>
                <a:close/>
              </a:path>
            </a:pathLst>
          </a:custGeom>
          <a:ln w="25908">
            <a:solidFill>
              <a:srgbClr val="FFFFFF"/>
            </a:solidFill>
          </a:ln>
        </p:spPr>
        <p:txBody>
          <a:bodyPr wrap="square" lIns="0" tIns="0" rIns="0" bIns="0" rtlCol="0"/>
          <a:lstStyle/>
          <a:p>
            <a:endParaRPr>
              <a:solidFill>
                <a:prstClr val="black"/>
              </a:solidFill>
            </a:endParaRPr>
          </a:p>
        </p:txBody>
      </p:sp>
      <p:sp>
        <p:nvSpPr>
          <p:cNvPr id="58" name="object 58"/>
          <p:cNvSpPr txBox="1"/>
          <p:nvPr/>
        </p:nvSpPr>
        <p:spPr>
          <a:xfrm>
            <a:off x="1579244" y="2354707"/>
            <a:ext cx="4173220" cy="1154430"/>
          </a:xfrm>
          <a:prstGeom prst="rect">
            <a:avLst/>
          </a:prstGeom>
        </p:spPr>
        <p:txBody>
          <a:bodyPr vert="horz" wrap="square" lIns="0" tIns="43180" rIns="0" bIns="0" rtlCol="0">
            <a:spAutoFit/>
          </a:bodyPr>
          <a:lstStyle/>
          <a:p>
            <a:pPr marL="12700" marR="5080" algn="ctr">
              <a:lnSpc>
                <a:spcPct val="90000"/>
              </a:lnSpc>
              <a:spcBef>
                <a:spcPts val="340"/>
              </a:spcBef>
            </a:pPr>
            <a:r>
              <a:rPr sz="2000" spc="-10" dirty="0">
                <a:solidFill>
                  <a:srgbClr val="FFFFFF"/>
                </a:solidFill>
                <a:cs typeface="Calibri"/>
              </a:rPr>
              <a:t>Andy’s </a:t>
            </a:r>
            <a:r>
              <a:rPr sz="2000" dirty="0">
                <a:solidFill>
                  <a:srgbClr val="FFFFFF"/>
                </a:solidFill>
                <a:cs typeface="Calibri"/>
              </a:rPr>
              <a:t>node is </a:t>
            </a:r>
            <a:r>
              <a:rPr sz="2000" spc="-10" dirty="0">
                <a:solidFill>
                  <a:srgbClr val="FFFFFF"/>
                </a:solidFill>
                <a:cs typeface="Calibri"/>
              </a:rPr>
              <a:t>listening </a:t>
            </a:r>
            <a:r>
              <a:rPr sz="2000" spc="-15" dirty="0">
                <a:solidFill>
                  <a:srgbClr val="FFFFFF"/>
                </a:solidFill>
                <a:cs typeface="Calibri"/>
              </a:rPr>
              <a:t>for </a:t>
            </a:r>
            <a:r>
              <a:rPr sz="2000" spc="-5" dirty="0">
                <a:solidFill>
                  <a:srgbClr val="FFFFFF"/>
                </a:solidFill>
                <a:cs typeface="Calibri"/>
              </a:rPr>
              <a:t>transactions,  </a:t>
            </a:r>
            <a:r>
              <a:rPr sz="2000" dirty="0">
                <a:solidFill>
                  <a:srgbClr val="FFFFFF"/>
                </a:solidFill>
                <a:cs typeface="Calibri"/>
              </a:rPr>
              <a:t>trying </a:t>
            </a:r>
            <a:r>
              <a:rPr sz="2000" spc="-10" dirty="0">
                <a:solidFill>
                  <a:srgbClr val="FFFFFF"/>
                </a:solidFill>
                <a:cs typeface="Calibri"/>
              </a:rPr>
              <a:t>to </a:t>
            </a:r>
            <a:r>
              <a:rPr sz="2000" spc="-5" dirty="0">
                <a:solidFill>
                  <a:srgbClr val="FFFFFF"/>
                </a:solidFill>
                <a:cs typeface="Calibri"/>
              </a:rPr>
              <a:t>mine </a:t>
            </a:r>
            <a:r>
              <a:rPr sz="2000" dirty="0">
                <a:solidFill>
                  <a:srgbClr val="FFFFFF"/>
                </a:solidFill>
                <a:cs typeface="Calibri"/>
              </a:rPr>
              <a:t>a </a:t>
            </a:r>
            <a:r>
              <a:rPr sz="2000" spc="-5" dirty="0">
                <a:solidFill>
                  <a:srgbClr val="FFFFFF"/>
                </a:solidFill>
                <a:cs typeface="Calibri"/>
              </a:rPr>
              <a:t>new block </a:t>
            </a:r>
            <a:r>
              <a:rPr sz="2000" dirty="0">
                <a:solidFill>
                  <a:srgbClr val="FFFFFF"/>
                </a:solidFill>
                <a:cs typeface="Calibri"/>
              </a:rPr>
              <a:t>and </a:t>
            </a:r>
            <a:r>
              <a:rPr sz="2000" spc="-5" dirty="0">
                <a:solidFill>
                  <a:srgbClr val="FFFFFF"/>
                </a:solidFill>
                <a:cs typeface="Calibri"/>
              </a:rPr>
              <a:t>also  </a:t>
            </a:r>
            <a:r>
              <a:rPr sz="2000" spc="-10" dirty="0">
                <a:solidFill>
                  <a:srgbClr val="FFFFFF"/>
                </a:solidFill>
                <a:cs typeface="Calibri"/>
              </a:rPr>
              <a:t>listening </a:t>
            </a:r>
            <a:r>
              <a:rPr sz="2000" spc="-15" dirty="0">
                <a:solidFill>
                  <a:srgbClr val="FFFFFF"/>
                </a:solidFill>
                <a:cs typeface="Calibri"/>
              </a:rPr>
              <a:t>for </a:t>
            </a:r>
            <a:r>
              <a:rPr sz="2000" spc="-10" dirty="0">
                <a:solidFill>
                  <a:srgbClr val="FFFFFF"/>
                </a:solidFill>
                <a:cs typeface="Calibri"/>
              </a:rPr>
              <a:t>blocks discovered </a:t>
            </a:r>
            <a:r>
              <a:rPr sz="2000" spc="-5" dirty="0">
                <a:solidFill>
                  <a:srgbClr val="FFFFFF"/>
                </a:solidFill>
                <a:cs typeface="Calibri"/>
              </a:rPr>
              <a:t>by </a:t>
            </a:r>
            <a:r>
              <a:rPr sz="2000" dirty="0">
                <a:solidFill>
                  <a:srgbClr val="FFFFFF"/>
                </a:solidFill>
                <a:cs typeface="Calibri"/>
              </a:rPr>
              <a:t>the  </a:t>
            </a:r>
            <a:r>
              <a:rPr sz="2000" spc="-5" dirty="0">
                <a:solidFill>
                  <a:srgbClr val="FFFFFF"/>
                </a:solidFill>
                <a:cs typeface="Calibri"/>
              </a:rPr>
              <a:t>other</a:t>
            </a:r>
            <a:r>
              <a:rPr sz="2000" spc="-20" dirty="0">
                <a:solidFill>
                  <a:srgbClr val="FFFFFF"/>
                </a:solidFill>
                <a:cs typeface="Calibri"/>
              </a:rPr>
              <a:t> </a:t>
            </a:r>
            <a:r>
              <a:rPr sz="2000" dirty="0">
                <a:solidFill>
                  <a:srgbClr val="FFFFFF"/>
                </a:solidFill>
                <a:cs typeface="Calibri"/>
              </a:rPr>
              <a:t>nodes.</a:t>
            </a:r>
            <a:endParaRPr sz="2000">
              <a:solidFill>
                <a:prstClr val="black"/>
              </a:solidFill>
              <a:cs typeface="Calibri"/>
            </a:endParaRPr>
          </a:p>
        </p:txBody>
      </p:sp>
      <p:sp>
        <p:nvSpPr>
          <p:cNvPr id="59" name="object 59"/>
          <p:cNvSpPr/>
          <p:nvPr/>
        </p:nvSpPr>
        <p:spPr>
          <a:xfrm>
            <a:off x="11367516" y="2833358"/>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6" y="246010"/>
                </a:lnTo>
                <a:lnTo>
                  <a:pt x="729994" y="254603"/>
                </a:lnTo>
                <a:lnTo>
                  <a:pt x="739981" y="259409"/>
                </a:lnTo>
                <a:lnTo>
                  <a:pt x="751040" y="260119"/>
                </a:lnTo>
                <a:lnTo>
                  <a:pt x="761873" y="256424"/>
                </a:lnTo>
                <a:lnTo>
                  <a:pt x="928887" y="159015"/>
                </a:lnTo>
                <a:lnTo>
                  <a:pt x="921130" y="159015"/>
                </a:lnTo>
                <a:lnTo>
                  <a:pt x="921130" y="155078"/>
                </a:lnTo>
                <a:lnTo>
                  <a:pt x="906526"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0" y="101103"/>
                </a:lnTo>
                <a:lnTo>
                  <a:pt x="921130" y="159015"/>
                </a:lnTo>
                <a:lnTo>
                  <a:pt x="928887" y="159015"/>
                </a:lnTo>
                <a:lnTo>
                  <a:pt x="978534" y="130059"/>
                </a:lnTo>
                <a:lnTo>
                  <a:pt x="928887" y="101103"/>
                </a:lnTo>
                <a:close/>
              </a:path>
              <a:path w="978534" h="260350">
                <a:moveTo>
                  <a:pt x="906526" y="105040"/>
                </a:moveTo>
                <a:lnTo>
                  <a:pt x="863636" y="130059"/>
                </a:lnTo>
                <a:lnTo>
                  <a:pt x="906526" y="155078"/>
                </a:lnTo>
                <a:lnTo>
                  <a:pt x="906526" y="105040"/>
                </a:lnTo>
                <a:close/>
              </a:path>
              <a:path w="978534" h="260350">
                <a:moveTo>
                  <a:pt x="921130" y="105040"/>
                </a:moveTo>
                <a:lnTo>
                  <a:pt x="906526" y="105040"/>
                </a:lnTo>
                <a:lnTo>
                  <a:pt x="906526" y="155078"/>
                </a:lnTo>
                <a:lnTo>
                  <a:pt x="921130" y="155078"/>
                </a:lnTo>
                <a:lnTo>
                  <a:pt x="921130" y="105040"/>
                </a:lnTo>
                <a:close/>
              </a:path>
              <a:path w="978534" h="260350">
                <a:moveTo>
                  <a:pt x="751040" y="0"/>
                </a:moveTo>
                <a:lnTo>
                  <a:pt x="739981" y="710"/>
                </a:lnTo>
                <a:lnTo>
                  <a:pt x="729994" y="5516"/>
                </a:lnTo>
                <a:lnTo>
                  <a:pt x="722376" y="14108"/>
                </a:lnTo>
                <a:lnTo>
                  <a:pt x="718627" y="24997"/>
                </a:lnTo>
                <a:lnTo>
                  <a:pt x="719343" y="36064"/>
                </a:lnTo>
                <a:lnTo>
                  <a:pt x="724179" y="46059"/>
                </a:lnTo>
                <a:lnTo>
                  <a:pt x="732789" y="53732"/>
                </a:lnTo>
                <a:lnTo>
                  <a:pt x="863636" y="130059"/>
                </a:lnTo>
                <a:lnTo>
                  <a:pt x="906526" y="105040"/>
                </a:lnTo>
                <a:lnTo>
                  <a:pt x="921130" y="105040"/>
                </a:lnTo>
                <a:lnTo>
                  <a:pt x="921130" y="101103"/>
                </a:lnTo>
                <a:lnTo>
                  <a:pt x="928887" y="101103"/>
                </a:lnTo>
                <a:lnTo>
                  <a:pt x="761873" y="3694"/>
                </a:lnTo>
                <a:lnTo>
                  <a:pt x="751040" y="0"/>
                </a:lnTo>
                <a:close/>
              </a:path>
            </a:pathLst>
          </a:custGeom>
          <a:solidFill>
            <a:srgbClr val="F19C13"/>
          </a:solidFill>
        </p:spPr>
        <p:txBody>
          <a:bodyPr wrap="square" lIns="0" tIns="0" rIns="0" bIns="0" rtlCol="0"/>
          <a:lstStyle/>
          <a:p>
            <a:endParaRPr>
              <a:solidFill>
                <a:prstClr val="black"/>
              </a:solidFill>
            </a:endParaRPr>
          </a:p>
        </p:txBody>
      </p:sp>
      <p:sp>
        <p:nvSpPr>
          <p:cNvPr id="60" name="object 60"/>
          <p:cNvSpPr/>
          <p:nvPr/>
        </p:nvSpPr>
        <p:spPr>
          <a:xfrm>
            <a:off x="6851904" y="1947672"/>
            <a:ext cx="4581144" cy="2103119"/>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61" name="object 61"/>
          <p:cNvSpPr/>
          <p:nvPr/>
        </p:nvSpPr>
        <p:spPr>
          <a:xfrm>
            <a:off x="6925056" y="2154935"/>
            <a:ext cx="4489704" cy="173278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62" name="object 62"/>
          <p:cNvSpPr/>
          <p:nvPr/>
        </p:nvSpPr>
        <p:spPr>
          <a:xfrm>
            <a:off x="6918197" y="1975866"/>
            <a:ext cx="4453255" cy="1975485"/>
          </a:xfrm>
          <a:custGeom>
            <a:avLst/>
            <a:gdLst/>
            <a:ahLst/>
            <a:cxnLst/>
            <a:rect l="l" t="t" r="r" b="b"/>
            <a:pathLst>
              <a:path w="4453255" h="1975485">
                <a:moveTo>
                  <a:pt x="0" y="1975103"/>
                </a:moveTo>
                <a:lnTo>
                  <a:pt x="4453128" y="1975103"/>
                </a:lnTo>
                <a:lnTo>
                  <a:pt x="4453128" y="0"/>
                </a:lnTo>
                <a:lnTo>
                  <a:pt x="0" y="0"/>
                </a:lnTo>
                <a:lnTo>
                  <a:pt x="0" y="1975103"/>
                </a:lnTo>
                <a:close/>
              </a:path>
            </a:pathLst>
          </a:custGeom>
          <a:solidFill>
            <a:srgbClr val="F19C13"/>
          </a:solidFill>
        </p:spPr>
        <p:txBody>
          <a:bodyPr wrap="square" lIns="0" tIns="0" rIns="0" bIns="0" rtlCol="0"/>
          <a:lstStyle/>
          <a:p>
            <a:endParaRPr>
              <a:solidFill>
                <a:prstClr val="black"/>
              </a:solidFill>
            </a:endParaRPr>
          </a:p>
        </p:txBody>
      </p:sp>
      <p:sp>
        <p:nvSpPr>
          <p:cNvPr id="63" name="object 63"/>
          <p:cNvSpPr/>
          <p:nvPr/>
        </p:nvSpPr>
        <p:spPr>
          <a:xfrm>
            <a:off x="6918197" y="1975866"/>
            <a:ext cx="4453255" cy="1975485"/>
          </a:xfrm>
          <a:custGeom>
            <a:avLst/>
            <a:gdLst/>
            <a:ahLst/>
            <a:cxnLst/>
            <a:rect l="l" t="t" r="r" b="b"/>
            <a:pathLst>
              <a:path w="4453255" h="1975485">
                <a:moveTo>
                  <a:pt x="0" y="1975103"/>
                </a:moveTo>
                <a:lnTo>
                  <a:pt x="4453128" y="1975103"/>
                </a:lnTo>
                <a:lnTo>
                  <a:pt x="4453128" y="0"/>
                </a:lnTo>
                <a:lnTo>
                  <a:pt x="0" y="0"/>
                </a:lnTo>
                <a:lnTo>
                  <a:pt x="0" y="1975103"/>
                </a:lnTo>
                <a:close/>
              </a:path>
            </a:pathLst>
          </a:custGeom>
          <a:ln w="25908">
            <a:solidFill>
              <a:srgbClr val="FFFFFF"/>
            </a:solidFill>
          </a:ln>
        </p:spPr>
        <p:txBody>
          <a:bodyPr wrap="square" lIns="0" tIns="0" rIns="0" bIns="0" rtlCol="0"/>
          <a:lstStyle/>
          <a:p>
            <a:endParaRPr>
              <a:solidFill>
                <a:prstClr val="black"/>
              </a:solidFill>
            </a:endParaRPr>
          </a:p>
        </p:txBody>
      </p:sp>
      <p:sp>
        <p:nvSpPr>
          <p:cNvPr id="64" name="object 64"/>
          <p:cNvSpPr txBox="1"/>
          <p:nvPr/>
        </p:nvSpPr>
        <p:spPr>
          <a:xfrm>
            <a:off x="7118731" y="2217547"/>
            <a:ext cx="4050665" cy="1428750"/>
          </a:xfrm>
          <a:prstGeom prst="rect">
            <a:avLst/>
          </a:prstGeom>
        </p:spPr>
        <p:txBody>
          <a:bodyPr vert="horz" wrap="square" lIns="0" tIns="43180" rIns="0" bIns="0" rtlCol="0">
            <a:spAutoFit/>
          </a:bodyPr>
          <a:lstStyle/>
          <a:p>
            <a:pPr marL="12700" marR="5080" indent="-1270" algn="ctr">
              <a:lnSpc>
                <a:spcPct val="90000"/>
              </a:lnSpc>
              <a:spcBef>
                <a:spcPts val="340"/>
              </a:spcBef>
            </a:pPr>
            <a:r>
              <a:rPr sz="2000" dirty="0">
                <a:solidFill>
                  <a:srgbClr val="FFFFFF"/>
                </a:solidFill>
                <a:cs typeface="Calibri"/>
              </a:rPr>
              <a:t>As his </a:t>
            </a:r>
            <a:r>
              <a:rPr sz="2000" spc="-5" dirty="0">
                <a:solidFill>
                  <a:srgbClr val="FFFFFF"/>
                </a:solidFill>
                <a:cs typeface="Calibri"/>
              </a:rPr>
              <a:t>node </a:t>
            </a:r>
            <a:r>
              <a:rPr sz="2000" dirty="0">
                <a:solidFill>
                  <a:srgbClr val="FFFFFF"/>
                </a:solidFill>
                <a:cs typeface="Calibri"/>
              </a:rPr>
              <a:t>is mining, </a:t>
            </a:r>
            <a:r>
              <a:rPr sz="2000" spc="-5" dirty="0">
                <a:solidFill>
                  <a:srgbClr val="FFFFFF"/>
                </a:solidFill>
                <a:cs typeface="Calibri"/>
              </a:rPr>
              <a:t>it </a:t>
            </a:r>
            <a:r>
              <a:rPr sz="2000" spc="-10" dirty="0">
                <a:solidFill>
                  <a:srgbClr val="FFFFFF"/>
                </a:solidFill>
                <a:cs typeface="Calibri"/>
              </a:rPr>
              <a:t>receives </a:t>
            </a:r>
            <a:r>
              <a:rPr sz="2000" spc="-5" dirty="0">
                <a:solidFill>
                  <a:srgbClr val="FFFFFF"/>
                </a:solidFill>
                <a:cs typeface="Calibri"/>
              </a:rPr>
              <a:t>block  </a:t>
            </a:r>
            <a:r>
              <a:rPr sz="2000" spc="-10" dirty="0">
                <a:solidFill>
                  <a:srgbClr val="FFFFFF"/>
                </a:solidFill>
                <a:cs typeface="Calibri"/>
              </a:rPr>
              <a:t>(say </a:t>
            </a:r>
            <a:r>
              <a:rPr sz="2000" dirty="0">
                <a:solidFill>
                  <a:srgbClr val="FFFFFF"/>
                </a:solidFill>
                <a:cs typeface="Calibri"/>
              </a:rPr>
              <a:t>273816) </a:t>
            </a:r>
            <a:r>
              <a:rPr sz="2000" spc="-5" dirty="0">
                <a:solidFill>
                  <a:srgbClr val="FFFFFF"/>
                </a:solidFill>
                <a:cs typeface="Calibri"/>
              </a:rPr>
              <a:t>through </a:t>
            </a:r>
            <a:r>
              <a:rPr sz="2000" dirty="0">
                <a:solidFill>
                  <a:srgbClr val="FFFFFF"/>
                </a:solidFill>
                <a:cs typeface="Calibri"/>
              </a:rPr>
              <a:t>the </a:t>
            </a:r>
            <a:r>
              <a:rPr sz="2000" spc="-5" dirty="0">
                <a:solidFill>
                  <a:srgbClr val="FFFFFF"/>
                </a:solidFill>
                <a:cs typeface="Calibri"/>
              </a:rPr>
              <a:t>Blockchain  </a:t>
            </a:r>
            <a:r>
              <a:rPr sz="2000" spc="-10" dirty="0">
                <a:solidFill>
                  <a:srgbClr val="FFFFFF"/>
                </a:solidFill>
                <a:cs typeface="Calibri"/>
              </a:rPr>
              <a:t>network. </a:t>
            </a:r>
            <a:r>
              <a:rPr sz="2000" spc="-5" dirty="0">
                <a:solidFill>
                  <a:srgbClr val="FFFFFF"/>
                </a:solidFill>
                <a:cs typeface="Calibri"/>
              </a:rPr>
              <a:t>The arrival of </a:t>
            </a:r>
            <a:r>
              <a:rPr sz="2000" dirty="0">
                <a:solidFill>
                  <a:srgbClr val="FFFFFF"/>
                </a:solidFill>
                <a:cs typeface="Calibri"/>
              </a:rPr>
              <a:t>this </a:t>
            </a:r>
            <a:r>
              <a:rPr sz="2000" spc="-5" dirty="0">
                <a:solidFill>
                  <a:srgbClr val="FFFFFF"/>
                </a:solidFill>
                <a:cs typeface="Calibri"/>
              </a:rPr>
              <a:t>block  signifies </a:t>
            </a:r>
            <a:r>
              <a:rPr sz="2000" dirty="0">
                <a:solidFill>
                  <a:srgbClr val="FFFFFF"/>
                </a:solidFill>
                <a:cs typeface="Calibri"/>
              </a:rPr>
              <a:t>the end </a:t>
            </a:r>
            <a:r>
              <a:rPr sz="2000" spc="-5" dirty="0">
                <a:solidFill>
                  <a:srgbClr val="FFFFFF"/>
                </a:solidFill>
                <a:cs typeface="Calibri"/>
              </a:rPr>
              <a:t>of </a:t>
            </a:r>
            <a:r>
              <a:rPr sz="2000" dirty="0">
                <a:solidFill>
                  <a:srgbClr val="FFFFFF"/>
                </a:solidFill>
                <a:cs typeface="Calibri"/>
              </a:rPr>
              <a:t>the </a:t>
            </a:r>
            <a:r>
              <a:rPr sz="2000" spc="-5" dirty="0">
                <a:solidFill>
                  <a:srgbClr val="FFFFFF"/>
                </a:solidFill>
                <a:cs typeface="Calibri"/>
              </a:rPr>
              <a:t>competition </a:t>
            </a:r>
            <a:r>
              <a:rPr sz="2000" spc="-20" dirty="0">
                <a:solidFill>
                  <a:srgbClr val="FFFFFF"/>
                </a:solidFill>
                <a:cs typeface="Calibri"/>
              </a:rPr>
              <a:t>for  </a:t>
            </a:r>
            <a:r>
              <a:rPr sz="2000" dirty="0">
                <a:solidFill>
                  <a:srgbClr val="FFFFFF"/>
                </a:solidFill>
                <a:cs typeface="Calibri"/>
              </a:rPr>
              <a:t>the</a:t>
            </a:r>
            <a:r>
              <a:rPr sz="2000" spc="-5" dirty="0">
                <a:solidFill>
                  <a:srgbClr val="FFFFFF"/>
                </a:solidFill>
                <a:cs typeface="Calibri"/>
              </a:rPr>
              <a:t> </a:t>
            </a:r>
            <a:r>
              <a:rPr sz="2000" dirty="0">
                <a:solidFill>
                  <a:srgbClr val="FFFFFF"/>
                </a:solidFill>
                <a:cs typeface="Calibri"/>
              </a:rPr>
              <a:t>block.</a:t>
            </a:r>
            <a:endParaRPr sz="2000">
              <a:solidFill>
                <a:prstClr val="black"/>
              </a:solidFill>
              <a:cs typeface="Calibri"/>
            </a:endParaRPr>
          </a:p>
        </p:txBody>
      </p:sp>
      <p:sp>
        <p:nvSpPr>
          <p:cNvPr id="65" name="object 65"/>
          <p:cNvSpPr/>
          <p:nvPr/>
        </p:nvSpPr>
        <p:spPr>
          <a:xfrm>
            <a:off x="3535160" y="3948684"/>
            <a:ext cx="11116945" cy="722630"/>
          </a:xfrm>
          <a:custGeom>
            <a:avLst/>
            <a:gdLst/>
            <a:ahLst/>
            <a:cxnLst/>
            <a:rect l="l" t="t" r="r" b="b"/>
            <a:pathLst>
              <a:path w="11116944" h="722629">
                <a:moveTo>
                  <a:pt x="24997" y="462595"/>
                </a:moveTo>
                <a:lnTo>
                  <a:pt x="14108" y="466343"/>
                </a:lnTo>
                <a:lnTo>
                  <a:pt x="5516" y="473962"/>
                </a:lnTo>
                <a:lnTo>
                  <a:pt x="710" y="483949"/>
                </a:lnTo>
                <a:lnTo>
                  <a:pt x="0" y="495008"/>
                </a:lnTo>
                <a:lnTo>
                  <a:pt x="3694" y="505840"/>
                </a:lnTo>
                <a:lnTo>
                  <a:pt x="130059" y="722502"/>
                </a:lnTo>
                <a:lnTo>
                  <a:pt x="163539" y="665099"/>
                </a:lnTo>
                <a:lnTo>
                  <a:pt x="101103" y="665099"/>
                </a:lnTo>
                <a:lnTo>
                  <a:pt x="101103" y="557965"/>
                </a:lnTo>
                <a:lnTo>
                  <a:pt x="53732" y="476757"/>
                </a:lnTo>
                <a:lnTo>
                  <a:pt x="46059" y="468147"/>
                </a:lnTo>
                <a:lnTo>
                  <a:pt x="36064" y="463311"/>
                </a:lnTo>
                <a:lnTo>
                  <a:pt x="24997" y="462595"/>
                </a:lnTo>
                <a:close/>
              </a:path>
              <a:path w="11116944" h="722629">
                <a:moveTo>
                  <a:pt x="101103" y="557965"/>
                </a:moveTo>
                <a:lnTo>
                  <a:pt x="101103" y="665099"/>
                </a:lnTo>
                <a:lnTo>
                  <a:pt x="159015" y="665099"/>
                </a:lnTo>
                <a:lnTo>
                  <a:pt x="159015" y="650493"/>
                </a:lnTo>
                <a:lnTo>
                  <a:pt x="105040" y="650493"/>
                </a:lnTo>
                <a:lnTo>
                  <a:pt x="130059" y="607604"/>
                </a:lnTo>
                <a:lnTo>
                  <a:pt x="101103" y="557965"/>
                </a:lnTo>
                <a:close/>
              </a:path>
              <a:path w="11116944" h="722629">
                <a:moveTo>
                  <a:pt x="235122" y="462595"/>
                </a:moveTo>
                <a:lnTo>
                  <a:pt x="224055" y="463311"/>
                </a:lnTo>
                <a:lnTo>
                  <a:pt x="214060" y="468147"/>
                </a:lnTo>
                <a:lnTo>
                  <a:pt x="206386" y="476757"/>
                </a:lnTo>
                <a:lnTo>
                  <a:pt x="159015" y="557965"/>
                </a:lnTo>
                <a:lnTo>
                  <a:pt x="159015" y="665099"/>
                </a:lnTo>
                <a:lnTo>
                  <a:pt x="163539" y="665099"/>
                </a:lnTo>
                <a:lnTo>
                  <a:pt x="256424" y="505840"/>
                </a:lnTo>
                <a:lnTo>
                  <a:pt x="260119" y="495008"/>
                </a:lnTo>
                <a:lnTo>
                  <a:pt x="259409" y="483949"/>
                </a:lnTo>
                <a:lnTo>
                  <a:pt x="254603" y="473962"/>
                </a:lnTo>
                <a:lnTo>
                  <a:pt x="246010" y="466343"/>
                </a:lnTo>
                <a:lnTo>
                  <a:pt x="235122" y="462595"/>
                </a:lnTo>
                <a:close/>
              </a:path>
              <a:path w="11116944" h="722629">
                <a:moveTo>
                  <a:pt x="130059" y="607604"/>
                </a:moveTo>
                <a:lnTo>
                  <a:pt x="105040" y="650493"/>
                </a:lnTo>
                <a:lnTo>
                  <a:pt x="155078" y="650493"/>
                </a:lnTo>
                <a:lnTo>
                  <a:pt x="130059" y="607604"/>
                </a:lnTo>
                <a:close/>
              </a:path>
              <a:path w="11116944" h="722629">
                <a:moveTo>
                  <a:pt x="159015" y="557965"/>
                </a:moveTo>
                <a:lnTo>
                  <a:pt x="130059" y="607604"/>
                </a:lnTo>
                <a:lnTo>
                  <a:pt x="155078" y="650493"/>
                </a:lnTo>
                <a:lnTo>
                  <a:pt x="159015" y="650493"/>
                </a:lnTo>
                <a:lnTo>
                  <a:pt x="159015" y="557965"/>
                </a:lnTo>
                <a:close/>
              </a:path>
              <a:path w="11116944" h="722629">
                <a:moveTo>
                  <a:pt x="11058663" y="351408"/>
                </a:moveTo>
                <a:lnTo>
                  <a:pt x="130059" y="351408"/>
                </a:lnTo>
                <a:lnTo>
                  <a:pt x="118784" y="353683"/>
                </a:lnTo>
                <a:lnTo>
                  <a:pt x="109581" y="359886"/>
                </a:lnTo>
                <a:lnTo>
                  <a:pt x="103377" y="369089"/>
                </a:lnTo>
                <a:lnTo>
                  <a:pt x="101103" y="380364"/>
                </a:lnTo>
                <a:lnTo>
                  <a:pt x="101103" y="557965"/>
                </a:lnTo>
                <a:lnTo>
                  <a:pt x="130059" y="607604"/>
                </a:lnTo>
                <a:lnTo>
                  <a:pt x="159015" y="557965"/>
                </a:lnTo>
                <a:lnTo>
                  <a:pt x="159015" y="409320"/>
                </a:lnTo>
                <a:lnTo>
                  <a:pt x="130059" y="409320"/>
                </a:lnTo>
                <a:lnTo>
                  <a:pt x="159015" y="380364"/>
                </a:lnTo>
                <a:lnTo>
                  <a:pt x="11058663" y="380364"/>
                </a:lnTo>
                <a:lnTo>
                  <a:pt x="11058663" y="351408"/>
                </a:lnTo>
                <a:close/>
              </a:path>
              <a:path w="11116944" h="722629">
                <a:moveTo>
                  <a:pt x="159015" y="380364"/>
                </a:moveTo>
                <a:lnTo>
                  <a:pt x="130059" y="409320"/>
                </a:lnTo>
                <a:lnTo>
                  <a:pt x="159015" y="409320"/>
                </a:lnTo>
                <a:lnTo>
                  <a:pt x="159015" y="380364"/>
                </a:lnTo>
                <a:close/>
              </a:path>
              <a:path w="11116944" h="722629">
                <a:moveTo>
                  <a:pt x="11116575" y="351408"/>
                </a:moveTo>
                <a:lnTo>
                  <a:pt x="11087619" y="351408"/>
                </a:lnTo>
                <a:lnTo>
                  <a:pt x="11058663" y="380364"/>
                </a:lnTo>
                <a:lnTo>
                  <a:pt x="159015" y="380364"/>
                </a:lnTo>
                <a:lnTo>
                  <a:pt x="159015" y="409320"/>
                </a:lnTo>
                <a:lnTo>
                  <a:pt x="11087619" y="409320"/>
                </a:lnTo>
                <a:lnTo>
                  <a:pt x="11098895" y="407029"/>
                </a:lnTo>
                <a:lnTo>
                  <a:pt x="11108098" y="400796"/>
                </a:lnTo>
                <a:lnTo>
                  <a:pt x="11114301" y="391586"/>
                </a:lnTo>
                <a:lnTo>
                  <a:pt x="11116575" y="380364"/>
                </a:lnTo>
                <a:lnTo>
                  <a:pt x="11116575" y="351408"/>
                </a:lnTo>
                <a:close/>
              </a:path>
              <a:path w="11116944" h="722629">
                <a:moveTo>
                  <a:pt x="11116575" y="0"/>
                </a:moveTo>
                <a:lnTo>
                  <a:pt x="11058663" y="0"/>
                </a:lnTo>
                <a:lnTo>
                  <a:pt x="11058663" y="380364"/>
                </a:lnTo>
                <a:lnTo>
                  <a:pt x="11087619" y="351408"/>
                </a:lnTo>
                <a:lnTo>
                  <a:pt x="11116575" y="351408"/>
                </a:lnTo>
                <a:lnTo>
                  <a:pt x="11116575" y="0"/>
                </a:lnTo>
                <a:close/>
              </a:path>
            </a:pathLst>
          </a:custGeom>
          <a:solidFill>
            <a:srgbClr val="9CB955"/>
          </a:solidFill>
        </p:spPr>
        <p:txBody>
          <a:bodyPr wrap="square" lIns="0" tIns="0" rIns="0" bIns="0" rtlCol="0"/>
          <a:lstStyle/>
          <a:p>
            <a:endParaRPr>
              <a:solidFill>
                <a:prstClr val="black"/>
              </a:solidFill>
            </a:endParaRPr>
          </a:p>
        </p:txBody>
      </p:sp>
      <p:sp>
        <p:nvSpPr>
          <p:cNvPr id="66" name="object 66"/>
          <p:cNvSpPr/>
          <p:nvPr/>
        </p:nvSpPr>
        <p:spPr>
          <a:xfrm>
            <a:off x="12329159" y="1947672"/>
            <a:ext cx="4582667" cy="2103119"/>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67" name="object 67"/>
          <p:cNvSpPr/>
          <p:nvPr/>
        </p:nvSpPr>
        <p:spPr>
          <a:xfrm>
            <a:off x="12390119" y="2154935"/>
            <a:ext cx="4517135" cy="1732787"/>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68" name="object 68"/>
          <p:cNvSpPr/>
          <p:nvPr/>
        </p:nvSpPr>
        <p:spPr>
          <a:xfrm>
            <a:off x="12395454" y="1975866"/>
            <a:ext cx="4455160" cy="1975485"/>
          </a:xfrm>
          <a:custGeom>
            <a:avLst/>
            <a:gdLst/>
            <a:ahLst/>
            <a:cxnLst/>
            <a:rect l="l" t="t" r="r" b="b"/>
            <a:pathLst>
              <a:path w="4455159" h="1975485">
                <a:moveTo>
                  <a:pt x="0" y="1975103"/>
                </a:moveTo>
                <a:lnTo>
                  <a:pt x="4454652" y="1975103"/>
                </a:lnTo>
                <a:lnTo>
                  <a:pt x="4454652" y="0"/>
                </a:lnTo>
                <a:lnTo>
                  <a:pt x="0" y="0"/>
                </a:lnTo>
                <a:lnTo>
                  <a:pt x="0" y="1975103"/>
                </a:lnTo>
                <a:close/>
              </a:path>
            </a:pathLst>
          </a:custGeom>
          <a:solidFill>
            <a:srgbClr val="9CB955"/>
          </a:solidFill>
        </p:spPr>
        <p:txBody>
          <a:bodyPr wrap="square" lIns="0" tIns="0" rIns="0" bIns="0" rtlCol="0"/>
          <a:lstStyle/>
          <a:p>
            <a:endParaRPr>
              <a:solidFill>
                <a:prstClr val="black"/>
              </a:solidFill>
            </a:endParaRPr>
          </a:p>
        </p:txBody>
      </p:sp>
      <p:sp>
        <p:nvSpPr>
          <p:cNvPr id="69" name="object 69"/>
          <p:cNvSpPr/>
          <p:nvPr/>
        </p:nvSpPr>
        <p:spPr>
          <a:xfrm>
            <a:off x="12395454" y="1975866"/>
            <a:ext cx="4455160" cy="1975485"/>
          </a:xfrm>
          <a:custGeom>
            <a:avLst/>
            <a:gdLst/>
            <a:ahLst/>
            <a:cxnLst/>
            <a:rect l="l" t="t" r="r" b="b"/>
            <a:pathLst>
              <a:path w="4455159" h="1975485">
                <a:moveTo>
                  <a:pt x="0" y="1975103"/>
                </a:moveTo>
                <a:lnTo>
                  <a:pt x="4454652" y="1975103"/>
                </a:lnTo>
                <a:lnTo>
                  <a:pt x="4454652" y="0"/>
                </a:lnTo>
                <a:lnTo>
                  <a:pt x="0" y="0"/>
                </a:lnTo>
                <a:lnTo>
                  <a:pt x="0" y="1975103"/>
                </a:lnTo>
                <a:close/>
              </a:path>
            </a:pathLst>
          </a:custGeom>
          <a:ln w="25908">
            <a:solidFill>
              <a:srgbClr val="FFFFFF"/>
            </a:solidFill>
          </a:ln>
        </p:spPr>
        <p:txBody>
          <a:bodyPr wrap="square" lIns="0" tIns="0" rIns="0" bIns="0" rtlCol="0"/>
          <a:lstStyle/>
          <a:p>
            <a:endParaRPr>
              <a:solidFill>
                <a:prstClr val="black"/>
              </a:solidFill>
            </a:endParaRPr>
          </a:p>
        </p:txBody>
      </p:sp>
      <p:sp>
        <p:nvSpPr>
          <p:cNvPr id="70" name="object 70"/>
          <p:cNvSpPr txBox="1"/>
          <p:nvPr/>
        </p:nvSpPr>
        <p:spPr>
          <a:xfrm>
            <a:off x="12584430" y="2217547"/>
            <a:ext cx="4078604" cy="1428750"/>
          </a:xfrm>
          <a:prstGeom prst="rect">
            <a:avLst/>
          </a:prstGeom>
        </p:spPr>
        <p:txBody>
          <a:bodyPr vert="horz" wrap="square" lIns="0" tIns="43180" rIns="0" bIns="0" rtlCol="0">
            <a:spAutoFit/>
          </a:bodyPr>
          <a:lstStyle/>
          <a:p>
            <a:pPr marL="12700" marR="5080" indent="-1905" algn="ctr">
              <a:lnSpc>
                <a:spcPct val="90000"/>
              </a:lnSpc>
              <a:spcBef>
                <a:spcPts val="340"/>
              </a:spcBef>
            </a:pPr>
            <a:r>
              <a:rPr sz="2000" spc="-5" dirty="0">
                <a:solidFill>
                  <a:srgbClr val="FFFFFF"/>
                </a:solidFill>
                <a:cs typeface="Calibri"/>
              </a:rPr>
              <a:t>During </a:t>
            </a:r>
            <a:r>
              <a:rPr sz="2000" dirty="0">
                <a:solidFill>
                  <a:srgbClr val="FFFFFF"/>
                </a:solidFill>
                <a:cs typeface="Calibri"/>
              </a:rPr>
              <a:t>the </a:t>
            </a:r>
            <a:r>
              <a:rPr sz="2000" spc="-10" dirty="0">
                <a:solidFill>
                  <a:srgbClr val="FFFFFF"/>
                </a:solidFill>
                <a:cs typeface="Calibri"/>
              </a:rPr>
              <a:t>previous </a:t>
            </a:r>
            <a:r>
              <a:rPr sz="2000" spc="-5" dirty="0">
                <a:solidFill>
                  <a:srgbClr val="FFFFFF"/>
                </a:solidFill>
                <a:cs typeface="Calibri"/>
              </a:rPr>
              <a:t>time his node </a:t>
            </a:r>
            <a:r>
              <a:rPr sz="2000" spc="-10" dirty="0">
                <a:solidFill>
                  <a:srgbClr val="FFFFFF"/>
                </a:solidFill>
                <a:cs typeface="Calibri"/>
              </a:rPr>
              <a:t>was  </a:t>
            </a:r>
            <a:r>
              <a:rPr sz="2000" spc="-5" dirty="0">
                <a:solidFill>
                  <a:srgbClr val="FFFFFF"/>
                </a:solidFill>
                <a:cs typeface="Calibri"/>
              </a:rPr>
              <a:t>searching </a:t>
            </a:r>
            <a:r>
              <a:rPr sz="2000" spc="-20" dirty="0">
                <a:solidFill>
                  <a:srgbClr val="FFFFFF"/>
                </a:solidFill>
                <a:cs typeface="Calibri"/>
              </a:rPr>
              <a:t>for </a:t>
            </a:r>
            <a:r>
              <a:rPr sz="2000" dirty="0">
                <a:solidFill>
                  <a:srgbClr val="FFFFFF"/>
                </a:solidFill>
                <a:cs typeface="Calibri"/>
              </a:rPr>
              <a:t>a </a:t>
            </a:r>
            <a:r>
              <a:rPr sz="2000" spc="-5" dirty="0">
                <a:solidFill>
                  <a:srgbClr val="FFFFFF"/>
                </a:solidFill>
                <a:cs typeface="Calibri"/>
              </a:rPr>
              <a:t>solution </a:t>
            </a:r>
            <a:r>
              <a:rPr sz="2000" spc="-15" dirty="0">
                <a:solidFill>
                  <a:srgbClr val="FFFFFF"/>
                </a:solidFill>
                <a:cs typeface="Calibri"/>
              </a:rPr>
              <a:t>to </a:t>
            </a:r>
            <a:r>
              <a:rPr sz="2000" dirty="0">
                <a:solidFill>
                  <a:srgbClr val="FFFFFF"/>
                </a:solidFill>
                <a:cs typeface="Calibri"/>
              </a:rPr>
              <a:t>block  (273816) , </a:t>
            </a:r>
            <a:r>
              <a:rPr sz="2000" spc="-5" dirty="0">
                <a:solidFill>
                  <a:srgbClr val="FFFFFF"/>
                </a:solidFill>
                <a:cs typeface="Calibri"/>
              </a:rPr>
              <a:t>it </a:t>
            </a:r>
            <a:r>
              <a:rPr sz="2000" spc="-10" dirty="0">
                <a:solidFill>
                  <a:srgbClr val="FFFFFF"/>
                </a:solidFill>
                <a:cs typeface="Calibri"/>
              </a:rPr>
              <a:t>was </a:t>
            </a:r>
            <a:r>
              <a:rPr sz="2000" spc="-5" dirty="0">
                <a:solidFill>
                  <a:srgbClr val="FFFFFF"/>
                </a:solidFill>
                <a:cs typeface="Calibri"/>
              </a:rPr>
              <a:t>also </a:t>
            </a:r>
            <a:r>
              <a:rPr sz="2000" dirty="0">
                <a:solidFill>
                  <a:srgbClr val="FFFFFF"/>
                </a:solidFill>
                <a:cs typeface="Calibri"/>
              </a:rPr>
              <a:t>collecting  </a:t>
            </a:r>
            <a:r>
              <a:rPr sz="2000" spc="-5" dirty="0">
                <a:solidFill>
                  <a:srgbClr val="FFFFFF"/>
                </a:solidFill>
                <a:cs typeface="Calibri"/>
              </a:rPr>
              <a:t>transactions </a:t>
            </a:r>
            <a:r>
              <a:rPr sz="2000" dirty="0">
                <a:solidFill>
                  <a:srgbClr val="FFFFFF"/>
                </a:solidFill>
                <a:cs typeface="Calibri"/>
              </a:rPr>
              <a:t>in </a:t>
            </a:r>
            <a:r>
              <a:rPr sz="2000" spc="-10" dirty="0">
                <a:solidFill>
                  <a:srgbClr val="FFFFFF"/>
                </a:solidFill>
                <a:cs typeface="Calibri"/>
              </a:rPr>
              <a:t>preparation </a:t>
            </a:r>
            <a:r>
              <a:rPr sz="2000" spc="-15" dirty="0">
                <a:solidFill>
                  <a:srgbClr val="FFFFFF"/>
                </a:solidFill>
                <a:cs typeface="Calibri"/>
              </a:rPr>
              <a:t>for </a:t>
            </a:r>
            <a:r>
              <a:rPr sz="2000" dirty="0">
                <a:solidFill>
                  <a:srgbClr val="FFFFFF"/>
                </a:solidFill>
                <a:cs typeface="Calibri"/>
              </a:rPr>
              <a:t>the </a:t>
            </a:r>
            <a:r>
              <a:rPr sz="2000" spc="-10" dirty="0">
                <a:solidFill>
                  <a:srgbClr val="FFFFFF"/>
                </a:solidFill>
                <a:cs typeface="Calibri"/>
              </a:rPr>
              <a:t>next  </a:t>
            </a:r>
            <a:r>
              <a:rPr sz="2000" spc="-5" dirty="0">
                <a:solidFill>
                  <a:srgbClr val="FFFFFF"/>
                </a:solidFill>
                <a:cs typeface="Calibri"/>
              </a:rPr>
              <a:t>block</a:t>
            </a:r>
            <a:r>
              <a:rPr sz="2000" spc="-10" dirty="0">
                <a:solidFill>
                  <a:srgbClr val="FFFFFF"/>
                </a:solidFill>
                <a:cs typeface="Calibri"/>
              </a:rPr>
              <a:t> </a:t>
            </a:r>
            <a:r>
              <a:rPr sz="2000" dirty="0">
                <a:solidFill>
                  <a:srgbClr val="FFFFFF"/>
                </a:solidFill>
                <a:cs typeface="Calibri"/>
              </a:rPr>
              <a:t>(273817)</a:t>
            </a:r>
            <a:endParaRPr sz="2000">
              <a:solidFill>
                <a:prstClr val="black"/>
              </a:solidFill>
              <a:cs typeface="Calibri"/>
            </a:endParaRPr>
          </a:p>
        </p:txBody>
      </p:sp>
      <p:sp>
        <p:nvSpPr>
          <p:cNvPr id="71" name="object 71"/>
          <p:cNvSpPr/>
          <p:nvPr/>
        </p:nvSpPr>
        <p:spPr>
          <a:xfrm>
            <a:off x="5890259" y="5565890"/>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5" y="246010"/>
                </a:lnTo>
                <a:lnTo>
                  <a:pt x="729994" y="254603"/>
                </a:lnTo>
                <a:lnTo>
                  <a:pt x="739981" y="259409"/>
                </a:lnTo>
                <a:lnTo>
                  <a:pt x="751040" y="260119"/>
                </a:lnTo>
                <a:lnTo>
                  <a:pt x="761872" y="256424"/>
                </a:lnTo>
                <a:lnTo>
                  <a:pt x="928887" y="159015"/>
                </a:lnTo>
                <a:lnTo>
                  <a:pt x="921131" y="159015"/>
                </a:lnTo>
                <a:lnTo>
                  <a:pt x="921131" y="155078"/>
                </a:lnTo>
                <a:lnTo>
                  <a:pt x="906525"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1" y="101103"/>
                </a:lnTo>
                <a:lnTo>
                  <a:pt x="921131" y="159015"/>
                </a:lnTo>
                <a:lnTo>
                  <a:pt x="928887" y="159015"/>
                </a:lnTo>
                <a:lnTo>
                  <a:pt x="978535" y="130059"/>
                </a:lnTo>
                <a:lnTo>
                  <a:pt x="928887" y="101103"/>
                </a:lnTo>
                <a:close/>
              </a:path>
              <a:path w="978534" h="260350">
                <a:moveTo>
                  <a:pt x="906525" y="105040"/>
                </a:moveTo>
                <a:lnTo>
                  <a:pt x="863636" y="130059"/>
                </a:lnTo>
                <a:lnTo>
                  <a:pt x="906525" y="155078"/>
                </a:lnTo>
                <a:lnTo>
                  <a:pt x="906525" y="105040"/>
                </a:lnTo>
                <a:close/>
              </a:path>
              <a:path w="978534" h="260350">
                <a:moveTo>
                  <a:pt x="921131" y="105040"/>
                </a:moveTo>
                <a:lnTo>
                  <a:pt x="906525" y="105040"/>
                </a:lnTo>
                <a:lnTo>
                  <a:pt x="906525" y="155078"/>
                </a:lnTo>
                <a:lnTo>
                  <a:pt x="921131" y="155078"/>
                </a:lnTo>
                <a:lnTo>
                  <a:pt x="921131" y="105040"/>
                </a:lnTo>
                <a:close/>
              </a:path>
              <a:path w="978534" h="260350">
                <a:moveTo>
                  <a:pt x="751040" y="0"/>
                </a:moveTo>
                <a:lnTo>
                  <a:pt x="739981" y="710"/>
                </a:lnTo>
                <a:lnTo>
                  <a:pt x="729994" y="5516"/>
                </a:lnTo>
                <a:lnTo>
                  <a:pt x="722375" y="14108"/>
                </a:lnTo>
                <a:lnTo>
                  <a:pt x="718627" y="24997"/>
                </a:lnTo>
                <a:lnTo>
                  <a:pt x="719343" y="36064"/>
                </a:lnTo>
                <a:lnTo>
                  <a:pt x="724179" y="46059"/>
                </a:lnTo>
                <a:lnTo>
                  <a:pt x="732789" y="53732"/>
                </a:lnTo>
                <a:lnTo>
                  <a:pt x="863636" y="130059"/>
                </a:lnTo>
                <a:lnTo>
                  <a:pt x="906525" y="105040"/>
                </a:lnTo>
                <a:lnTo>
                  <a:pt x="921131" y="105040"/>
                </a:lnTo>
                <a:lnTo>
                  <a:pt x="921131" y="101103"/>
                </a:lnTo>
                <a:lnTo>
                  <a:pt x="928887" y="101103"/>
                </a:lnTo>
                <a:lnTo>
                  <a:pt x="761872" y="3694"/>
                </a:lnTo>
                <a:lnTo>
                  <a:pt x="751040" y="0"/>
                </a:lnTo>
                <a:close/>
              </a:path>
            </a:pathLst>
          </a:custGeom>
          <a:solidFill>
            <a:srgbClr val="16A995"/>
          </a:solidFill>
        </p:spPr>
        <p:txBody>
          <a:bodyPr wrap="square" lIns="0" tIns="0" rIns="0" bIns="0" rtlCol="0"/>
          <a:lstStyle/>
          <a:p>
            <a:endParaRPr>
              <a:solidFill>
                <a:prstClr val="black"/>
              </a:solidFill>
            </a:endParaRPr>
          </a:p>
        </p:txBody>
      </p:sp>
      <p:sp>
        <p:nvSpPr>
          <p:cNvPr id="72" name="object 72"/>
          <p:cNvSpPr/>
          <p:nvPr/>
        </p:nvSpPr>
        <p:spPr>
          <a:xfrm>
            <a:off x="1400555" y="4669535"/>
            <a:ext cx="4582668" cy="2104644"/>
          </a:xfrm>
          <a:prstGeom prst="rect">
            <a:avLst/>
          </a:prstGeom>
          <a:blipFill>
            <a:blip r:embed="rId12" cstate="print"/>
            <a:stretch>
              <a:fillRect/>
            </a:stretch>
          </a:blipFill>
        </p:spPr>
        <p:txBody>
          <a:bodyPr wrap="square" lIns="0" tIns="0" rIns="0" bIns="0" rtlCol="0"/>
          <a:lstStyle/>
          <a:p>
            <a:endParaRPr>
              <a:solidFill>
                <a:prstClr val="black"/>
              </a:solidFill>
            </a:endParaRPr>
          </a:p>
        </p:txBody>
      </p:sp>
      <p:sp>
        <p:nvSpPr>
          <p:cNvPr id="73" name="object 73"/>
          <p:cNvSpPr/>
          <p:nvPr/>
        </p:nvSpPr>
        <p:spPr>
          <a:xfrm>
            <a:off x="1528572" y="5288279"/>
            <a:ext cx="4375404" cy="909827"/>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74" name="object 74"/>
          <p:cNvSpPr/>
          <p:nvPr/>
        </p:nvSpPr>
        <p:spPr>
          <a:xfrm>
            <a:off x="1439417" y="4708397"/>
            <a:ext cx="4455160" cy="1976755"/>
          </a:xfrm>
          <a:custGeom>
            <a:avLst/>
            <a:gdLst/>
            <a:ahLst/>
            <a:cxnLst/>
            <a:rect l="l" t="t" r="r" b="b"/>
            <a:pathLst>
              <a:path w="4455160" h="1976754">
                <a:moveTo>
                  <a:pt x="0" y="1976627"/>
                </a:moveTo>
                <a:lnTo>
                  <a:pt x="4454652" y="1976627"/>
                </a:lnTo>
                <a:lnTo>
                  <a:pt x="4454652" y="0"/>
                </a:lnTo>
                <a:lnTo>
                  <a:pt x="0" y="0"/>
                </a:lnTo>
                <a:lnTo>
                  <a:pt x="0" y="1976627"/>
                </a:lnTo>
                <a:close/>
              </a:path>
            </a:pathLst>
          </a:custGeom>
          <a:solidFill>
            <a:srgbClr val="16A995"/>
          </a:solidFill>
        </p:spPr>
        <p:txBody>
          <a:bodyPr wrap="square" lIns="0" tIns="0" rIns="0" bIns="0" rtlCol="0"/>
          <a:lstStyle/>
          <a:p>
            <a:endParaRPr>
              <a:solidFill>
                <a:prstClr val="black"/>
              </a:solidFill>
            </a:endParaRPr>
          </a:p>
        </p:txBody>
      </p:sp>
      <p:sp>
        <p:nvSpPr>
          <p:cNvPr id="75" name="object 75"/>
          <p:cNvSpPr/>
          <p:nvPr/>
        </p:nvSpPr>
        <p:spPr>
          <a:xfrm>
            <a:off x="1439417" y="4708397"/>
            <a:ext cx="4455160" cy="1976755"/>
          </a:xfrm>
          <a:custGeom>
            <a:avLst/>
            <a:gdLst/>
            <a:ahLst/>
            <a:cxnLst/>
            <a:rect l="l" t="t" r="r" b="b"/>
            <a:pathLst>
              <a:path w="4455160" h="1976754">
                <a:moveTo>
                  <a:pt x="0" y="1976627"/>
                </a:moveTo>
                <a:lnTo>
                  <a:pt x="4454652" y="1976627"/>
                </a:lnTo>
                <a:lnTo>
                  <a:pt x="4454652" y="0"/>
                </a:lnTo>
                <a:lnTo>
                  <a:pt x="0" y="0"/>
                </a:lnTo>
                <a:lnTo>
                  <a:pt x="0" y="1976627"/>
                </a:lnTo>
                <a:close/>
              </a:path>
            </a:pathLst>
          </a:custGeom>
          <a:ln w="25908">
            <a:solidFill>
              <a:srgbClr val="FFFFFF"/>
            </a:solidFill>
          </a:ln>
        </p:spPr>
        <p:txBody>
          <a:bodyPr wrap="square" lIns="0" tIns="0" rIns="0" bIns="0" rtlCol="0"/>
          <a:lstStyle/>
          <a:p>
            <a:endParaRPr>
              <a:solidFill>
                <a:prstClr val="black"/>
              </a:solidFill>
            </a:endParaRPr>
          </a:p>
        </p:txBody>
      </p:sp>
      <p:sp>
        <p:nvSpPr>
          <p:cNvPr id="76" name="object 76"/>
          <p:cNvSpPr txBox="1"/>
          <p:nvPr/>
        </p:nvSpPr>
        <p:spPr>
          <a:xfrm>
            <a:off x="1439417" y="5362447"/>
            <a:ext cx="4455160" cy="605155"/>
          </a:xfrm>
          <a:prstGeom prst="rect">
            <a:avLst/>
          </a:prstGeom>
        </p:spPr>
        <p:txBody>
          <a:bodyPr vert="horz" wrap="square" lIns="0" tIns="47625" rIns="0" bIns="0" rtlCol="0">
            <a:spAutoFit/>
          </a:bodyPr>
          <a:lstStyle/>
          <a:p>
            <a:pPr marL="543560" marR="262890" indent="-276225">
              <a:lnSpc>
                <a:spcPts val="2160"/>
              </a:lnSpc>
              <a:spcBef>
                <a:spcPts val="375"/>
              </a:spcBef>
            </a:pPr>
            <a:r>
              <a:rPr sz="2000" spc="-15" dirty="0">
                <a:solidFill>
                  <a:srgbClr val="FFFFFF"/>
                </a:solidFill>
                <a:cs typeface="Calibri"/>
              </a:rPr>
              <a:t>By </a:t>
            </a:r>
            <a:r>
              <a:rPr sz="2000" spc="-5" dirty="0">
                <a:solidFill>
                  <a:srgbClr val="FFFFFF"/>
                </a:solidFill>
                <a:cs typeface="Calibri"/>
              </a:rPr>
              <a:t>now </a:t>
            </a:r>
            <a:r>
              <a:rPr sz="2000" dirty="0">
                <a:solidFill>
                  <a:srgbClr val="FFFFFF"/>
                </a:solidFill>
                <a:cs typeface="Calibri"/>
              </a:rPr>
              <a:t>it </a:t>
            </a:r>
            <a:r>
              <a:rPr sz="2000" spc="-5" dirty="0">
                <a:solidFill>
                  <a:srgbClr val="FFFFFF"/>
                </a:solidFill>
                <a:cs typeface="Calibri"/>
              </a:rPr>
              <a:t>has collected </a:t>
            </a:r>
            <a:r>
              <a:rPr sz="2000" dirty="0">
                <a:solidFill>
                  <a:srgbClr val="FFFFFF"/>
                </a:solidFill>
                <a:cs typeface="Calibri"/>
              </a:rPr>
              <a:t>a </a:t>
            </a:r>
            <a:r>
              <a:rPr sz="2000" spc="-20" dirty="0">
                <a:solidFill>
                  <a:srgbClr val="FFFFFF"/>
                </a:solidFill>
                <a:cs typeface="Calibri"/>
              </a:rPr>
              <a:t>few </a:t>
            </a:r>
            <a:r>
              <a:rPr sz="2000" spc="-5" dirty="0">
                <a:solidFill>
                  <a:srgbClr val="FFFFFF"/>
                </a:solidFill>
                <a:cs typeface="Calibri"/>
              </a:rPr>
              <a:t>hundred  transactions </a:t>
            </a:r>
            <a:r>
              <a:rPr sz="2000" dirty="0">
                <a:solidFill>
                  <a:srgbClr val="FFFFFF"/>
                </a:solidFill>
                <a:cs typeface="Calibri"/>
              </a:rPr>
              <a:t>in the memory</a:t>
            </a:r>
            <a:r>
              <a:rPr sz="2000" spc="-25" dirty="0">
                <a:solidFill>
                  <a:srgbClr val="FFFFFF"/>
                </a:solidFill>
                <a:cs typeface="Calibri"/>
              </a:rPr>
              <a:t> </a:t>
            </a:r>
            <a:r>
              <a:rPr sz="2000" spc="-5" dirty="0">
                <a:solidFill>
                  <a:srgbClr val="FFFFFF"/>
                </a:solidFill>
                <a:cs typeface="Calibri"/>
              </a:rPr>
              <a:t>pool</a:t>
            </a:r>
            <a:endParaRPr sz="2000">
              <a:solidFill>
                <a:prstClr val="black"/>
              </a:solidFill>
              <a:cs typeface="Calibri"/>
            </a:endParaRPr>
          </a:p>
        </p:txBody>
      </p:sp>
      <p:sp>
        <p:nvSpPr>
          <p:cNvPr id="77" name="object 77"/>
          <p:cNvSpPr/>
          <p:nvPr/>
        </p:nvSpPr>
        <p:spPr>
          <a:xfrm>
            <a:off x="11367516" y="5565890"/>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6" y="246010"/>
                </a:lnTo>
                <a:lnTo>
                  <a:pt x="729994" y="254603"/>
                </a:lnTo>
                <a:lnTo>
                  <a:pt x="739981" y="259409"/>
                </a:lnTo>
                <a:lnTo>
                  <a:pt x="751040" y="260119"/>
                </a:lnTo>
                <a:lnTo>
                  <a:pt x="761873" y="256424"/>
                </a:lnTo>
                <a:lnTo>
                  <a:pt x="928887" y="159015"/>
                </a:lnTo>
                <a:lnTo>
                  <a:pt x="921130" y="159015"/>
                </a:lnTo>
                <a:lnTo>
                  <a:pt x="921130" y="155078"/>
                </a:lnTo>
                <a:lnTo>
                  <a:pt x="906526"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0" y="101103"/>
                </a:lnTo>
                <a:lnTo>
                  <a:pt x="921130" y="159015"/>
                </a:lnTo>
                <a:lnTo>
                  <a:pt x="928887" y="159015"/>
                </a:lnTo>
                <a:lnTo>
                  <a:pt x="978534" y="130059"/>
                </a:lnTo>
                <a:lnTo>
                  <a:pt x="928887" y="101103"/>
                </a:lnTo>
                <a:close/>
              </a:path>
              <a:path w="978534" h="260350">
                <a:moveTo>
                  <a:pt x="906526" y="105040"/>
                </a:moveTo>
                <a:lnTo>
                  <a:pt x="863636" y="130059"/>
                </a:lnTo>
                <a:lnTo>
                  <a:pt x="906526" y="155078"/>
                </a:lnTo>
                <a:lnTo>
                  <a:pt x="906526" y="105040"/>
                </a:lnTo>
                <a:close/>
              </a:path>
              <a:path w="978534" h="260350">
                <a:moveTo>
                  <a:pt x="921130" y="105040"/>
                </a:moveTo>
                <a:lnTo>
                  <a:pt x="906526" y="105040"/>
                </a:lnTo>
                <a:lnTo>
                  <a:pt x="906526" y="155078"/>
                </a:lnTo>
                <a:lnTo>
                  <a:pt x="921130" y="155078"/>
                </a:lnTo>
                <a:lnTo>
                  <a:pt x="921130" y="105040"/>
                </a:lnTo>
                <a:close/>
              </a:path>
              <a:path w="978534" h="260350">
                <a:moveTo>
                  <a:pt x="751040" y="0"/>
                </a:moveTo>
                <a:lnTo>
                  <a:pt x="739981" y="710"/>
                </a:lnTo>
                <a:lnTo>
                  <a:pt x="729994" y="5516"/>
                </a:lnTo>
                <a:lnTo>
                  <a:pt x="722376" y="14108"/>
                </a:lnTo>
                <a:lnTo>
                  <a:pt x="718627" y="24997"/>
                </a:lnTo>
                <a:lnTo>
                  <a:pt x="719343" y="36064"/>
                </a:lnTo>
                <a:lnTo>
                  <a:pt x="724179" y="46059"/>
                </a:lnTo>
                <a:lnTo>
                  <a:pt x="732789" y="53732"/>
                </a:lnTo>
                <a:lnTo>
                  <a:pt x="863636" y="130059"/>
                </a:lnTo>
                <a:lnTo>
                  <a:pt x="906526" y="105040"/>
                </a:lnTo>
                <a:lnTo>
                  <a:pt x="921130" y="105040"/>
                </a:lnTo>
                <a:lnTo>
                  <a:pt x="921130" y="101103"/>
                </a:lnTo>
                <a:lnTo>
                  <a:pt x="928887" y="101103"/>
                </a:lnTo>
                <a:lnTo>
                  <a:pt x="761873" y="3694"/>
                </a:lnTo>
                <a:lnTo>
                  <a:pt x="751040" y="0"/>
                </a:lnTo>
                <a:close/>
              </a:path>
            </a:pathLst>
          </a:custGeom>
          <a:solidFill>
            <a:srgbClr val="7E7E7E"/>
          </a:solidFill>
        </p:spPr>
        <p:txBody>
          <a:bodyPr wrap="square" lIns="0" tIns="0" rIns="0" bIns="0" rtlCol="0"/>
          <a:lstStyle/>
          <a:p>
            <a:endParaRPr>
              <a:solidFill>
                <a:prstClr val="black"/>
              </a:solidFill>
            </a:endParaRPr>
          </a:p>
        </p:txBody>
      </p:sp>
      <p:sp>
        <p:nvSpPr>
          <p:cNvPr id="78" name="object 78"/>
          <p:cNvSpPr/>
          <p:nvPr/>
        </p:nvSpPr>
        <p:spPr>
          <a:xfrm>
            <a:off x="6879335" y="4669535"/>
            <a:ext cx="4581144" cy="2104644"/>
          </a:xfrm>
          <a:prstGeom prst="rect">
            <a:avLst/>
          </a:prstGeom>
          <a:blipFill>
            <a:blip r:embed="rId14" cstate="print"/>
            <a:stretch>
              <a:fillRect/>
            </a:stretch>
          </a:blipFill>
        </p:spPr>
        <p:txBody>
          <a:bodyPr wrap="square" lIns="0" tIns="0" rIns="0" bIns="0" rtlCol="0"/>
          <a:lstStyle/>
          <a:p>
            <a:endParaRPr>
              <a:solidFill>
                <a:prstClr val="black"/>
              </a:solidFill>
            </a:endParaRPr>
          </a:p>
        </p:txBody>
      </p:sp>
      <p:sp>
        <p:nvSpPr>
          <p:cNvPr id="79" name="object 79"/>
          <p:cNvSpPr/>
          <p:nvPr/>
        </p:nvSpPr>
        <p:spPr>
          <a:xfrm>
            <a:off x="6870192" y="5013959"/>
            <a:ext cx="4596384" cy="1458468"/>
          </a:xfrm>
          <a:prstGeom prst="rect">
            <a:avLst/>
          </a:prstGeom>
          <a:blipFill>
            <a:blip r:embed="rId11" cstate="print"/>
            <a:stretch>
              <a:fillRect/>
            </a:stretch>
          </a:blipFill>
        </p:spPr>
        <p:txBody>
          <a:bodyPr wrap="square" lIns="0" tIns="0" rIns="0" bIns="0" rtlCol="0"/>
          <a:lstStyle/>
          <a:p>
            <a:endParaRPr>
              <a:solidFill>
                <a:prstClr val="black"/>
              </a:solidFill>
            </a:endParaRPr>
          </a:p>
        </p:txBody>
      </p:sp>
      <p:sp>
        <p:nvSpPr>
          <p:cNvPr id="80" name="object 80"/>
          <p:cNvSpPr/>
          <p:nvPr/>
        </p:nvSpPr>
        <p:spPr>
          <a:xfrm>
            <a:off x="6918197" y="4708397"/>
            <a:ext cx="4453255" cy="1976755"/>
          </a:xfrm>
          <a:custGeom>
            <a:avLst/>
            <a:gdLst/>
            <a:ahLst/>
            <a:cxnLst/>
            <a:rect l="l" t="t" r="r" b="b"/>
            <a:pathLst>
              <a:path w="4453255" h="1976754">
                <a:moveTo>
                  <a:pt x="0" y="1976627"/>
                </a:moveTo>
                <a:lnTo>
                  <a:pt x="4453128" y="1976627"/>
                </a:lnTo>
                <a:lnTo>
                  <a:pt x="4453128" y="0"/>
                </a:lnTo>
                <a:lnTo>
                  <a:pt x="0" y="0"/>
                </a:lnTo>
                <a:lnTo>
                  <a:pt x="0" y="1976627"/>
                </a:lnTo>
                <a:close/>
              </a:path>
            </a:pathLst>
          </a:custGeom>
          <a:solidFill>
            <a:srgbClr val="7E7E7E"/>
          </a:solidFill>
        </p:spPr>
        <p:txBody>
          <a:bodyPr wrap="square" lIns="0" tIns="0" rIns="0" bIns="0" rtlCol="0"/>
          <a:lstStyle/>
          <a:p>
            <a:endParaRPr>
              <a:solidFill>
                <a:prstClr val="black"/>
              </a:solidFill>
            </a:endParaRPr>
          </a:p>
        </p:txBody>
      </p:sp>
      <p:sp>
        <p:nvSpPr>
          <p:cNvPr id="81" name="object 81"/>
          <p:cNvSpPr/>
          <p:nvPr/>
        </p:nvSpPr>
        <p:spPr>
          <a:xfrm>
            <a:off x="6918197" y="4708397"/>
            <a:ext cx="4453255" cy="1976755"/>
          </a:xfrm>
          <a:custGeom>
            <a:avLst/>
            <a:gdLst/>
            <a:ahLst/>
            <a:cxnLst/>
            <a:rect l="l" t="t" r="r" b="b"/>
            <a:pathLst>
              <a:path w="4453255" h="1976754">
                <a:moveTo>
                  <a:pt x="0" y="1976627"/>
                </a:moveTo>
                <a:lnTo>
                  <a:pt x="4453128" y="1976627"/>
                </a:lnTo>
                <a:lnTo>
                  <a:pt x="4453128" y="0"/>
                </a:lnTo>
                <a:lnTo>
                  <a:pt x="0" y="0"/>
                </a:lnTo>
                <a:lnTo>
                  <a:pt x="0" y="1976627"/>
                </a:lnTo>
                <a:close/>
              </a:path>
            </a:pathLst>
          </a:custGeom>
          <a:ln w="25908">
            <a:solidFill>
              <a:srgbClr val="FFFFFF"/>
            </a:solidFill>
          </a:ln>
        </p:spPr>
        <p:txBody>
          <a:bodyPr wrap="square" lIns="0" tIns="0" rIns="0" bIns="0" rtlCol="0"/>
          <a:lstStyle/>
          <a:p>
            <a:endParaRPr>
              <a:solidFill>
                <a:prstClr val="black"/>
              </a:solidFill>
            </a:endParaRPr>
          </a:p>
        </p:txBody>
      </p:sp>
      <p:sp>
        <p:nvSpPr>
          <p:cNvPr id="82" name="object 82"/>
          <p:cNvSpPr txBox="1"/>
          <p:nvPr/>
        </p:nvSpPr>
        <p:spPr>
          <a:xfrm>
            <a:off x="7036434" y="5088127"/>
            <a:ext cx="4215765" cy="1153795"/>
          </a:xfrm>
          <a:prstGeom prst="rect">
            <a:avLst/>
          </a:prstGeom>
        </p:spPr>
        <p:txBody>
          <a:bodyPr vert="horz" wrap="square" lIns="0" tIns="47625" rIns="0" bIns="0" rtlCol="0">
            <a:spAutoFit/>
          </a:bodyPr>
          <a:lstStyle/>
          <a:p>
            <a:pPr marL="12065" marR="5080" algn="ctr">
              <a:lnSpc>
                <a:spcPts val="2160"/>
              </a:lnSpc>
              <a:spcBef>
                <a:spcPts val="375"/>
              </a:spcBef>
            </a:pPr>
            <a:r>
              <a:rPr sz="2000" spc="-5" dirty="0">
                <a:solidFill>
                  <a:srgbClr val="FFFFFF"/>
                </a:solidFill>
                <a:cs typeface="Calibri"/>
              </a:rPr>
              <a:t>Now his </a:t>
            </a:r>
            <a:r>
              <a:rPr sz="2000" dirty="0">
                <a:solidFill>
                  <a:srgbClr val="FFFFFF"/>
                </a:solidFill>
                <a:cs typeface="Calibri"/>
              </a:rPr>
              <a:t>node </a:t>
            </a:r>
            <a:r>
              <a:rPr sz="2000" spc="-5" dirty="0">
                <a:solidFill>
                  <a:srgbClr val="FFFFFF"/>
                </a:solidFill>
                <a:cs typeface="Calibri"/>
              </a:rPr>
              <a:t>will </a:t>
            </a:r>
            <a:r>
              <a:rPr sz="2000" spc="-15" dirty="0">
                <a:solidFill>
                  <a:srgbClr val="FFFFFF"/>
                </a:solidFill>
                <a:cs typeface="Calibri"/>
              </a:rPr>
              <a:t>validate </a:t>
            </a:r>
            <a:r>
              <a:rPr sz="2000" dirty="0">
                <a:solidFill>
                  <a:srgbClr val="FFFFFF"/>
                </a:solidFill>
                <a:cs typeface="Calibri"/>
              </a:rPr>
              <a:t>the block  (273816) and </a:t>
            </a:r>
            <a:r>
              <a:rPr sz="2000" spc="-5" dirty="0">
                <a:solidFill>
                  <a:srgbClr val="FFFFFF"/>
                </a:solidFill>
                <a:cs typeface="Calibri"/>
              </a:rPr>
              <a:t>also </a:t>
            </a:r>
            <a:r>
              <a:rPr sz="2000" dirty="0">
                <a:solidFill>
                  <a:srgbClr val="FFFFFF"/>
                </a:solidFill>
                <a:cs typeface="Calibri"/>
              </a:rPr>
              <a:t>check all the  </a:t>
            </a:r>
            <a:r>
              <a:rPr sz="2000" spc="-5" dirty="0">
                <a:solidFill>
                  <a:srgbClr val="FFFFFF"/>
                </a:solidFill>
                <a:cs typeface="Calibri"/>
              </a:rPr>
              <a:t>transactions </a:t>
            </a:r>
            <a:r>
              <a:rPr sz="2000" dirty="0">
                <a:solidFill>
                  <a:srgbClr val="FFFFFF"/>
                </a:solidFill>
                <a:cs typeface="Calibri"/>
              </a:rPr>
              <a:t>in the memory </a:t>
            </a:r>
            <a:r>
              <a:rPr sz="2000" spc="-5" dirty="0">
                <a:solidFill>
                  <a:srgbClr val="FFFFFF"/>
                </a:solidFill>
                <a:cs typeface="Calibri"/>
              </a:rPr>
              <a:t>pool </a:t>
            </a:r>
            <a:r>
              <a:rPr sz="2000" spc="-15" dirty="0">
                <a:solidFill>
                  <a:srgbClr val="FFFFFF"/>
                </a:solidFill>
                <a:cs typeface="Calibri"/>
              </a:rPr>
              <a:t>to  remove </a:t>
            </a:r>
            <a:r>
              <a:rPr sz="2000" spc="-10" dirty="0">
                <a:solidFill>
                  <a:srgbClr val="FFFFFF"/>
                </a:solidFill>
                <a:cs typeface="Calibri"/>
              </a:rPr>
              <a:t>any </a:t>
            </a:r>
            <a:r>
              <a:rPr sz="2000" dirty="0">
                <a:solidFill>
                  <a:srgbClr val="FFFFFF"/>
                </a:solidFill>
                <a:cs typeface="Calibri"/>
              </a:rPr>
              <a:t>if included in </a:t>
            </a:r>
            <a:r>
              <a:rPr sz="2000" spc="-5" dirty="0">
                <a:solidFill>
                  <a:srgbClr val="FFFFFF"/>
                </a:solidFill>
                <a:cs typeface="Calibri"/>
              </a:rPr>
              <a:t>block</a:t>
            </a:r>
            <a:r>
              <a:rPr sz="2000" spc="-35" dirty="0">
                <a:solidFill>
                  <a:srgbClr val="FFFFFF"/>
                </a:solidFill>
                <a:cs typeface="Calibri"/>
              </a:rPr>
              <a:t> </a:t>
            </a:r>
            <a:r>
              <a:rPr sz="2000" dirty="0">
                <a:solidFill>
                  <a:srgbClr val="FFFFFF"/>
                </a:solidFill>
                <a:cs typeface="Calibri"/>
              </a:rPr>
              <a:t>(273816)</a:t>
            </a:r>
            <a:endParaRPr sz="2000">
              <a:solidFill>
                <a:prstClr val="black"/>
              </a:solidFill>
              <a:cs typeface="Calibri"/>
            </a:endParaRPr>
          </a:p>
        </p:txBody>
      </p:sp>
      <p:sp>
        <p:nvSpPr>
          <p:cNvPr id="83" name="object 83"/>
          <p:cNvSpPr/>
          <p:nvPr/>
        </p:nvSpPr>
        <p:spPr>
          <a:xfrm>
            <a:off x="3535160" y="6681216"/>
            <a:ext cx="11116945" cy="724535"/>
          </a:xfrm>
          <a:custGeom>
            <a:avLst/>
            <a:gdLst/>
            <a:ahLst/>
            <a:cxnLst/>
            <a:rect l="l" t="t" r="r" b="b"/>
            <a:pathLst>
              <a:path w="11116944" h="724534">
                <a:moveTo>
                  <a:pt x="24997" y="464119"/>
                </a:moveTo>
                <a:lnTo>
                  <a:pt x="14108" y="467868"/>
                </a:lnTo>
                <a:lnTo>
                  <a:pt x="5516" y="475486"/>
                </a:lnTo>
                <a:lnTo>
                  <a:pt x="710" y="485473"/>
                </a:lnTo>
                <a:lnTo>
                  <a:pt x="0" y="496532"/>
                </a:lnTo>
                <a:lnTo>
                  <a:pt x="3694" y="507365"/>
                </a:lnTo>
                <a:lnTo>
                  <a:pt x="130059" y="724027"/>
                </a:lnTo>
                <a:lnTo>
                  <a:pt x="163539" y="666623"/>
                </a:lnTo>
                <a:lnTo>
                  <a:pt x="101103" y="666623"/>
                </a:lnTo>
                <a:lnTo>
                  <a:pt x="101103" y="559489"/>
                </a:lnTo>
                <a:lnTo>
                  <a:pt x="53732" y="478282"/>
                </a:lnTo>
                <a:lnTo>
                  <a:pt x="46059" y="469671"/>
                </a:lnTo>
                <a:lnTo>
                  <a:pt x="36064" y="464835"/>
                </a:lnTo>
                <a:lnTo>
                  <a:pt x="24997" y="464119"/>
                </a:lnTo>
                <a:close/>
              </a:path>
              <a:path w="11116944" h="724534">
                <a:moveTo>
                  <a:pt x="101103" y="559489"/>
                </a:moveTo>
                <a:lnTo>
                  <a:pt x="101103" y="666623"/>
                </a:lnTo>
                <a:lnTo>
                  <a:pt x="159015" y="666623"/>
                </a:lnTo>
                <a:lnTo>
                  <a:pt x="159015" y="652018"/>
                </a:lnTo>
                <a:lnTo>
                  <a:pt x="105040" y="652018"/>
                </a:lnTo>
                <a:lnTo>
                  <a:pt x="130059" y="609128"/>
                </a:lnTo>
                <a:lnTo>
                  <a:pt x="101103" y="559489"/>
                </a:lnTo>
                <a:close/>
              </a:path>
              <a:path w="11116944" h="724534">
                <a:moveTo>
                  <a:pt x="235122" y="464119"/>
                </a:moveTo>
                <a:lnTo>
                  <a:pt x="224055" y="464835"/>
                </a:lnTo>
                <a:lnTo>
                  <a:pt x="214060" y="469671"/>
                </a:lnTo>
                <a:lnTo>
                  <a:pt x="206386" y="478282"/>
                </a:lnTo>
                <a:lnTo>
                  <a:pt x="159015" y="559489"/>
                </a:lnTo>
                <a:lnTo>
                  <a:pt x="159015" y="666623"/>
                </a:lnTo>
                <a:lnTo>
                  <a:pt x="163539" y="666623"/>
                </a:lnTo>
                <a:lnTo>
                  <a:pt x="256424" y="507365"/>
                </a:lnTo>
                <a:lnTo>
                  <a:pt x="260119" y="496532"/>
                </a:lnTo>
                <a:lnTo>
                  <a:pt x="259409" y="485473"/>
                </a:lnTo>
                <a:lnTo>
                  <a:pt x="254603" y="475486"/>
                </a:lnTo>
                <a:lnTo>
                  <a:pt x="246010" y="467868"/>
                </a:lnTo>
                <a:lnTo>
                  <a:pt x="235122" y="464119"/>
                </a:lnTo>
                <a:close/>
              </a:path>
              <a:path w="11116944" h="724534">
                <a:moveTo>
                  <a:pt x="130059" y="609128"/>
                </a:moveTo>
                <a:lnTo>
                  <a:pt x="105040" y="652018"/>
                </a:lnTo>
                <a:lnTo>
                  <a:pt x="155078" y="652018"/>
                </a:lnTo>
                <a:lnTo>
                  <a:pt x="130059" y="609128"/>
                </a:lnTo>
                <a:close/>
              </a:path>
              <a:path w="11116944" h="724534">
                <a:moveTo>
                  <a:pt x="159015" y="559489"/>
                </a:moveTo>
                <a:lnTo>
                  <a:pt x="130059" y="609128"/>
                </a:lnTo>
                <a:lnTo>
                  <a:pt x="155078" y="652018"/>
                </a:lnTo>
                <a:lnTo>
                  <a:pt x="159015" y="652018"/>
                </a:lnTo>
                <a:lnTo>
                  <a:pt x="159015" y="559489"/>
                </a:lnTo>
                <a:close/>
              </a:path>
              <a:path w="11116944" h="724534">
                <a:moveTo>
                  <a:pt x="11058663" y="352171"/>
                </a:moveTo>
                <a:lnTo>
                  <a:pt x="130059" y="352171"/>
                </a:lnTo>
                <a:lnTo>
                  <a:pt x="118784" y="354445"/>
                </a:lnTo>
                <a:lnTo>
                  <a:pt x="109581" y="360648"/>
                </a:lnTo>
                <a:lnTo>
                  <a:pt x="103377" y="369851"/>
                </a:lnTo>
                <a:lnTo>
                  <a:pt x="101103" y="381127"/>
                </a:lnTo>
                <a:lnTo>
                  <a:pt x="101103" y="559489"/>
                </a:lnTo>
                <a:lnTo>
                  <a:pt x="130059" y="609128"/>
                </a:lnTo>
                <a:lnTo>
                  <a:pt x="159015" y="559489"/>
                </a:lnTo>
                <a:lnTo>
                  <a:pt x="159015" y="410083"/>
                </a:lnTo>
                <a:lnTo>
                  <a:pt x="130059" y="410083"/>
                </a:lnTo>
                <a:lnTo>
                  <a:pt x="159015" y="381127"/>
                </a:lnTo>
                <a:lnTo>
                  <a:pt x="11058663" y="381127"/>
                </a:lnTo>
                <a:lnTo>
                  <a:pt x="11058663" y="352171"/>
                </a:lnTo>
                <a:close/>
              </a:path>
              <a:path w="11116944" h="724534">
                <a:moveTo>
                  <a:pt x="159015" y="381127"/>
                </a:moveTo>
                <a:lnTo>
                  <a:pt x="130059" y="410083"/>
                </a:lnTo>
                <a:lnTo>
                  <a:pt x="159015" y="410083"/>
                </a:lnTo>
                <a:lnTo>
                  <a:pt x="159015" y="381127"/>
                </a:lnTo>
                <a:close/>
              </a:path>
              <a:path w="11116944" h="724534">
                <a:moveTo>
                  <a:pt x="11116575" y="352171"/>
                </a:moveTo>
                <a:lnTo>
                  <a:pt x="11087619" y="352171"/>
                </a:lnTo>
                <a:lnTo>
                  <a:pt x="11058663" y="381127"/>
                </a:lnTo>
                <a:lnTo>
                  <a:pt x="159015" y="381127"/>
                </a:lnTo>
                <a:lnTo>
                  <a:pt x="159015" y="410083"/>
                </a:lnTo>
                <a:lnTo>
                  <a:pt x="11087619" y="410083"/>
                </a:lnTo>
                <a:lnTo>
                  <a:pt x="11098895" y="407808"/>
                </a:lnTo>
                <a:lnTo>
                  <a:pt x="11108098" y="401605"/>
                </a:lnTo>
                <a:lnTo>
                  <a:pt x="11114301" y="392402"/>
                </a:lnTo>
                <a:lnTo>
                  <a:pt x="11116575" y="381127"/>
                </a:lnTo>
                <a:lnTo>
                  <a:pt x="11116575" y="352171"/>
                </a:lnTo>
                <a:close/>
              </a:path>
              <a:path w="11116944" h="724534">
                <a:moveTo>
                  <a:pt x="11116575" y="0"/>
                </a:moveTo>
                <a:lnTo>
                  <a:pt x="11058663" y="0"/>
                </a:lnTo>
                <a:lnTo>
                  <a:pt x="11058663" y="381127"/>
                </a:lnTo>
                <a:lnTo>
                  <a:pt x="11087619" y="352171"/>
                </a:lnTo>
                <a:lnTo>
                  <a:pt x="11116575" y="352171"/>
                </a:lnTo>
                <a:lnTo>
                  <a:pt x="11116575" y="0"/>
                </a:lnTo>
                <a:close/>
              </a:path>
            </a:pathLst>
          </a:custGeom>
          <a:solidFill>
            <a:srgbClr val="095A82"/>
          </a:solidFill>
        </p:spPr>
        <p:txBody>
          <a:bodyPr wrap="square" lIns="0" tIns="0" rIns="0" bIns="0" rtlCol="0"/>
          <a:lstStyle/>
          <a:p>
            <a:endParaRPr>
              <a:solidFill>
                <a:prstClr val="black"/>
              </a:solidFill>
            </a:endParaRPr>
          </a:p>
        </p:txBody>
      </p:sp>
      <p:sp>
        <p:nvSpPr>
          <p:cNvPr id="84" name="object 84"/>
          <p:cNvSpPr/>
          <p:nvPr/>
        </p:nvSpPr>
        <p:spPr>
          <a:xfrm>
            <a:off x="12356592" y="4669535"/>
            <a:ext cx="4582667" cy="2104644"/>
          </a:xfrm>
          <a:prstGeom prst="rect">
            <a:avLst/>
          </a:prstGeom>
          <a:blipFill>
            <a:blip r:embed="rId12" cstate="print"/>
            <a:stretch>
              <a:fillRect/>
            </a:stretch>
          </a:blipFill>
        </p:spPr>
        <p:txBody>
          <a:bodyPr wrap="square" lIns="0" tIns="0" rIns="0" bIns="0" rtlCol="0"/>
          <a:lstStyle/>
          <a:p>
            <a:endParaRPr>
              <a:solidFill>
                <a:prstClr val="black"/>
              </a:solidFill>
            </a:endParaRPr>
          </a:p>
        </p:txBody>
      </p:sp>
      <p:sp>
        <p:nvSpPr>
          <p:cNvPr id="85" name="object 85"/>
          <p:cNvSpPr/>
          <p:nvPr/>
        </p:nvSpPr>
        <p:spPr>
          <a:xfrm>
            <a:off x="12395454" y="4708397"/>
            <a:ext cx="4455160" cy="1976755"/>
          </a:xfrm>
          <a:custGeom>
            <a:avLst/>
            <a:gdLst/>
            <a:ahLst/>
            <a:cxnLst/>
            <a:rect l="l" t="t" r="r" b="b"/>
            <a:pathLst>
              <a:path w="4455159" h="1976754">
                <a:moveTo>
                  <a:pt x="0" y="1976627"/>
                </a:moveTo>
                <a:lnTo>
                  <a:pt x="4454652" y="1976627"/>
                </a:lnTo>
                <a:lnTo>
                  <a:pt x="4454652" y="0"/>
                </a:lnTo>
                <a:lnTo>
                  <a:pt x="0" y="0"/>
                </a:lnTo>
                <a:lnTo>
                  <a:pt x="0" y="1976627"/>
                </a:lnTo>
                <a:close/>
              </a:path>
            </a:pathLst>
          </a:custGeom>
          <a:solidFill>
            <a:srgbClr val="095A82"/>
          </a:solidFill>
        </p:spPr>
        <p:txBody>
          <a:bodyPr wrap="square" lIns="0" tIns="0" rIns="0" bIns="0" rtlCol="0"/>
          <a:lstStyle/>
          <a:p>
            <a:endParaRPr>
              <a:solidFill>
                <a:prstClr val="black"/>
              </a:solidFill>
            </a:endParaRPr>
          </a:p>
        </p:txBody>
      </p:sp>
      <p:sp>
        <p:nvSpPr>
          <p:cNvPr id="86" name="object 86"/>
          <p:cNvSpPr/>
          <p:nvPr/>
        </p:nvSpPr>
        <p:spPr>
          <a:xfrm>
            <a:off x="12395454" y="4708397"/>
            <a:ext cx="4455160" cy="1976755"/>
          </a:xfrm>
          <a:custGeom>
            <a:avLst/>
            <a:gdLst/>
            <a:ahLst/>
            <a:cxnLst/>
            <a:rect l="l" t="t" r="r" b="b"/>
            <a:pathLst>
              <a:path w="4455159" h="1976754">
                <a:moveTo>
                  <a:pt x="0" y="1976627"/>
                </a:moveTo>
                <a:lnTo>
                  <a:pt x="4454652" y="1976627"/>
                </a:lnTo>
                <a:lnTo>
                  <a:pt x="4454652" y="0"/>
                </a:lnTo>
                <a:lnTo>
                  <a:pt x="0" y="0"/>
                </a:lnTo>
                <a:lnTo>
                  <a:pt x="0" y="1976627"/>
                </a:lnTo>
                <a:close/>
              </a:path>
            </a:pathLst>
          </a:custGeom>
          <a:ln w="25908">
            <a:solidFill>
              <a:srgbClr val="FFFFFF"/>
            </a:solidFill>
          </a:ln>
        </p:spPr>
        <p:txBody>
          <a:bodyPr wrap="square" lIns="0" tIns="0" rIns="0" bIns="0" rtlCol="0"/>
          <a:lstStyle/>
          <a:p>
            <a:endParaRPr>
              <a:solidFill>
                <a:prstClr val="black"/>
              </a:solidFill>
            </a:endParaRPr>
          </a:p>
        </p:txBody>
      </p:sp>
      <p:sp>
        <p:nvSpPr>
          <p:cNvPr id="87" name="object 87"/>
          <p:cNvSpPr txBox="1"/>
          <p:nvPr/>
        </p:nvSpPr>
        <p:spPr>
          <a:xfrm>
            <a:off x="12395454" y="5225288"/>
            <a:ext cx="4455160" cy="879475"/>
          </a:xfrm>
          <a:prstGeom prst="rect">
            <a:avLst/>
          </a:prstGeom>
        </p:spPr>
        <p:txBody>
          <a:bodyPr vert="horz" wrap="square" lIns="0" tIns="47625" rIns="0" bIns="0" rtlCol="0">
            <a:spAutoFit/>
          </a:bodyPr>
          <a:lstStyle/>
          <a:p>
            <a:pPr marL="260985" marR="255904" indent="635" algn="ctr">
              <a:lnSpc>
                <a:spcPts val="2160"/>
              </a:lnSpc>
              <a:spcBef>
                <a:spcPts val="375"/>
              </a:spcBef>
            </a:pPr>
            <a:r>
              <a:rPr sz="2000" spc="-10" dirty="0">
                <a:solidFill>
                  <a:srgbClr val="FFFFFF"/>
                </a:solidFill>
                <a:cs typeface="Calibri"/>
              </a:rPr>
              <a:t>Whatever </a:t>
            </a:r>
            <a:r>
              <a:rPr sz="2000" spc="-5" dirty="0">
                <a:solidFill>
                  <a:srgbClr val="FFFFFF"/>
                </a:solidFill>
                <a:cs typeface="Calibri"/>
              </a:rPr>
              <a:t>transactions </a:t>
            </a:r>
            <a:r>
              <a:rPr sz="2000" spc="-10" dirty="0">
                <a:solidFill>
                  <a:srgbClr val="FFFFFF"/>
                </a:solidFill>
                <a:cs typeface="Calibri"/>
              </a:rPr>
              <a:t>are </a:t>
            </a:r>
            <a:r>
              <a:rPr sz="2000" spc="-5" dirty="0">
                <a:solidFill>
                  <a:srgbClr val="FFFFFF"/>
                </a:solidFill>
                <a:cs typeface="Calibri"/>
              </a:rPr>
              <a:t>left </a:t>
            </a:r>
            <a:r>
              <a:rPr sz="2000" dirty="0">
                <a:solidFill>
                  <a:srgbClr val="FFFFFF"/>
                </a:solidFill>
                <a:cs typeface="Calibri"/>
              </a:rPr>
              <a:t>in the  memory </a:t>
            </a:r>
            <a:r>
              <a:rPr sz="2000" spc="-5" dirty="0">
                <a:solidFill>
                  <a:srgbClr val="FFFFFF"/>
                </a:solidFill>
                <a:cs typeface="Calibri"/>
              </a:rPr>
              <a:t>pool remain unconfirmed  waiting </a:t>
            </a:r>
            <a:r>
              <a:rPr sz="2000" spc="-10" dirty="0">
                <a:solidFill>
                  <a:srgbClr val="FFFFFF"/>
                </a:solidFill>
                <a:cs typeface="Calibri"/>
              </a:rPr>
              <a:t>to </a:t>
            </a:r>
            <a:r>
              <a:rPr sz="2000" spc="-5" dirty="0">
                <a:solidFill>
                  <a:srgbClr val="FFFFFF"/>
                </a:solidFill>
                <a:cs typeface="Calibri"/>
              </a:rPr>
              <a:t>be </a:t>
            </a:r>
            <a:r>
              <a:rPr sz="2000" spc="-10" dirty="0">
                <a:solidFill>
                  <a:srgbClr val="FFFFFF"/>
                </a:solidFill>
                <a:cs typeface="Calibri"/>
              </a:rPr>
              <a:t>recorded </a:t>
            </a:r>
            <a:r>
              <a:rPr sz="2000" spc="-5" dirty="0">
                <a:solidFill>
                  <a:srgbClr val="FFFFFF"/>
                </a:solidFill>
                <a:cs typeface="Calibri"/>
              </a:rPr>
              <a:t>in </a:t>
            </a:r>
            <a:r>
              <a:rPr sz="2000" dirty="0">
                <a:solidFill>
                  <a:srgbClr val="FFFFFF"/>
                </a:solidFill>
                <a:cs typeface="Calibri"/>
              </a:rPr>
              <a:t>a </a:t>
            </a:r>
            <a:r>
              <a:rPr sz="2000" spc="-5" dirty="0">
                <a:solidFill>
                  <a:srgbClr val="FFFFFF"/>
                </a:solidFill>
                <a:cs typeface="Calibri"/>
              </a:rPr>
              <a:t>new</a:t>
            </a:r>
            <a:r>
              <a:rPr sz="2000" spc="-65" dirty="0">
                <a:solidFill>
                  <a:srgbClr val="FFFFFF"/>
                </a:solidFill>
                <a:cs typeface="Calibri"/>
              </a:rPr>
              <a:t> </a:t>
            </a:r>
            <a:r>
              <a:rPr sz="2000" spc="-5" dirty="0">
                <a:solidFill>
                  <a:srgbClr val="FFFFFF"/>
                </a:solidFill>
                <a:cs typeface="Calibri"/>
              </a:rPr>
              <a:t>block.</a:t>
            </a:r>
            <a:endParaRPr sz="2000">
              <a:solidFill>
                <a:prstClr val="black"/>
              </a:solidFill>
              <a:cs typeface="Calibri"/>
            </a:endParaRPr>
          </a:p>
        </p:txBody>
      </p:sp>
      <p:sp>
        <p:nvSpPr>
          <p:cNvPr id="88" name="object 88"/>
          <p:cNvSpPr/>
          <p:nvPr/>
        </p:nvSpPr>
        <p:spPr>
          <a:xfrm>
            <a:off x="5890259" y="8298422"/>
            <a:ext cx="978535" cy="260350"/>
          </a:xfrm>
          <a:custGeom>
            <a:avLst/>
            <a:gdLst/>
            <a:ahLst/>
            <a:cxnLst/>
            <a:rect l="l" t="t" r="r" b="b"/>
            <a:pathLst>
              <a:path w="978534" h="260350">
                <a:moveTo>
                  <a:pt x="863636" y="130059"/>
                </a:moveTo>
                <a:lnTo>
                  <a:pt x="732789" y="206386"/>
                </a:lnTo>
                <a:lnTo>
                  <a:pt x="724179" y="214006"/>
                </a:lnTo>
                <a:lnTo>
                  <a:pt x="719343" y="224008"/>
                </a:lnTo>
                <a:lnTo>
                  <a:pt x="718627" y="235104"/>
                </a:lnTo>
                <a:lnTo>
                  <a:pt x="722375" y="246010"/>
                </a:lnTo>
                <a:lnTo>
                  <a:pt x="729994" y="254603"/>
                </a:lnTo>
                <a:lnTo>
                  <a:pt x="739981" y="259409"/>
                </a:lnTo>
                <a:lnTo>
                  <a:pt x="751040" y="260119"/>
                </a:lnTo>
                <a:lnTo>
                  <a:pt x="761872" y="256424"/>
                </a:lnTo>
                <a:lnTo>
                  <a:pt x="928887" y="159015"/>
                </a:lnTo>
                <a:lnTo>
                  <a:pt x="921131" y="159015"/>
                </a:lnTo>
                <a:lnTo>
                  <a:pt x="921131" y="155078"/>
                </a:lnTo>
                <a:lnTo>
                  <a:pt x="906525" y="155078"/>
                </a:lnTo>
                <a:lnTo>
                  <a:pt x="863636" y="130059"/>
                </a:lnTo>
                <a:close/>
              </a:path>
              <a:path w="978534" h="260350">
                <a:moveTo>
                  <a:pt x="813997" y="101103"/>
                </a:moveTo>
                <a:lnTo>
                  <a:pt x="0" y="101103"/>
                </a:lnTo>
                <a:lnTo>
                  <a:pt x="0" y="159015"/>
                </a:lnTo>
                <a:lnTo>
                  <a:pt x="813997" y="159015"/>
                </a:lnTo>
                <a:lnTo>
                  <a:pt x="863636" y="130059"/>
                </a:lnTo>
                <a:lnTo>
                  <a:pt x="813997" y="101103"/>
                </a:lnTo>
                <a:close/>
              </a:path>
              <a:path w="978534" h="260350">
                <a:moveTo>
                  <a:pt x="928887" y="101103"/>
                </a:moveTo>
                <a:lnTo>
                  <a:pt x="921131" y="101103"/>
                </a:lnTo>
                <a:lnTo>
                  <a:pt x="921131" y="159015"/>
                </a:lnTo>
                <a:lnTo>
                  <a:pt x="928887" y="159015"/>
                </a:lnTo>
                <a:lnTo>
                  <a:pt x="978535" y="130059"/>
                </a:lnTo>
                <a:lnTo>
                  <a:pt x="928887" y="101103"/>
                </a:lnTo>
                <a:close/>
              </a:path>
              <a:path w="978534" h="260350">
                <a:moveTo>
                  <a:pt x="906525" y="105040"/>
                </a:moveTo>
                <a:lnTo>
                  <a:pt x="863636" y="130059"/>
                </a:lnTo>
                <a:lnTo>
                  <a:pt x="906525" y="155078"/>
                </a:lnTo>
                <a:lnTo>
                  <a:pt x="906525" y="105040"/>
                </a:lnTo>
                <a:close/>
              </a:path>
              <a:path w="978534" h="260350">
                <a:moveTo>
                  <a:pt x="921131" y="105040"/>
                </a:moveTo>
                <a:lnTo>
                  <a:pt x="906525" y="105040"/>
                </a:lnTo>
                <a:lnTo>
                  <a:pt x="906525" y="155078"/>
                </a:lnTo>
                <a:lnTo>
                  <a:pt x="921131" y="155078"/>
                </a:lnTo>
                <a:lnTo>
                  <a:pt x="921131" y="105040"/>
                </a:lnTo>
                <a:close/>
              </a:path>
              <a:path w="978534" h="260350">
                <a:moveTo>
                  <a:pt x="751040" y="0"/>
                </a:moveTo>
                <a:lnTo>
                  <a:pt x="739981" y="710"/>
                </a:lnTo>
                <a:lnTo>
                  <a:pt x="729994" y="5516"/>
                </a:lnTo>
                <a:lnTo>
                  <a:pt x="722375" y="14108"/>
                </a:lnTo>
                <a:lnTo>
                  <a:pt x="718627" y="24997"/>
                </a:lnTo>
                <a:lnTo>
                  <a:pt x="719343" y="36064"/>
                </a:lnTo>
                <a:lnTo>
                  <a:pt x="724179" y="46059"/>
                </a:lnTo>
                <a:lnTo>
                  <a:pt x="732789" y="53732"/>
                </a:lnTo>
                <a:lnTo>
                  <a:pt x="863636" y="130059"/>
                </a:lnTo>
                <a:lnTo>
                  <a:pt x="906525" y="105040"/>
                </a:lnTo>
                <a:lnTo>
                  <a:pt x="921131" y="105040"/>
                </a:lnTo>
                <a:lnTo>
                  <a:pt x="921131" y="101103"/>
                </a:lnTo>
                <a:lnTo>
                  <a:pt x="928887" y="101103"/>
                </a:lnTo>
                <a:lnTo>
                  <a:pt x="761872" y="3694"/>
                </a:lnTo>
                <a:lnTo>
                  <a:pt x="751040" y="0"/>
                </a:lnTo>
                <a:close/>
              </a:path>
            </a:pathLst>
          </a:custGeom>
          <a:solidFill>
            <a:srgbClr val="F19C13"/>
          </a:solidFill>
        </p:spPr>
        <p:txBody>
          <a:bodyPr wrap="square" lIns="0" tIns="0" rIns="0" bIns="0" rtlCol="0"/>
          <a:lstStyle/>
          <a:p>
            <a:endParaRPr>
              <a:solidFill>
                <a:prstClr val="black"/>
              </a:solidFill>
            </a:endParaRPr>
          </a:p>
        </p:txBody>
      </p:sp>
      <p:sp>
        <p:nvSpPr>
          <p:cNvPr id="89" name="object 89"/>
          <p:cNvSpPr/>
          <p:nvPr/>
        </p:nvSpPr>
        <p:spPr>
          <a:xfrm>
            <a:off x="1400555" y="7402068"/>
            <a:ext cx="4582668" cy="2104644"/>
          </a:xfrm>
          <a:prstGeom prst="rect">
            <a:avLst/>
          </a:prstGeom>
          <a:blipFill>
            <a:blip r:embed="rId12" cstate="print"/>
            <a:stretch>
              <a:fillRect/>
            </a:stretch>
          </a:blipFill>
        </p:spPr>
        <p:txBody>
          <a:bodyPr wrap="square" lIns="0" tIns="0" rIns="0" bIns="0" rtlCol="0"/>
          <a:lstStyle/>
          <a:p>
            <a:endParaRPr>
              <a:solidFill>
                <a:prstClr val="black"/>
              </a:solidFill>
            </a:endParaRPr>
          </a:p>
        </p:txBody>
      </p:sp>
      <p:sp>
        <p:nvSpPr>
          <p:cNvPr id="90" name="object 90"/>
          <p:cNvSpPr/>
          <p:nvPr/>
        </p:nvSpPr>
        <p:spPr>
          <a:xfrm>
            <a:off x="1406652" y="7609331"/>
            <a:ext cx="4623816" cy="1732788"/>
          </a:xfrm>
          <a:prstGeom prst="rect">
            <a:avLst/>
          </a:prstGeom>
          <a:blipFill>
            <a:blip r:embed="rId13" cstate="print"/>
            <a:stretch>
              <a:fillRect/>
            </a:stretch>
          </a:blipFill>
        </p:spPr>
        <p:txBody>
          <a:bodyPr wrap="square" lIns="0" tIns="0" rIns="0" bIns="0" rtlCol="0"/>
          <a:lstStyle/>
          <a:p>
            <a:endParaRPr>
              <a:solidFill>
                <a:prstClr val="black"/>
              </a:solidFill>
            </a:endParaRPr>
          </a:p>
        </p:txBody>
      </p:sp>
      <p:sp>
        <p:nvSpPr>
          <p:cNvPr id="91" name="object 91"/>
          <p:cNvSpPr/>
          <p:nvPr/>
        </p:nvSpPr>
        <p:spPr>
          <a:xfrm>
            <a:off x="1439417" y="7440930"/>
            <a:ext cx="4455160" cy="1976755"/>
          </a:xfrm>
          <a:custGeom>
            <a:avLst/>
            <a:gdLst/>
            <a:ahLst/>
            <a:cxnLst/>
            <a:rect l="l" t="t" r="r" b="b"/>
            <a:pathLst>
              <a:path w="4455160" h="1976754">
                <a:moveTo>
                  <a:pt x="0" y="1976627"/>
                </a:moveTo>
                <a:lnTo>
                  <a:pt x="4454652" y="1976627"/>
                </a:lnTo>
                <a:lnTo>
                  <a:pt x="4454652" y="0"/>
                </a:lnTo>
                <a:lnTo>
                  <a:pt x="0" y="0"/>
                </a:lnTo>
                <a:lnTo>
                  <a:pt x="0" y="1976627"/>
                </a:lnTo>
                <a:close/>
              </a:path>
            </a:pathLst>
          </a:custGeom>
          <a:solidFill>
            <a:srgbClr val="F19C13"/>
          </a:solidFill>
        </p:spPr>
        <p:txBody>
          <a:bodyPr wrap="square" lIns="0" tIns="0" rIns="0" bIns="0" rtlCol="0"/>
          <a:lstStyle/>
          <a:p>
            <a:endParaRPr>
              <a:solidFill>
                <a:prstClr val="black"/>
              </a:solidFill>
            </a:endParaRPr>
          </a:p>
        </p:txBody>
      </p:sp>
      <p:sp>
        <p:nvSpPr>
          <p:cNvPr id="92" name="object 92"/>
          <p:cNvSpPr/>
          <p:nvPr/>
        </p:nvSpPr>
        <p:spPr>
          <a:xfrm>
            <a:off x="1439417" y="7440930"/>
            <a:ext cx="4455160" cy="1976755"/>
          </a:xfrm>
          <a:custGeom>
            <a:avLst/>
            <a:gdLst/>
            <a:ahLst/>
            <a:cxnLst/>
            <a:rect l="l" t="t" r="r" b="b"/>
            <a:pathLst>
              <a:path w="4455160" h="1976754">
                <a:moveTo>
                  <a:pt x="0" y="1976627"/>
                </a:moveTo>
                <a:lnTo>
                  <a:pt x="4454652" y="1976627"/>
                </a:lnTo>
                <a:lnTo>
                  <a:pt x="4454652" y="0"/>
                </a:lnTo>
                <a:lnTo>
                  <a:pt x="0" y="0"/>
                </a:lnTo>
                <a:lnTo>
                  <a:pt x="0" y="1976627"/>
                </a:lnTo>
                <a:close/>
              </a:path>
            </a:pathLst>
          </a:custGeom>
          <a:ln w="25908">
            <a:solidFill>
              <a:srgbClr val="FFFFFF"/>
            </a:solidFill>
          </a:ln>
        </p:spPr>
        <p:txBody>
          <a:bodyPr wrap="square" lIns="0" tIns="0" rIns="0" bIns="0" rtlCol="0"/>
          <a:lstStyle/>
          <a:p>
            <a:endParaRPr>
              <a:solidFill>
                <a:prstClr val="black"/>
              </a:solidFill>
            </a:endParaRPr>
          </a:p>
        </p:txBody>
      </p:sp>
      <p:sp>
        <p:nvSpPr>
          <p:cNvPr id="93" name="object 93"/>
          <p:cNvSpPr txBox="1"/>
          <p:nvPr/>
        </p:nvSpPr>
        <p:spPr>
          <a:xfrm>
            <a:off x="1572513" y="7684134"/>
            <a:ext cx="4182745" cy="1428750"/>
          </a:xfrm>
          <a:prstGeom prst="rect">
            <a:avLst/>
          </a:prstGeom>
        </p:spPr>
        <p:txBody>
          <a:bodyPr vert="horz" wrap="square" lIns="0" tIns="43180" rIns="0" bIns="0" rtlCol="0">
            <a:spAutoFit/>
          </a:bodyPr>
          <a:lstStyle/>
          <a:p>
            <a:pPr marL="12065" marR="5080" indent="2540" algn="ctr">
              <a:lnSpc>
                <a:spcPct val="90000"/>
              </a:lnSpc>
              <a:spcBef>
                <a:spcPts val="340"/>
              </a:spcBef>
            </a:pPr>
            <a:r>
              <a:rPr sz="2000" spc="-10" dirty="0">
                <a:solidFill>
                  <a:srgbClr val="FFFFFF"/>
                </a:solidFill>
                <a:cs typeface="Calibri"/>
              </a:rPr>
              <a:t>Andy’s </a:t>
            </a:r>
            <a:r>
              <a:rPr sz="2000" dirty="0">
                <a:solidFill>
                  <a:srgbClr val="FFFFFF"/>
                </a:solidFill>
                <a:cs typeface="Calibri"/>
              </a:rPr>
              <a:t>node </a:t>
            </a:r>
            <a:r>
              <a:rPr sz="2000" spc="-10" dirty="0">
                <a:solidFill>
                  <a:srgbClr val="FFFFFF"/>
                </a:solidFill>
                <a:cs typeface="Calibri"/>
              </a:rPr>
              <a:t>immediately </a:t>
            </a:r>
            <a:r>
              <a:rPr sz="2000" spc="-5" dirty="0">
                <a:solidFill>
                  <a:srgbClr val="FFFFFF"/>
                </a:solidFill>
                <a:cs typeface="Calibri"/>
              </a:rPr>
              <a:t>constructs </a:t>
            </a:r>
            <a:r>
              <a:rPr sz="2000" dirty="0">
                <a:solidFill>
                  <a:srgbClr val="FFFFFF"/>
                </a:solidFill>
                <a:cs typeface="Calibri"/>
              </a:rPr>
              <a:t>a  </a:t>
            </a:r>
            <a:r>
              <a:rPr sz="2000" spc="-5" dirty="0">
                <a:solidFill>
                  <a:srgbClr val="FFFFFF"/>
                </a:solidFill>
                <a:cs typeface="Calibri"/>
              </a:rPr>
              <a:t>candidate </a:t>
            </a:r>
            <a:r>
              <a:rPr sz="2000" spc="-15" dirty="0">
                <a:solidFill>
                  <a:srgbClr val="FFFFFF"/>
                </a:solidFill>
                <a:cs typeface="Calibri"/>
              </a:rPr>
              <a:t>for </a:t>
            </a:r>
            <a:r>
              <a:rPr sz="2000" spc="-5" dirty="0">
                <a:solidFill>
                  <a:srgbClr val="FFFFFF"/>
                </a:solidFill>
                <a:cs typeface="Calibri"/>
              </a:rPr>
              <a:t>block </a:t>
            </a:r>
            <a:r>
              <a:rPr sz="2000" dirty="0">
                <a:solidFill>
                  <a:srgbClr val="FFFFFF"/>
                </a:solidFill>
                <a:cs typeface="Calibri"/>
              </a:rPr>
              <a:t>(273817) . </a:t>
            </a:r>
            <a:r>
              <a:rPr sz="2000" spc="-5" dirty="0">
                <a:solidFill>
                  <a:srgbClr val="FFFFFF"/>
                </a:solidFill>
                <a:cs typeface="Calibri"/>
              </a:rPr>
              <a:t>This</a:t>
            </a:r>
            <a:r>
              <a:rPr sz="2000" spc="-85" dirty="0">
                <a:solidFill>
                  <a:srgbClr val="FFFFFF"/>
                </a:solidFill>
                <a:cs typeface="Calibri"/>
              </a:rPr>
              <a:t> </a:t>
            </a:r>
            <a:r>
              <a:rPr sz="2000" spc="-5" dirty="0">
                <a:solidFill>
                  <a:srgbClr val="FFFFFF"/>
                </a:solidFill>
                <a:cs typeface="Calibri"/>
              </a:rPr>
              <a:t>block  </a:t>
            </a:r>
            <a:r>
              <a:rPr sz="2000" dirty="0">
                <a:solidFill>
                  <a:srgbClr val="FFFFFF"/>
                </a:solidFill>
                <a:cs typeface="Calibri"/>
              </a:rPr>
              <a:t>is </a:t>
            </a:r>
            <a:r>
              <a:rPr sz="2000" spc="-5" dirty="0">
                <a:solidFill>
                  <a:srgbClr val="FFFFFF"/>
                </a:solidFill>
                <a:cs typeface="Calibri"/>
              </a:rPr>
              <a:t>called </a:t>
            </a:r>
            <a:r>
              <a:rPr sz="2000" dirty="0">
                <a:solidFill>
                  <a:srgbClr val="FFFFFF"/>
                </a:solidFill>
                <a:cs typeface="Calibri"/>
              </a:rPr>
              <a:t>a </a:t>
            </a:r>
            <a:r>
              <a:rPr sz="2000" b="1" spc="-10" dirty="0">
                <a:solidFill>
                  <a:srgbClr val="FFFFFF"/>
                </a:solidFill>
                <a:cs typeface="Calibri"/>
              </a:rPr>
              <a:t>Candidate </a:t>
            </a:r>
            <a:r>
              <a:rPr sz="2000" b="1" dirty="0">
                <a:solidFill>
                  <a:srgbClr val="FFFFFF"/>
                </a:solidFill>
                <a:cs typeface="Calibri"/>
              </a:rPr>
              <a:t>Block </a:t>
            </a:r>
            <a:r>
              <a:rPr sz="2000" spc="-5" dirty="0">
                <a:solidFill>
                  <a:srgbClr val="FFFFFF"/>
                </a:solidFill>
                <a:cs typeface="Calibri"/>
              </a:rPr>
              <a:t>because </a:t>
            </a:r>
            <a:r>
              <a:rPr sz="2000" dirty="0">
                <a:solidFill>
                  <a:srgbClr val="FFFFFF"/>
                </a:solidFill>
                <a:cs typeface="Calibri"/>
              </a:rPr>
              <a:t>it is  </a:t>
            </a:r>
            <a:r>
              <a:rPr sz="2000" spc="-5" dirty="0">
                <a:solidFill>
                  <a:srgbClr val="FFFFFF"/>
                </a:solidFill>
                <a:cs typeface="Calibri"/>
              </a:rPr>
              <a:t>not </a:t>
            </a:r>
            <a:r>
              <a:rPr sz="2000" spc="-15" dirty="0">
                <a:solidFill>
                  <a:srgbClr val="FFFFFF"/>
                </a:solidFill>
                <a:cs typeface="Calibri"/>
              </a:rPr>
              <a:t>yet </a:t>
            </a:r>
            <a:r>
              <a:rPr sz="2000" dirty="0">
                <a:solidFill>
                  <a:srgbClr val="FFFFFF"/>
                </a:solidFill>
                <a:cs typeface="Calibri"/>
              </a:rPr>
              <a:t>a </a:t>
            </a:r>
            <a:r>
              <a:rPr sz="2000" spc="-10" dirty="0">
                <a:solidFill>
                  <a:srgbClr val="FFFFFF"/>
                </a:solidFill>
                <a:cs typeface="Calibri"/>
              </a:rPr>
              <a:t>valid </a:t>
            </a:r>
            <a:r>
              <a:rPr sz="2000" spc="-5" dirty="0">
                <a:solidFill>
                  <a:srgbClr val="FFFFFF"/>
                </a:solidFill>
                <a:cs typeface="Calibri"/>
              </a:rPr>
              <a:t>block, </a:t>
            </a:r>
            <a:r>
              <a:rPr sz="2000" dirty="0">
                <a:solidFill>
                  <a:srgbClr val="FFFFFF"/>
                </a:solidFill>
                <a:cs typeface="Calibri"/>
              </a:rPr>
              <a:t>as it </a:t>
            </a:r>
            <a:r>
              <a:rPr sz="2000" spc="-5" dirty="0">
                <a:solidFill>
                  <a:srgbClr val="FFFFFF"/>
                </a:solidFill>
                <a:cs typeface="Calibri"/>
              </a:rPr>
              <a:t>does not  </a:t>
            </a:r>
            <a:r>
              <a:rPr sz="2000" spc="-10" dirty="0">
                <a:solidFill>
                  <a:srgbClr val="FFFFFF"/>
                </a:solidFill>
                <a:cs typeface="Calibri"/>
              </a:rPr>
              <a:t>contain </a:t>
            </a:r>
            <a:r>
              <a:rPr sz="2000" dirty="0">
                <a:solidFill>
                  <a:srgbClr val="FFFFFF"/>
                </a:solidFill>
                <a:cs typeface="Calibri"/>
              </a:rPr>
              <a:t>a </a:t>
            </a:r>
            <a:r>
              <a:rPr sz="2000" spc="-10" dirty="0">
                <a:solidFill>
                  <a:srgbClr val="FFFFFF"/>
                </a:solidFill>
                <a:cs typeface="Calibri"/>
              </a:rPr>
              <a:t>valid </a:t>
            </a:r>
            <a:r>
              <a:rPr sz="2000" spc="-15" dirty="0">
                <a:solidFill>
                  <a:srgbClr val="FFFFFF"/>
                </a:solidFill>
                <a:cs typeface="Calibri"/>
              </a:rPr>
              <a:t>proof </a:t>
            </a:r>
            <a:r>
              <a:rPr sz="2000" spc="-5" dirty="0">
                <a:solidFill>
                  <a:srgbClr val="FFFFFF"/>
                </a:solidFill>
                <a:cs typeface="Calibri"/>
              </a:rPr>
              <a:t>of</a:t>
            </a:r>
            <a:r>
              <a:rPr sz="2000" spc="-10" dirty="0">
                <a:solidFill>
                  <a:srgbClr val="FFFFFF"/>
                </a:solidFill>
                <a:cs typeface="Calibri"/>
              </a:rPr>
              <a:t> work.</a:t>
            </a:r>
            <a:endParaRPr sz="2000">
              <a:solidFill>
                <a:prstClr val="black"/>
              </a:solidFill>
              <a:cs typeface="Calibri"/>
            </a:endParaRPr>
          </a:p>
        </p:txBody>
      </p:sp>
      <p:sp>
        <p:nvSpPr>
          <p:cNvPr id="94" name="object 94"/>
          <p:cNvSpPr/>
          <p:nvPr/>
        </p:nvSpPr>
        <p:spPr>
          <a:xfrm>
            <a:off x="6879335" y="7402068"/>
            <a:ext cx="4581144" cy="2104644"/>
          </a:xfrm>
          <a:prstGeom prst="rect">
            <a:avLst/>
          </a:prstGeom>
          <a:blipFill>
            <a:blip r:embed="rId14" cstate="print"/>
            <a:stretch>
              <a:fillRect/>
            </a:stretch>
          </a:blipFill>
        </p:spPr>
        <p:txBody>
          <a:bodyPr wrap="square" lIns="0" tIns="0" rIns="0" bIns="0" rtlCol="0"/>
          <a:lstStyle/>
          <a:p>
            <a:endParaRPr>
              <a:solidFill>
                <a:prstClr val="black"/>
              </a:solidFill>
            </a:endParaRPr>
          </a:p>
        </p:txBody>
      </p:sp>
      <p:sp>
        <p:nvSpPr>
          <p:cNvPr id="95" name="object 95"/>
          <p:cNvSpPr/>
          <p:nvPr/>
        </p:nvSpPr>
        <p:spPr>
          <a:xfrm>
            <a:off x="6978395" y="7883652"/>
            <a:ext cx="4436363" cy="1184148"/>
          </a:xfrm>
          <a:prstGeom prst="rect">
            <a:avLst/>
          </a:prstGeom>
          <a:blipFill>
            <a:blip r:embed="rId15" cstate="print"/>
            <a:stretch>
              <a:fillRect/>
            </a:stretch>
          </a:blipFill>
        </p:spPr>
        <p:txBody>
          <a:bodyPr wrap="square" lIns="0" tIns="0" rIns="0" bIns="0" rtlCol="0"/>
          <a:lstStyle/>
          <a:p>
            <a:endParaRPr>
              <a:solidFill>
                <a:prstClr val="black"/>
              </a:solidFill>
            </a:endParaRPr>
          </a:p>
        </p:txBody>
      </p:sp>
      <p:sp>
        <p:nvSpPr>
          <p:cNvPr id="96" name="object 96"/>
          <p:cNvSpPr/>
          <p:nvPr/>
        </p:nvSpPr>
        <p:spPr>
          <a:xfrm>
            <a:off x="6918197" y="7440930"/>
            <a:ext cx="4453255" cy="1976755"/>
          </a:xfrm>
          <a:custGeom>
            <a:avLst/>
            <a:gdLst/>
            <a:ahLst/>
            <a:cxnLst/>
            <a:rect l="l" t="t" r="r" b="b"/>
            <a:pathLst>
              <a:path w="4453255" h="1976754">
                <a:moveTo>
                  <a:pt x="0" y="1976627"/>
                </a:moveTo>
                <a:lnTo>
                  <a:pt x="4453128" y="1976627"/>
                </a:lnTo>
                <a:lnTo>
                  <a:pt x="4453128" y="0"/>
                </a:lnTo>
                <a:lnTo>
                  <a:pt x="0" y="0"/>
                </a:lnTo>
                <a:lnTo>
                  <a:pt x="0" y="1976627"/>
                </a:lnTo>
                <a:close/>
              </a:path>
            </a:pathLst>
          </a:custGeom>
          <a:solidFill>
            <a:srgbClr val="9CB955"/>
          </a:solidFill>
        </p:spPr>
        <p:txBody>
          <a:bodyPr wrap="square" lIns="0" tIns="0" rIns="0" bIns="0" rtlCol="0"/>
          <a:lstStyle/>
          <a:p>
            <a:endParaRPr>
              <a:solidFill>
                <a:prstClr val="black"/>
              </a:solidFill>
            </a:endParaRPr>
          </a:p>
        </p:txBody>
      </p:sp>
      <p:sp>
        <p:nvSpPr>
          <p:cNvPr id="97" name="object 97"/>
          <p:cNvSpPr/>
          <p:nvPr/>
        </p:nvSpPr>
        <p:spPr>
          <a:xfrm>
            <a:off x="6918197" y="7440930"/>
            <a:ext cx="4453255" cy="1976755"/>
          </a:xfrm>
          <a:custGeom>
            <a:avLst/>
            <a:gdLst/>
            <a:ahLst/>
            <a:cxnLst/>
            <a:rect l="l" t="t" r="r" b="b"/>
            <a:pathLst>
              <a:path w="4453255" h="1976754">
                <a:moveTo>
                  <a:pt x="0" y="1976627"/>
                </a:moveTo>
                <a:lnTo>
                  <a:pt x="4453128" y="1976627"/>
                </a:lnTo>
                <a:lnTo>
                  <a:pt x="4453128" y="0"/>
                </a:lnTo>
                <a:lnTo>
                  <a:pt x="0" y="0"/>
                </a:lnTo>
                <a:lnTo>
                  <a:pt x="0" y="1976627"/>
                </a:lnTo>
                <a:close/>
              </a:path>
            </a:pathLst>
          </a:custGeom>
          <a:ln w="25908">
            <a:solidFill>
              <a:srgbClr val="FFFFFF"/>
            </a:solidFill>
          </a:ln>
        </p:spPr>
        <p:txBody>
          <a:bodyPr wrap="square" lIns="0" tIns="0" rIns="0" bIns="0" rtlCol="0"/>
          <a:lstStyle/>
          <a:p>
            <a:endParaRPr>
              <a:solidFill>
                <a:prstClr val="black"/>
              </a:solidFill>
            </a:endParaRPr>
          </a:p>
        </p:txBody>
      </p:sp>
      <p:sp>
        <p:nvSpPr>
          <p:cNvPr id="98" name="object 98"/>
          <p:cNvSpPr txBox="1"/>
          <p:nvPr/>
        </p:nvSpPr>
        <p:spPr>
          <a:xfrm>
            <a:off x="7144639" y="7958149"/>
            <a:ext cx="3997960" cy="880110"/>
          </a:xfrm>
          <a:prstGeom prst="rect">
            <a:avLst/>
          </a:prstGeom>
        </p:spPr>
        <p:txBody>
          <a:bodyPr vert="horz" wrap="square" lIns="0" tIns="47625" rIns="0" bIns="0" rtlCol="0">
            <a:spAutoFit/>
          </a:bodyPr>
          <a:lstStyle/>
          <a:p>
            <a:pPr marL="12700" marR="5080" indent="1270" algn="ctr">
              <a:lnSpc>
                <a:spcPts val="2160"/>
              </a:lnSpc>
              <a:spcBef>
                <a:spcPts val="375"/>
              </a:spcBef>
            </a:pPr>
            <a:r>
              <a:rPr sz="2000" spc="-5" dirty="0">
                <a:solidFill>
                  <a:srgbClr val="FFFFFF"/>
                </a:solidFill>
                <a:cs typeface="Calibri"/>
              </a:rPr>
              <a:t>The block becomes </a:t>
            </a:r>
            <a:r>
              <a:rPr sz="2000" spc="-10" dirty="0">
                <a:solidFill>
                  <a:srgbClr val="FFFFFF"/>
                </a:solidFill>
                <a:cs typeface="Calibri"/>
              </a:rPr>
              <a:t>valid </a:t>
            </a:r>
            <a:r>
              <a:rPr sz="2000" spc="-5" dirty="0">
                <a:solidFill>
                  <a:srgbClr val="FFFFFF"/>
                </a:solidFill>
                <a:cs typeface="Calibri"/>
              </a:rPr>
              <a:t>only </a:t>
            </a:r>
            <a:r>
              <a:rPr sz="2000" dirty="0">
                <a:solidFill>
                  <a:srgbClr val="FFFFFF"/>
                </a:solidFill>
                <a:cs typeface="Calibri"/>
              </a:rPr>
              <a:t>if the  </a:t>
            </a:r>
            <a:r>
              <a:rPr sz="2000" spc="-5" dirty="0">
                <a:solidFill>
                  <a:srgbClr val="FFFFFF"/>
                </a:solidFill>
                <a:cs typeface="Calibri"/>
              </a:rPr>
              <a:t>miner </a:t>
            </a:r>
            <a:r>
              <a:rPr sz="2000" dirty="0">
                <a:solidFill>
                  <a:srgbClr val="FFFFFF"/>
                </a:solidFill>
                <a:cs typeface="Calibri"/>
              </a:rPr>
              <a:t>succeeds in </a:t>
            </a:r>
            <a:r>
              <a:rPr sz="2000" spc="-5" dirty="0">
                <a:solidFill>
                  <a:srgbClr val="FFFFFF"/>
                </a:solidFill>
                <a:cs typeface="Calibri"/>
              </a:rPr>
              <a:t>finding </a:t>
            </a:r>
            <a:r>
              <a:rPr sz="2000" dirty="0">
                <a:solidFill>
                  <a:srgbClr val="FFFFFF"/>
                </a:solidFill>
                <a:cs typeface="Calibri"/>
              </a:rPr>
              <a:t>a </a:t>
            </a:r>
            <a:r>
              <a:rPr sz="2000" spc="-5" dirty="0">
                <a:solidFill>
                  <a:srgbClr val="FFFFFF"/>
                </a:solidFill>
                <a:cs typeface="Calibri"/>
              </a:rPr>
              <a:t>solution </a:t>
            </a:r>
            <a:r>
              <a:rPr sz="2000" spc="-15" dirty="0">
                <a:solidFill>
                  <a:srgbClr val="FFFFFF"/>
                </a:solidFill>
                <a:cs typeface="Calibri"/>
              </a:rPr>
              <a:t>to  </a:t>
            </a:r>
            <a:r>
              <a:rPr sz="2000" dirty="0">
                <a:solidFill>
                  <a:srgbClr val="FFFFFF"/>
                </a:solidFill>
                <a:cs typeface="Calibri"/>
              </a:rPr>
              <a:t>the </a:t>
            </a:r>
            <a:r>
              <a:rPr sz="2000" spc="-10" dirty="0">
                <a:solidFill>
                  <a:srgbClr val="FFFFFF"/>
                </a:solidFill>
                <a:cs typeface="Calibri"/>
              </a:rPr>
              <a:t>proof-of-work</a:t>
            </a:r>
            <a:r>
              <a:rPr sz="2000" spc="-30" dirty="0">
                <a:solidFill>
                  <a:srgbClr val="FFFFFF"/>
                </a:solidFill>
                <a:cs typeface="Calibri"/>
              </a:rPr>
              <a:t> </a:t>
            </a:r>
            <a:r>
              <a:rPr sz="2000" spc="-5" dirty="0">
                <a:solidFill>
                  <a:srgbClr val="FFFFFF"/>
                </a:solidFill>
                <a:cs typeface="Calibri"/>
              </a:rPr>
              <a:t>algorithm.</a:t>
            </a:r>
            <a:endParaRPr sz="2000">
              <a:solidFill>
                <a:prstClr val="black"/>
              </a:solidFill>
              <a:cs typeface="Calibri"/>
            </a:endParaRPr>
          </a:p>
        </p:txBody>
      </p:sp>
    </p:spTree>
    <p:extLst>
      <p:ext uri="{BB962C8B-B14F-4D97-AF65-F5344CB8AC3E}">
        <p14:creationId xmlns:p14="http://schemas.microsoft.com/office/powerpoint/2010/main" val="23276516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2712720" y="259079"/>
            <a:ext cx="5370576" cy="375666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2844492" y="374141"/>
            <a:ext cx="5111750" cy="3530600"/>
          </a:xfrm>
          <a:custGeom>
            <a:avLst/>
            <a:gdLst/>
            <a:ahLst/>
            <a:cxnLst/>
            <a:rect l="l" t="t" r="r" b="b"/>
            <a:pathLst>
              <a:path w="5111750" h="3530600">
                <a:moveTo>
                  <a:pt x="3446816" y="101600"/>
                </a:moveTo>
                <a:lnTo>
                  <a:pt x="1664912" y="101600"/>
                </a:lnTo>
                <a:lnTo>
                  <a:pt x="1474821" y="152400"/>
                </a:lnTo>
                <a:lnTo>
                  <a:pt x="1428080" y="177800"/>
                </a:lnTo>
                <a:lnTo>
                  <a:pt x="1289979" y="215900"/>
                </a:lnTo>
                <a:lnTo>
                  <a:pt x="1244705" y="241300"/>
                </a:lnTo>
                <a:lnTo>
                  <a:pt x="1155392" y="266700"/>
                </a:lnTo>
                <a:lnTo>
                  <a:pt x="1111384" y="292100"/>
                </a:lnTo>
                <a:lnTo>
                  <a:pt x="1067829" y="304800"/>
                </a:lnTo>
                <a:lnTo>
                  <a:pt x="982140" y="355600"/>
                </a:lnTo>
                <a:lnTo>
                  <a:pt x="940038" y="368300"/>
                </a:lnTo>
                <a:lnTo>
                  <a:pt x="898451" y="393700"/>
                </a:lnTo>
                <a:lnTo>
                  <a:pt x="850969" y="419100"/>
                </a:lnTo>
                <a:lnTo>
                  <a:pt x="804753" y="444500"/>
                </a:lnTo>
                <a:lnTo>
                  <a:pt x="759805" y="469900"/>
                </a:lnTo>
                <a:lnTo>
                  <a:pt x="716127" y="508000"/>
                </a:lnTo>
                <a:lnTo>
                  <a:pt x="673721" y="533400"/>
                </a:lnTo>
                <a:lnTo>
                  <a:pt x="632588" y="558800"/>
                </a:lnTo>
                <a:lnTo>
                  <a:pt x="592731" y="584200"/>
                </a:lnTo>
                <a:lnTo>
                  <a:pt x="554152" y="622300"/>
                </a:lnTo>
                <a:lnTo>
                  <a:pt x="516853" y="647700"/>
                </a:lnTo>
                <a:lnTo>
                  <a:pt x="480835" y="685800"/>
                </a:lnTo>
                <a:lnTo>
                  <a:pt x="446101" y="711200"/>
                </a:lnTo>
                <a:lnTo>
                  <a:pt x="412652" y="749300"/>
                </a:lnTo>
                <a:lnTo>
                  <a:pt x="380491" y="774700"/>
                </a:lnTo>
                <a:lnTo>
                  <a:pt x="349620" y="812800"/>
                </a:lnTo>
                <a:lnTo>
                  <a:pt x="320040" y="838200"/>
                </a:lnTo>
                <a:lnTo>
                  <a:pt x="291753" y="876300"/>
                </a:lnTo>
                <a:lnTo>
                  <a:pt x="264762" y="901700"/>
                </a:lnTo>
                <a:lnTo>
                  <a:pt x="239068" y="939800"/>
                </a:lnTo>
                <a:lnTo>
                  <a:pt x="214674" y="977900"/>
                </a:lnTo>
                <a:lnTo>
                  <a:pt x="191580" y="1016000"/>
                </a:lnTo>
                <a:lnTo>
                  <a:pt x="169790" y="1041400"/>
                </a:lnTo>
                <a:lnTo>
                  <a:pt x="149306" y="1079500"/>
                </a:lnTo>
                <a:lnTo>
                  <a:pt x="130128" y="1117600"/>
                </a:lnTo>
                <a:lnTo>
                  <a:pt x="112260" y="1155700"/>
                </a:lnTo>
                <a:lnTo>
                  <a:pt x="95703" y="1181100"/>
                </a:lnTo>
                <a:lnTo>
                  <a:pt x="80458" y="1219200"/>
                </a:lnTo>
                <a:lnTo>
                  <a:pt x="66529" y="1257300"/>
                </a:lnTo>
                <a:lnTo>
                  <a:pt x="53917" y="1295400"/>
                </a:lnTo>
                <a:lnTo>
                  <a:pt x="42624" y="1333500"/>
                </a:lnTo>
                <a:lnTo>
                  <a:pt x="32652" y="1371600"/>
                </a:lnTo>
                <a:lnTo>
                  <a:pt x="24003" y="1409700"/>
                </a:lnTo>
                <a:lnTo>
                  <a:pt x="16679" y="1447800"/>
                </a:lnTo>
                <a:lnTo>
                  <a:pt x="10681" y="1473200"/>
                </a:lnTo>
                <a:lnTo>
                  <a:pt x="6013" y="1511300"/>
                </a:lnTo>
                <a:lnTo>
                  <a:pt x="2675" y="1549400"/>
                </a:lnTo>
                <a:lnTo>
                  <a:pt x="670" y="1587500"/>
                </a:lnTo>
                <a:lnTo>
                  <a:pt x="0" y="1625600"/>
                </a:lnTo>
                <a:lnTo>
                  <a:pt x="666" y="1663700"/>
                </a:lnTo>
                <a:lnTo>
                  <a:pt x="2671" y="1701800"/>
                </a:lnTo>
                <a:lnTo>
                  <a:pt x="6017" y="1739900"/>
                </a:lnTo>
                <a:lnTo>
                  <a:pt x="10705" y="1778000"/>
                </a:lnTo>
                <a:lnTo>
                  <a:pt x="16738" y="1816100"/>
                </a:lnTo>
                <a:lnTo>
                  <a:pt x="24117" y="1854200"/>
                </a:lnTo>
                <a:lnTo>
                  <a:pt x="32845" y="1892300"/>
                </a:lnTo>
                <a:lnTo>
                  <a:pt x="42923" y="1917700"/>
                </a:lnTo>
                <a:lnTo>
                  <a:pt x="54354" y="1955800"/>
                </a:lnTo>
                <a:lnTo>
                  <a:pt x="67139" y="1993900"/>
                </a:lnTo>
                <a:lnTo>
                  <a:pt x="81280" y="2032000"/>
                </a:lnTo>
                <a:lnTo>
                  <a:pt x="96780" y="2070100"/>
                </a:lnTo>
                <a:lnTo>
                  <a:pt x="113640" y="2108200"/>
                </a:lnTo>
                <a:lnTo>
                  <a:pt x="131862" y="2146300"/>
                </a:lnTo>
                <a:lnTo>
                  <a:pt x="151448" y="2171700"/>
                </a:lnTo>
                <a:lnTo>
                  <a:pt x="172401" y="2209800"/>
                </a:lnTo>
                <a:lnTo>
                  <a:pt x="194722" y="2247900"/>
                </a:lnTo>
                <a:lnTo>
                  <a:pt x="218413" y="2286000"/>
                </a:lnTo>
                <a:lnTo>
                  <a:pt x="243476" y="2311400"/>
                </a:lnTo>
                <a:lnTo>
                  <a:pt x="269913" y="2349500"/>
                </a:lnTo>
                <a:lnTo>
                  <a:pt x="297726" y="2387600"/>
                </a:lnTo>
                <a:lnTo>
                  <a:pt x="326917" y="2425700"/>
                </a:lnTo>
                <a:lnTo>
                  <a:pt x="357488" y="2451100"/>
                </a:lnTo>
                <a:lnTo>
                  <a:pt x="389440" y="2489200"/>
                </a:lnTo>
                <a:lnTo>
                  <a:pt x="422777" y="2514600"/>
                </a:lnTo>
                <a:lnTo>
                  <a:pt x="457500" y="2552700"/>
                </a:lnTo>
                <a:lnTo>
                  <a:pt x="493610" y="2578100"/>
                </a:lnTo>
                <a:lnTo>
                  <a:pt x="531110" y="2616200"/>
                </a:lnTo>
                <a:lnTo>
                  <a:pt x="570002" y="2641600"/>
                </a:lnTo>
                <a:lnTo>
                  <a:pt x="610288" y="2679700"/>
                </a:lnTo>
                <a:lnTo>
                  <a:pt x="152072" y="3530599"/>
                </a:lnTo>
                <a:lnTo>
                  <a:pt x="1372923" y="3060700"/>
                </a:lnTo>
                <a:lnTo>
                  <a:pt x="3738558" y="3060700"/>
                </a:lnTo>
                <a:lnTo>
                  <a:pt x="3829049" y="3035300"/>
                </a:lnTo>
                <a:lnTo>
                  <a:pt x="3873656" y="3009900"/>
                </a:lnTo>
                <a:lnTo>
                  <a:pt x="3961517" y="2984500"/>
                </a:lnTo>
                <a:lnTo>
                  <a:pt x="4004739" y="2959100"/>
                </a:lnTo>
                <a:lnTo>
                  <a:pt x="4047469" y="2946400"/>
                </a:lnTo>
                <a:lnTo>
                  <a:pt x="4131388" y="2895600"/>
                </a:lnTo>
                <a:lnTo>
                  <a:pt x="4172547" y="2882900"/>
                </a:lnTo>
                <a:lnTo>
                  <a:pt x="4213151" y="2857500"/>
                </a:lnTo>
                <a:lnTo>
                  <a:pt x="4260632" y="2832100"/>
                </a:lnTo>
                <a:lnTo>
                  <a:pt x="4306848" y="2806700"/>
                </a:lnTo>
                <a:lnTo>
                  <a:pt x="4351796" y="2781300"/>
                </a:lnTo>
                <a:lnTo>
                  <a:pt x="4395474" y="2755900"/>
                </a:lnTo>
                <a:lnTo>
                  <a:pt x="4437881" y="2717800"/>
                </a:lnTo>
                <a:lnTo>
                  <a:pt x="4479013" y="2692400"/>
                </a:lnTo>
                <a:lnTo>
                  <a:pt x="4518870" y="2667000"/>
                </a:lnTo>
                <a:lnTo>
                  <a:pt x="4557449" y="2628900"/>
                </a:lnTo>
                <a:lnTo>
                  <a:pt x="4594748" y="2603500"/>
                </a:lnTo>
                <a:lnTo>
                  <a:pt x="4630766" y="2578100"/>
                </a:lnTo>
                <a:lnTo>
                  <a:pt x="4665500" y="2540000"/>
                </a:lnTo>
                <a:lnTo>
                  <a:pt x="4698949" y="2514600"/>
                </a:lnTo>
                <a:lnTo>
                  <a:pt x="4731110" y="2476500"/>
                </a:lnTo>
                <a:lnTo>
                  <a:pt x="4761982" y="2451100"/>
                </a:lnTo>
                <a:lnTo>
                  <a:pt x="4791562" y="2413000"/>
                </a:lnTo>
                <a:lnTo>
                  <a:pt x="4819848" y="2374900"/>
                </a:lnTo>
                <a:lnTo>
                  <a:pt x="4846839" y="2349500"/>
                </a:lnTo>
                <a:lnTo>
                  <a:pt x="4872533" y="2311400"/>
                </a:lnTo>
                <a:lnTo>
                  <a:pt x="4896928" y="2273300"/>
                </a:lnTo>
                <a:lnTo>
                  <a:pt x="4920021" y="2247900"/>
                </a:lnTo>
                <a:lnTo>
                  <a:pt x="4941811" y="2209800"/>
                </a:lnTo>
                <a:lnTo>
                  <a:pt x="4962296" y="2171700"/>
                </a:lnTo>
                <a:lnTo>
                  <a:pt x="4981473" y="2133600"/>
                </a:lnTo>
                <a:lnTo>
                  <a:pt x="4999342" y="2095500"/>
                </a:lnTo>
                <a:lnTo>
                  <a:pt x="5015899" y="2070100"/>
                </a:lnTo>
                <a:lnTo>
                  <a:pt x="5031143" y="2032000"/>
                </a:lnTo>
                <a:lnTo>
                  <a:pt x="5045072" y="1993900"/>
                </a:lnTo>
                <a:lnTo>
                  <a:pt x="5057684" y="1955800"/>
                </a:lnTo>
                <a:lnTo>
                  <a:pt x="5068977" y="1917700"/>
                </a:lnTo>
                <a:lnTo>
                  <a:pt x="5078949" y="1879600"/>
                </a:lnTo>
                <a:lnTo>
                  <a:pt x="5087599" y="1841500"/>
                </a:lnTo>
                <a:lnTo>
                  <a:pt x="5094923" y="1816100"/>
                </a:lnTo>
                <a:lnTo>
                  <a:pt x="5100920" y="1778000"/>
                </a:lnTo>
                <a:lnTo>
                  <a:pt x="5105589" y="1739900"/>
                </a:lnTo>
                <a:lnTo>
                  <a:pt x="5108927" y="1701800"/>
                </a:lnTo>
                <a:lnTo>
                  <a:pt x="5110932" y="1663700"/>
                </a:lnTo>
                <a:lnTo>
                  <a:pt x="5111602" y="1625600"/>
                </a:lnTo>
                <a:lnTo>
                  <a:pt x="5110936" y="1587500"/>
                </a:lnTo>
                <a:lnTo>
                  <a:pt x="5108931" y="1549400"/>
                </a:lnTo>
                <a:lnTo>
                  <a:pt x="5105585" y="1511300"/>
                </a:lnTo>
                <a:lnTo>
                  <a:pt x="5100897" y="1473200"/>
                </a:lnTo>
                <a:lnTo>
                  <a:pt x="5094864" y="1435100"/>
                </a:lnTo>
                <a:lnTo>
                  <a:pt x="5087485" y="1397000"/>
                </a:lnTo>
                <a:lnTo>
                  <a:pt x="5078757" y="1371600"/>
                </a:lnTo>
                <a:lnTo>
                  <a:pt x="5068679" y="1333500"/>
                </a:lnTo>
                <a:lnTo>
                  <a:pt x="5057248" y="1295400"/>
                </a:lnTo>
                <a:lnTo>
                  <a:pt x="5044463" y="1257300"/>
                </a:lnTo>
                <a:lnTo>
                  <a:pt x="5030321" y="1219200"/>
                </a:lnTo>
                <a:lnTo>
                  <a:pt x="5014822" y="1181100"/>
                </a:lnTo>
                <a:lnTo>
                  <a:pt x="4997962" y="1143000"/>
                </a:lnTo>
                <a:lnTo>
                  <a:pt x="4979740" y="1117600"/>
                </a:lnTo>
                <a:lnTo>
                  <a:pt x="4960153" y="1079500"/>
                </a:lnTo>
                <a:lnTo>
                  <a:pt x="4939200" y="1041400"/>
                </a:lnTo>
                <a:lnTo>
                  <a:pt x="4916880" y="1003300"/>
                </a:lnTo>
                <a:lnTo>
                  <a:pt x="4893189" y="965200"/>
                </a:lnTo>
                <a:lnTo>
                  <a:pt x="4868126" y="939800"/>
                </a:lnTo>
                <a:lnTo>
                  <a:pt x="4841689" y="901700"/>
                </a:lnTo>
                <a:lnTo>
                  <a:pt x="4813876" y="863600"/>
                </a:lnTo>
                <a:lnTo>
                  <a:pt x="4784685" y="838200"/>
                </a:lnTo>
                <a:lnTo>
                  <a:pt x="4754114" y="800100"/>
                </a:lnTo>
                <a:lnTo>
                  <a:pt x="4722161" y="762000"/>
                </a:lnTo>
                <a:lnTo>
                  <a:pt x="4688824" y="736600"/>
                </a:lnTo>
                <a:lnTo>
                  <a:pt x="4654102" y="698500"/>
                </a:lnTo>
                <a:lnTo>
                  <a:pt x="4617991" y="673100"/>
                </a:lnTo>
                <a:lnTo>
                  <a:pt x="4580491" y="635000"/>
                </a:lnTo>
                <a:lnTo>
                  <a:pt x="4541599" y="609600"/>
                </a:lnTo>
                <a:lnTo>
                  <a:pt x="4501314" y="571500"/>
                </a:lnTo>
                <a:lnTo>
                  <a:pt x="4465764" y="546100"/>
                </a:lnTo>
                <a:lnTo>
                  <a:pt x="4429542" y="520700"/>
                </a:lnTo>
                <a:lnTo>
                  <a:pt x="4392663" y="495300"/>
                </a:lnTo>
                <a:lnTo>
                  <a:pt x="4355143" y="469900"/>
                </a:lnTo>
                <a:lnTo>
                  <a:pt x="4316998" y="457200"/>
                </a:lnTo>
                <a:lnTo>
                  <a:pt x="4238894" y="406400"/>
                </a:lnTo>
                <a:lnTo>
                  <a:pt x="4198966" y="381000"/>
                </a:lnTo>
                <a:lnTo>
                  <a:pt x="4158475" y="368300"/>
                </a:lnTo>
                <a:lnTo>
                  <a:pt x="4075867" y="317500"/>
                </a:lnTo>
                <a:lnTo>
                  <a:pt x="4033781" y="304800"/>
                </a:lnTo>
                <a:lnTo>
                  <a:pt x="3991195" y="279400"/>
                </a:lnTo>
                <a:lnTo>
                  <a:pt x="3904583" y="254000"/>
                </a:lnTo>
                <a:lnTo>
                  <a:pt x="3860590" y="228600"/>
                </a:lnTo>
                <a:lnTo>
                  <a:pt x="3726043" y="190500"/>
                </a:lnTo>
                <a:lnTo>
                  <a:pt x="3680392" y="165100"/>
                </a:lnTo>
                <a:lnTo>
                  <a:pt x="3446816" y="101600"/>
                </a:lnTo>
                <a:close/>
              </a:path>
              <a:path w="5111750" h="3530600">
                <a:moveTo>
                  <a:pt x="2715661" y="3238500"/>
                </a:moveTo>
                <a:lnTo>
                  <a:pt x="2411156" y="3238500"/>
                </a:lnTo>
                <a:lnTo>
                  <a:pt x="2461949" y="3251200"/>
                </a:lnTo>
                <a:lnTo>
                  <a:pt x="2665003" y="3251200"/>
                </a:lnTo>
                <a:lnTo>
                  <a:pt x="2715661" y="3238500"/>
                </a:lnTo>
                <a:close/>
              </a:path>
              <a:path w="5111750" h="3530600">
                <a:moveTo>
                  <a:pt x="2917398" y="3225800"/>
                </a:moveTo>
                <a:lnTo>
                  <a:pt x="2208337" y="3225800"/>
                </a:lnTo>
                <a:lnTo>
                  <a:pt x="2258958" y="3238500"/>
                </a:lnTo>
                <a:lnTo>
                  <a:pt x="2867128" y="3238500"/>
                </a:lnTo>
                <a:lnTo>
                  <a:pt x="2917398" y="3225800"/>
                </a:lnTo>
                <a:close/>
              </a:path>
              <a:path w="5111750" h="3530600">
                <a:moveTo>
                  <a:pt x="3067331" y="3213100"/>
                </a:moveTo>
                <a:lnTo>
                  <a:pt x="2057025" y="3213100"/>
                </a:lnTo>
                <a:lnTo>
                  <a:pt x="2107355" y="3225800"/>
                </a:lnTo>
                <a:lnTo>
                  <a:pt x="3017515" y="3225800"/>
                </a:lnTo>
                <a:lnTo>
                  <a:pt x="3067331" y="3213100"/>
                </a:lnTo>
                <a:close/>
              </a:path>
              <a:path w="5111750" h="3530600">
                <a:moveTo>
                  <a:pt x="3215624" y="3187700"/>
                </a:moveTo>
                <a:lnTo>
                  <a:pt x="1906866" y="3187700"/>
                </a:lnTo>
                <a:lnTo>
                  <a:pt x="2006823" y="3213100"/>
                </a:lnTo>
                <a:lnTo>
                  <a:pt x="3116965" y="3213100"/>
                </a:lnTo>
                <a:lnTo>
                  <a:pt x="3215624" y="3187700"/>
                </a:lnTo>
                <a:close/>
              </a:path>
              <a:path w="5111750" h="3530600">
                <a:moveTo>
                  <a:pt x="3738558" y="3060700"/>
                </a:moveTo>
                <a:lnTo>
                  <a:pt x="1372923" y="3060700"/>
                </a:lnTo>
                <a:lnTo>
                  <a:pt x="1467500" y="3086100"/>
                </a:lnTo>
                <a:lnTo>
                  <a:pt x="1515268" y="3111500"/>
                </a:lnTo>
                <a:lnTo>
                  <a:pt x="1660302" y="3149600"/>
                </a:lnTo>
                <a:lnTo>
                  <a:pt x="1709172" y="3149600"/>
                </a:lnTo>
                <a:lnTo>
                  <a:pt x="1857142" y="3187700"/>
                </a:lnTo>
                <a:lnTo>
                  <a:pt x="3264617" y="3187700"/>
                </a:lnTo>
                <a:lnTo>
                  <a:pt x="3505612" y="3124200"/>
                </a:lnTo>
                <a:lnTo>
                  <a:pt x="3552907" y="3124200"/>
                </a:lnTo>
                <a:lnTo>
                  <a:pt x="3599865" y="3098800"/>
                </a:lnTo>
                <a:lnTo>
                  <a:pt x="3738558" y="3060700"/>
                </a:lnTo>
                <a:close/>
              </a:path>
              <a:path w="5111750" h="3530600">
                <a:moveTo>
                  <a:pt x="3254511" y="63500"/>
                </a:moveTo>
                <a:lnTo>
                  <a:pt x="1859250" y="63500"/>
                </a:lnTo>
                <a:lnTo>
                  <a:pt x="1713137" y="101600"/>
                </a:lnTo>
                <a:lnTo>
                  <a:pt x="3399147" y="101600"/>
                </a:lnTo>
                <a:lnTo>
                  <a:pt x="3254511" y="63500"/>
                </a:lnTo>
                <a:close/>
              </a:path>
              <a:path w="5111750" h="3530600">
                <a:moveTo>
                  <a:pt x="3058451" y="38100"/>
                </a:moveTo>
                <a:lnTo>
                  <a:pt x="2007188" y="38100"/>
                </a:lnTo>
                <a:lnTo>
                  <a:pt x="1908380" y="63500"/>
                </a:lnTo>
                <a:lnTo>
                  <a:pt x="3205809" y="63500"/>
                </a:lnTo>
                <a:lnTo>
                  <a:pt x="3156888" y="50800"/>
                </a:lnTo>
                <a:lnTo>
                  <a:pt x="3107764" y="50800"/>
                </a:lnTo>
                <a:lnTo>
                  <a:pt x="3058451" y="38100"/>
                </a:lnTo>
                <a:close/>
              </a:path>
              <a:path w="5111750" h="3530600">
                <a:moveTo>
                  <a:pt x="2959326" y="25400"/>
                </a:moveTo>
                <a:lnTo>
                  <a:pt x="2106621" y="25400"/>
                </a:lnTo>
                <a:lnTo>
                  <a:pt x="2056834" y="38100"/>
                </a:lnTo>
                <a:lnTo>
                  <a:pt x="3008967" y="38100"/>
                </a:lnTo>
                <a:lnTo>
                  <a:pt x="2959326" y="25400"/>
                </a:lnTo>
                <a:close/>
              </a:path>
              <a:path w="5111750" h="3530600">
                <a:moveTo>
                  <a:pt x="2859637" y="12700"/>
                </a:moveTo>
                <a:lnTo>
                  <a:pt x="2256666" y="12700"/>
                </a:lnTo>
                <a:lnTo>
                  <a:pt x="2206552" y="25400"/>
                </a:lnTo>
                <a:lnTo>
                  <a:pt x="2909544" y="25400"/>
                </a:lnTo>
                <a:lnTo>
                  <a:pt x="2859637" y="12700"/>
                </a:lnTo>
                <a:close/>
              </a:path>
              <a:path w="5111750" h="3530600">
                <a:moveTo>
                  <a:pt x="2558437" y="0"/>
                </a:moveTo>
                <a:lnTo>
                  <a:pt x="2508090" y="12700"/>
                </a:lnTo>
                <a:lnTo>
                  <a:pt x="2608768" y="12700"/>
                </a:lnTo>
                <a:lnTo>
                  <a:pt x="2558437" y="0"/>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2844492" y="374099"/>
            <a:ext cx="5111750" cy="3531235"/>
          </a:xfrm>
          <a:custGeom>
            <a:avLst/>
            <a:gdLst/>
            <a:ahLst/>
            <a:cxnLst/>
            <a:rect l="l" t="t" r="r" b="b"/>
            <a:pathLst>
              <a:path w="5111750" h="3531235">
                <a:moveTo>
                  <a:pt x="152072" y="3530642"/>
                </a:moveTo>
                <a:lnTo>
                  <a:pt x="610288" y="2670598"/>
                </a:lnTo>
                <a:lnTo>
                  <a:pt x="570002" y="2639881"/>
                </a:lnTo>
                <a:lnTo>
                  <a:pt x="531110" y="2608723"/>
                </a:lnTo>
                <a:lnTo>
                  <a:pt x="493610" y="2577140"/>
                </a:lnTo>
                <a:lnTo>
                  <a:pt x="457500" y="2545147"/>
                </a:lnTo>
                <a:lnTo>
                  <a:pt x="422777" y="2512761"/>
                </a:lnTo>
                <a:lnTo>
                  <a:pt x="389440" y="2479996"/>
                </a:lnTo>
                <a:lnTo>
                  <a:pt x="357488" y="2446869"/>
                </a:lnTo>
                <a:lnTo>
                  <a:pt x="326917" y="2413394"/>
                </a:lnTo>
                <a:lnTo>
                  <a:pt x="297726" y="2379588"/>
                </a:lnTo>
                <a:lnTo>
                  <a:pt x="269913" y="2345467"/>
                </a:lnTo>
                <a:lnTo>
                  <a:pt x="243476" y="2311045"/>
                </a:lnTo>
                <a:lnTo>
                  <a:pt x="218413" y="2276339"/>
                </a:lnTo>
                <a:lnTo>
                  <a:pt x="194722" y="2241364"/>
                </a:lnTo>
                <a:lnTo>
                  <a:pt x="172401" y="2206136"/>
                </a:lnTo>
                <a:lnTo>
                  <a:pt x="151448" y="2170670"/>
                </a:lnTo>
                <a:lnTo>
                  <a:pt x="131862" y="2134983"/>
                </a:lnTo>
                <a:lnTo>
                  <a:pt x="113640" y="2099089"/>
                </a:lnTo>
                <a:lnTo>
                  <a:pt x="96780" y="2063004"/>
                </a:lnTo>
                <a:lnTo>
                  <a:pt x="81280" y="2026745"/>
                </a:lnTo>
                <a:lnTo>
                  <a:pt x="67139" y="1990326"/>
                </a:lnTo>
                <a:lnTo>
                  <a:pt x="54354" y="1953763"/>
                </a:lnTo>
                <a:lnTo>
                  <a:pt x="42923" y="1917072"/>
                </a:lnTo>
                <a:lnTo>
                  <a:pt x="32845" y="1880268"/>
                </a:lnTo>
                <a:lnTo>
                  <a:pt x="16738" y="1806387"/>
                </a:lnTo>
                <a:lnTo>
                  <a:pt x="6017" y="1732243"/>
                </a:lnTo>
                <a:lnTo>
                  <a:pt x="666" y="1657961"/>
                </a:lnTo>
                <a:lnTo>
                  <a:pt x="0" y="1620808"/>
                </a:lnTo>
                <a:lnTo>
                  <a:pt x="670" y="1583668"/>
                </a:lnTo>
                <a:lnTo>
                  <a:pt x="6013" y="1509487"/>
                </a:lnTo>
                <a:lnTo>
                  <a:pt x="16679" y="1435544"/>
                </a:lnTo>
                <a:lnTo>
                  <a:pt x="32652" y="1361964"/>
                </a:lnTo>
                <a:lnTo>
                  <a:pt x="53917" y="1288873"/>
                </a:lnTo>
                <a:lnTo>
                  <a:pt x="66529" y="1252549"/>
                </a:lnTo>
                <a:lnTo>
                  <a:pt x="80458" y="1216394"/>
                </a:lnTo>
                <a:lnTo>
                  <a:pt x="95703" y="1180424"/>
                </a:lnTo>
                <a:lnTo>
                  <a:pt x="112260" y="1144654"/>
                </a:lnTo>
                <a:lnTo>
                  <a:pt x="130128" y="1109100"/>
                </a:lnTo>
                <a:lnTo>
                  <a:pt x="149306" y="1073777"/>
                </a:lnTo>
                <a:lnTo>
                  <a:pt x="169790" y="1038701"/>
                </a:lnTo>
                <a:lnTo>
                  <a:pt x="191580" y="1003889"/>
                </a:lnTo>
                <a:lnTo>
                  <a:pt x="214674" y="969354"/>
                </a:lnTo>
                <a:lnTo>
                  <a:pt x="239068" y="935114"/>
                </a:lnTo>
                <a:lnTo>
                  <a:pt x="264762" y="901183"/>
                </a:lnTo>
                <a:lnTo>
                  <a:pt x="291753" y="867577"/>
                </a:lnTo>
                <a:lnTo>
                  <a:pt x="320040" y="834313"/>
                </a:lnTo>
                <a:lnTo>
                  <a:pt x="349620" y="801404"/>
                </a:lnTo>
                <a:lnTo>
                  <a:pt x="380491" y="768869"/>
                </a:lnTo>
                <a:lnTo>
                  <a:pt x="412652" y="736720"/>
                </a:lnTo>
                <a:lnTo>
                  <a:pt x="446101" y="704976"/>
                </a:lnTo>
                <a:lnTo>
                  <a:pt x="480835" y="673650"/>
                </a:lnTo>
                <a:lnTo>
                  <a:pt x="516853" y="642759"/>
                </a:lnTo>
                <a:lnTo>
                  <a:pt x="554152" y="612319"/>
                </a:lnTo>
                <a:lnTo>
                  <a:pt x="592731" y="582344"/>
                </a:lnTo>
                <a:lnTo>
                  <a:pt x="632588" y="552851"/>
                </a:lnTo>
                <a:lnTo>
                  <a:pt x="673721" y="523856"/>
                </a:lnTo>
                <a:lnTo>
                  <a:pt x="716127" y="495373"/>
                </a:lnTo>
                <a:lnTo>
                  <a:pt x="759805" y="467419"/>
                </a:lnTo>
                <a:lnTo>
                  <a:pt x="804753" y="440009"/>
                </a:lnTo>
                <a:lnTo>
                  <a:pt x="850969" y="413158"/>
                </a:lnTo>
                <a:lnTo>
                  <a:pt x="898451" y="386884"/>
                </a:lnTo>
                <a:lnTo>
                  <a:pt x="940038" y="364892"/>
                </a:lnTo>
                <a:lnTo>
                  <a:pt x="982140" y="343553"/>
                </a:lnTo>
                <a:lnTo>
                  <a:pt x="1024742" y="322865"/>
                </a:lnTo>
                <a:lnTo>
                  <a:pt x="1067829" y="302827"/>
                </a:lnTo>
                <a:lnTo>
                  <a:pt x="1111384" y="283439"/>
                </a:lnTo>
                <a:lnTo>
                  <a:pt x="1155392" y="264700"/>
                </a:lnTo>
                <a:lnTo>
                  <a:pt x="1199838" y="246610"/>
                </a:lnTo>
                <a:lnTo>
                  <a:pt x="1244705" y="229166"/>
                </a:lnTo>
                <a:lnTo>
                  <a:pt x="1289979" y="212370"/>
                </a:lnTo>
                <a:lnTo>
                  <a:pt x="1335643" y="196219"/>
                </a:lnTo>
                <a:lnTo>
                  <a:pt x="1381682" y="180713"/>
                </a:lnTo>
                <a:lnTo>
                  <a:pt x="1428080" y="165851"/>
                </a:lnTo>
                <a:lnTo>
                  <a:pt x="1474821" y="151632"/>
                </a:lnTo>
                <a:lnTo>
                  <a:pt x="1521891" y="138057"/>
                </a:lnTo>
                <a:lnTo>
                  <a:pt x="1569273" y="125123"/>
                </a:lnTo>
                <a:lnTo>
                  <a:pt x="1616952" y="112830"/>
                </a:lnTo>
                <a:lnTo>
                  <a:pt x="1664912" y="101177"/>
                </a:lnTo>
                <a:lnTo>
                  <a:pt x="1713137" y="90163"/>
                </a:lnTo>
                <a:lnTo>
                  <a:pt x="1761612" y="79789"/>
                </a:lnTo>
                <a:lnTo>
                  <a:pt x="1810322" y="70052"/>
                </a:lnTo>
                <a:lnTo>
                  <a:pt x="1859250" y="60952"/>
                </a:lnTo>
                <a:lnTo>
                  <a:pt x="1908380" y="52488"/>
                </a:lnTo>
                <a:lnTo>
                  <a:pt x="1957699" y="44660"/>
                </a:lnTo>
                <a:lnTo>
                  <a:pt x="2007188" y="37467"/>
                </a:lnTo>
                <a:lnTo>
                  <a:pt x="2056834" y="30907"/>
                </a:lnTo>
                <a:lnTo>
                  <a:pt x="2106621" y="24981"/>
                </a:lnTo>
                <a:lnTo>
                  <a:pt x="2156532" y="19686"/>
                </a:lnTo>
                <a:lnTo>
                  <a:pt x="2206552" y="15024"/>
                </a:lnTo>
                <a:lnTo>
                  <a:pt x="2256666" y="10992"/>
                </a:lnTo>
                <a:lnTo>
                  <a:pt x="2306857" y="7589"/>
                </a:lnTo>
                <a:lnTo>
                  <a:pt x="2357111" y="4816"/>
                </a:lnTo>
                <a:lnTo>
                  <a:pt x="2407412" y="2672"/>
                </a:lnTo>
                <a:lnTo>
                  <a:pt x="2457743" y="1154"/>
                </a:lnTo>
                <a:lnTo>
                  <a:pt x="2508090" y="264"/>
                </a:lnTo>
                <a:lnTo>
                  <a:pt x="2558437" y="0"/>
                </a:lnTo>
                <a:lnTo>
                  <a:pt x="2608768" y="360"/>
                </a:lnTo>
                <a:lnTo>
                  <a:pt x="2659067" y="1345"/>
                </a:lnTo>
                <a:lnTo>
                  <a:pt x="2709319" y="2954"/>
                </a:lnTo>
                <a:lnTo>
                  <a:pt x="2759509" y="5185"/>
                </a:lnTo>
                <a:lnTo>
                  <a:pt x="2809620" y="8038"/>
                </a:lnTo>
                <a:lnTo>
                  <a:pt x="2859637" y="11513"/>
                </a:lnTo>
                <a:lnTo>
                  <a:pt x="2909544" y="15608"/>
                </a:lnTo>
                <a:lnTo>
                  <a:pt x="2959326" y="20322"/>
                </a:lnTo>
                <a:lnTo>
                  <a:pt x="3008967" y="25655"/>
                </a:lnTo>
                <a:lnTo>
                  <a:pt x="3058451" y="31607"/>
                </a:lnTo>
                <a:lnTo>
                  <a:pt x="3107764" y="38175"/>
                </a:lnTo>
                <a:lnTo>
                  <a:pt x="3156888" y="45360"/>
                </a:lnTo>
                <a:lnTo>
                  <a:pt x="3205809" y="53161"/>
                </a:lnTo>
                <a:lnTo>
                  <a:pt x="3254511" y="61576"/>
                </a:lnTo>
                <a:lnTo>
                  <a:pt x="3302979" y="70605"/>
                </a:lnTo>
                <a:lnTo>
                  <a:pt x="3351196" y="80248"/>
                </a:lnTo>
                <a:lnTo>
                  <a:pt x="3399147" y="90503"/>
                </a:lnTo>
                <a:lnTo>
                  <a:pt x="3446816" y="101370"/>
                </a:lnTo>
                <a:lnTo>
                  <a:pt x="3494188" y="112848"/>
                </a:lnTo>
                <a:lnTo>
                  <a:pt x="3541247" y="124935"/>
                </a:lnTo>
                <a:lnTo>
                  <a:pt x="3587978" y="137632"/>
                </a:lnTo>
                <a:lnTo>
                  <a:pt x="3634365" y="150938"/>
                </a:lnTo>
                <a:lnTo>
                  <a:pt x="3680392" y="164851"/>
                </a:lnTo>
                <a:lnTo>
                  <a:pt x="3726043" y="179371"/>
                </a:lnTo>
                <a:lnTo>
                  <a:pt x="3771304" y="194497"/>
                </a:lnTo>
                <a:lnTo>
                  <a:pt x="3816158" y="210229"/>
                </a:lnTo>
                <a:lnTo>
                  <a:pt x="3860590" y="226565"/>
                </a:lnTo>
                <a:lnTo>
                  <a:pt x="3904583" y="243505"/>
                </a:lnTo>
                <a:lnTo>
                  <a:pt x="3948124" y="261047"/>
                </a:lnTo>
                <a:lnTo>
                  <a:pt x="3991195" y="279192"/>
                </a:lnTo>
                <a:lnTo>
                  <a:pt x="4033781" y="297938"/>
                </a:lnTo>
                <a:lnTo>
                  <a:pt x="4075867" y="317285"/>
                </a:lnTo>
                <a:lnTo>
                  <a:pt x="4117437" y="337232"/>
                </a:lnTo>
                <a:lnTo>
                  <a:pt x="4158475" y="357777"/>
                </a:lnTo>
                <a:lnTo>
                  <a:pt x="4198966" y="378921"/>
                </a:lnTo>
                <a:lnTo>
                  <a:pt x="4238894" y="400662"/>
                </a:lnTo>
                <a:lnTo>
                  <a:pt x="4278243" y="423000"/>
                </a:lnTo>
                <a:lnTo>
                  <a:pt x="4316998" y="445933"/>
                </a:lnTo>
                <a:lnTo>
                  <a:pt x="4355143" y="469462"/>
                </a:lnTo>
                <a:lnTo>
                  <a:pt x="4392663" y="493584"/>
                </a:lnTo>
                <a:lnTo>
                  <a:pt x="4429542" y="518300"/>
                </a:lnTo>
                <a:lnTo>
                  <a:pt x="4465764" y="543609"/>
                </a:lnTo>
                <a:lnTo>
                  <a:pt x="4501314" y="569510"/>
                </a:lnTo>
                <a:lnTo>
                  <a:pt x="4541599" y="600227"/>
                </a:lnTo>
                <a:lnTo>
                  <a:pt x="4580491" y="631384"/>
                </a:lnTo>
                <a:lnTo>
                  <a:pt x="4617991" y="662967"/>
                </a:lnTo>
                <a:lnTo>
                  <a:pt x="4654102" y="694960"/>
                </a:lnTo>
                <a:lnTo>
                  <a:pt x="4688824" y="727346"/>
                </a:lnTo>
                <a:lnTo>
                  <a:pt x="4722161" y="760111"/>
                </a:lnTo>
                <a:lnTo>
                  <a:pt x="4754114" y="793238"/>
                </a:lnTo>
                <a:lnTo>
                  <a:pt x="4784685" y="826713"/>
                </a:lnTo>
                <a:lnTo>
                  <a:pt x="4813876" y="860519"/>
                </a:lnTo>
                <a:lnTo>
                  <a:pt x="4841689" y="894640"/>
                </a:lnTo>
                <a:lnTo>
                  <a:pt x="4868126" y="929062"/>
                </a:lnTo>
                <a:lnTo>
                  <a:pt x="4893189" y="963768"/>
                </a:lnTo>
                <a:lnTo>
                  <a:pt x="4916880" y="998743"/>
                </a:lnTo>
                <a:lnTo>
                  <a:pt x="4939200" y="1033971"/>
                </a:lnTo>
                <a:lnTo>
                  <a:pt x="4960153" y="1069437"/>
                </a:lnTo>
                <a:lnTo>
                  <a:pt x="4979740" y="1105124"/>
                </a:lnTo>
                <a:lnTo>
                  <a:pt x="4997962" y="1141018"/>
                </a:lnTo>
                <a:lnTo>
                  <a:pt x="5014822" y="1177103"/>
                </a:lnTo>
                <a:lnTo>
                  <a:pt x="5030321" y="1213362"/>
                </a:lnTo>
                <a:lnTo>
                  <a:pt x="5044463" y="1249781"/>
                </a:lnTo>
                <a:lnTo>
                  <a:pt x="5057248" y="1286344"/>
                </a:lnTo>
                <a:lnTo>
                  <a:pt x="5068679" y="1323035"/>
                </a:lnTo>
                <a:lnTo>
                  <a:pt x="5078757" y="1359839"/>
                </a:lnTo>
                <a:lnTo>
                  <a:pt x="5094864" y="1433720"/>
                </a:lnTo>
                <a:lnTo>
                  <a:pt x="5105585" y="1507865"/>
                </a:lnTo>
                <a:lnTo>
                  <a:pt x="5110936" y="1582146"/>
                </a:lnTo>
                <a:lnTo>
                  <a:pt x="5111602" y="1619299"/>
                </a:lnTo>
                <a:lnTo>
                  <a:pt x="5110932" y="1656440"/>
                </a:lnTo>
                <a:lnTo>
                  <a:pt x="5105589" y="1730620"/>
                </a:lnTo>
                <a:lnTo>
                  <a:pt x="5094923" y="1804563"/>
                </a:lnTo>
                <a:lnTo>
                  <a:pt x="5078949" y="1878143"/>
                </a:lnTo>
                <a:lnTo>
                  <a:pt x="5057684" y="1951234"/>
                </a:lnTo>
                <a:lnTo>
                  <a:pt x="5045072" y="1987558"/>
                </a:lnTo>
                <a:lnTo>
                  <a:pt x="5031143" y="2023713"/>
                </a:lnTo>
                <a:lnTo>
                  <a:pt x="5015899" y="2059683"/>
                </a:lnTo>
                <a:lnTo>
                  <a:pt x="4999342" y="2095453"/>
                </a:lnTo>
                <a:lnTo>
                  <a:pt x="4981473" y="2131007"/>
                </a:lnTo>
                <a:lnTo>
                  <a:pt x="4962296" y="2166330"/>
                </a:lnTo>
                <a:lnTo>
                  <a:pt x="4941811" y="2201406"/>
                </a:lnTo>
                <a:lnTo>
                  <a:pt x="4920021" y="2236218"/>
                </a:lnTo>
                <a:lnTo>
                  <a:pt x="4896928" y="2270753"/>
                </a:lnTo>
                <a:lnTo>
                  <a:pt x="4872533" y="2304993"/>
                </a:lnTo>
                <a:lnTo>
                  <a:pt x="4846839" y="2338924"/>
                </a:lnTo>
                <a:lnTo>
                  <a:pt x="4819848" y="2372530"/>
                </a:lnTo>
                <a:lnTo>
                  <a:pt x="4791562" y="2405794"/>
                </a:lnTo>
                <a:lnTo>
                  <a:pt x="4761982" y="2438703"/>
                </a:lnTo>
                <a:lnTo>
                  <a:pt x="4731110" y="2471238"/>
                </a:lnTo>
                <a:lnTo>
                  <a:pt x="4698949" y="2503387"/>
                </a:lnTo>
                <a:lnTo>
                  <a:pt x="4665500" y="2535131"/>
                </a:lnTo>
                <a:lnTo>
                  <a:pt x="4630766" y="2566457"/>
                </a:lnTo>
                <a:lnTo>
                  <a:pt x="4594748" y="2597348"/>
                </a:lnTo>
                <a:lnTo>
                  <a:pt x="4557449" y="2627788"/>
                </a:lnTo>
                <a:lnTo>
                  <a:pt x="4518870" y="2657763"/>
                </a:lnTo>
                <a:lnTo>
                  <a:pt x="4479013" y="2687256"/>
                </a:lnTo>
                <a:lnTo>
                  <a:pt x="4437881" y="2716251"/>
                </a:lnTo>
                <a:lnTo>
                  <a:pt x="4395474" y="2744734"/>
                </a:lnTo>
                <a:lnTo>
                  <a:pt x="4351796" y="2772688"/>
                </a:lnTo>
                <a:lnTo>
                  <a:pt x="4306848" y="2800098"/>
                </a:lnTo>
                <a:lnTo>
                  <a:pt x="4260632" y="2826949"/>
                </a:lnTo>
                <a:lnTo>
                  <a:pt x="4213151" y="2853224"/>
                </a:lnTo>
                <a:lnTo>
                  <a:pt x="4172547" y="2874699"/>
                </a:lnTo>
                <a:lnTo>
                  <a:pt x="4131388" y="2895573"/>
                </a:lnTo>
                <a:lnTo>
                  <a:pt x="4089690" y="2915845"/>
                </a:lnTo>
                <a:lnTo>
                  <a:pt x="4047469" y="2935514"/>
                </a:lnTo>
                <a:lnTo>
                  <a:pt x="4004739" y="2954579"/>
                </a:lnTo>
                <a:lnTo>
                  <a:pt x="3961517" y="2973038"/>
                </a:lnTo>
                <a:lnTo>
                  <a:pt x="3917817" y="2990891"/>
                </a:lnTo>
                <a:lnTo>
                  <a:pt x="3873656" y="3008136"/>
                </a:lnTo>
                <a:lnTo>
                  <a:pt x="3829049" y="3024773"/>
                </a:lnTo>
                <a:lnTo>
                  <a:pt x="3784011" y="3040800"/>
                </a:lnTo>
                <a:lnTo>
                  <a:pt x="3738558" y="3056216"/>
                </a:lnTo>
                <a:lnTo>
                  <a:pt x="3692706" y="3071020"/>
                </a:lnTo>
                <a:lnTo>
                  <a:pt x="3646470" y="3085211"/>
                </a:lnTo>
                <a:lnTo>
                  <a:pt x="3599865" y="3098788"/>
                </a:lnTo>
                <a:lnTo>
                  <a:pt x="3552907" y="3111750"/>
                </a:lnTo>
                <a:lnTo>
                  <a:pt x="3505612" y="3124095"/>
                </a:lnTo>
                <a:lnTo>
                  <a:pt x="3457995" y="3135822"/>
                </a:lnTo>
                <a:lnTo>
                  <a:pt x="3410071" y="3146931"/>
                </a:lnTo>
                <a:lnTo>
                  <a:pt x="3361857" y="3157420"/>
                </a:lnTo>
                <a:lnTo>
                  <a:pt x="3313367" y="3167288"/>
                </a:lnTo>
                <a:lnTo>
                  <a:pt x="3264617" y="3176534"/>
                </a:lnTo>
                <a:lnTo>
                  <a:pt x="3215624" y="3185157"/>
                </a:lnTo>
                <a:lnTo>
                  <a:pt x="3166401" y="3193156"/>
                </a:lnTo>
                <a:lnTo>
                  <a:pt x="3116965" y="3200530"/>
                </a:lnTo>
                <a:lnTo>
                  <a:pt x="3067331" y="3207277"/>
                </a:lnTo>
                <a:lnTo>
                  <a:pt x="3017515" y="3213397"/>
                </a:lnTo>
                <a:lnTo>
                  <a:pt x="2967532" y="3218888"/>
                </a:lnTo>
                <a:lnTo>
                  <a:pt x="2917398" y="3223749"/>
                </a:lnTo>
                <a:lnTo>
                  <a:pt x="2867128" y="3227980"/>
                </a:lnTo>
                <a:lnTo>
                  <a:pt x="2816739" y="3231578"/>
                </a:lnTo>
                <a:lnTo>
                  <a:pt x="2766244" y="3234543"/>
                </a:lnTo>
                <a:lnTo>
                  <a:pt x="2715661" y="3236875"/>
                </a:lnTo>
                <a:lnTo>
                  <a:pt x="2665003" y="3238571"/>
                </a:lnTo>
                <a:lnTo>
                  <a:pt x="2614288" y="3239630"/>
                </a:lnTo>
                <a:lnTo>
                  <a:pt x="2563530" y="3240052"/>
                </a:lnTo>
                <a:lnTo>
                  <a:pt x="2512745" y="3239835"/>
                </a:lnTo>
                <a:lnTo>
                  <a:pt x="2461949" y="3238979"/>
                </a:lnTo>
                <a:lnTo>
                  <a:pt x="2411156" y="3237482"/>
                </a:lnTo>
                <a:lnTo>
                  <a:pt x="2360383" y="3235343"/>
                </a:lnTo>
                <a:lnTo>
                  <a:pt x="2309646" y="3232561"/>
                </a:lnTo>
                <a:lnTo>
                  <a:pt x="2258958" y="3229134"/>
                </a:lnTo>
                <a:lnTo>
                  <a:pt x="2208337" y="3225063"/>
                </a:lnTo>
                <a:lnTo>
                  <a:pt x="2157797" y="3220345"/>
                </a:lnTo>
                <a:lnTo>
                  <a:pt x="2107355" y="3214979"/>
                </a:lnTo>
                <a:lnTo>
                  <a:pt x="2057025" y="3208965"/>
                </a:lnTo>
                <a:lnTo>
                  <a:pt x="2006823" y="3202301"/>
                </a:lnTo>
                <a:lnTo>
                  <a:pt x="1956765" y="3194986"/>
                </a:lnTo>
                <a:lnTo>
                  <a:pt x="1906866" y="3187020"/>
                </a:lnTo>
                <a:lnTo>
                  <a:pt x="1857142" y="3178400"/>
                </a:lnTo>
                <a:lnTo>
                  <a:pt x="1807608" y="3169126"/>
                </a:lnTo>
                <a:lnTo>
                  <a:pt x="1758279" y="3159197"/>
                </a:lnTo>
                <a:lnTo>
                  <a:pt x="1709172" y="3148612"/>
                </a:lnTo>
                <a:lnTo>
                  <a:pt x="1660302" y="3137369"/>
                </a:lnTo>
                <a:lnTo>
                  <a:pt x="1611684" y="3125468"/>
                </a:lnTo>
                <a:lnTo>
                  <a:pt x="1563334" y="3112906"/>
                </a:lnTo>
                <a:lnTo>
                  <a:pt x="1515268" y="3099684"/>
                </a:lnTo>
                <a:lnTo>
                  <a:pt x="1467500" y="3085801"/>
                </a:lnTo>
                <a:lnTo>
                  <a:pt x="1420046" y="3071254"/>
                </a:lnTo>
                <a:lnTo>
                  <a:pt x="1372923" y="3056043"/>
                </a:lnTo>
                <a:lnTo>
                  <a:pt x="152072" y="3530642"/>
                </a:lnTo>
                <a:close/>
              </a:path>
            </a:pathLst>
          </a:custGeom>
          <a:ln w="28956">
            <a:solidFill>
              <a:srgbClr val="FFFFFF"/>
            </a:solidFill>
          </a:ln>
        </p:spPr>
        <p:txBody>
          <a:bodyPr wrap="square" lIns="0" tIns="0" rIns="0" bIns="0" rtlCol="0"/>
          <a:lstStyle/>
          <a:p>
            <a:endParaRPr>
              <a:solidFill>
                <a:prstClr val="black"/>
              </a:solidFill>
            </a:endParaRPr>
          </a:p>
        </p:txBody>
      </p:sp>
      <p:sp>
        <p:nvSpPr>
          <p:cNvPr id="7" name="object 7"/>
          <p:cNvSpPr txBox="1"/>
          <p:nvPr/>
        </p:nvSpPr>
        <p:spPr>
          <a:xfrm>
            <a:off x="3893565" y="681684"/>
            <a:ext cx="3009900" cy="2586355"/>
          </a:xfrm>
          <a:prstGeom prst="rect">
            <a:avLst/>
          </a:prstGeom>
        </p:spPr>
        <p:txBody>
          <a:bodyPr vert="horz" wrap="square" lIns="0" tIns="12065" rIns="0" bIns="0" rtlCol="0">
            <a:spAutoFit/>
          </a:bodyPr>
          <a:lstStyle/>
          <a:p>
            <a:pPr marL="12065" marR="5080" indent="1905" algn="ctr">
              <a:spcBef>
                <a:spcPts val="95"/>
              </a:spcBef>
            </a:pPr>
            <a:r>
              <a:rPr sz="2800" spc="-5" dirty="0">
                <a:solidFill>
                  <a:srgbClr val="5F5F5F"/>
                </a:solidFill>
                <a:latin typeface="Comic Sans MS"/>
                <a:cs typeface="Comic Sans MS"/>
              </a:rPr>
              <a:t>If there can be a  </a:t>
            </a:r>
            <a:r>
              <a:rPr sz="2800" spc="-10" dirty="0">
                <a:solidFill>
                  <a:srgbClr val="5F5F5F"/>
                </a:solidFill>
                <a:latin typeface="Comic Sans MS"/>
                <a:cs typeface="Comic Sans MS"/>
              </a:rPr>
              <a:t>number </a:t>
            </a:r>
            <a:r>
              <a:rPr sz="2800" spc="-5" dirty="0">
                <a:solidFill>
                  <a:srgbClr val="5F5F5F"/>
                </a:solidFill>
                <a:latin typeface="Comic Sans MS"/>
                <a:cs typeface="Comic Sans MS"/>
              </a:rPr>
              <a:t>of miners  constructing a  block, </a:t>
            </a:r>
            <a:r>
              <a:rPr sz="2800" spc="-10" dirty="0">
                <a:solidFill>
                  <a:srgbClr val="5F5F5F"/>
                </a:solidFill>
                <a:latin typeface="Comic Sans MS"/>
                <a:cs typeface="Comic Sans MS"/>
              </a:rPr>
              <a:t>then </a:t>
            </a:r>
            <a:r>
              <a:rPr sz="2800" spc="-5" dirty="0">
                <a:solidFill>
                  <a:srgbClr val="5F5F5F"/>
                </a:solidFill>
                <a:latin typeface="Comic Sans MS"/>
                <a:cs typeface="Comic Sans MS"/>
              </a:rPr>
              <a:t>whose  </a:t>
            </a:r>
            <a:r>
              <a:rPr sz="2800" spc="-10" dirty="0">
                <a:solidFill>
                  <a:srgbClr val="5F5F5F"/>
                </a:solidFill>
                <a:latin typeface="Comic Sans MS"/>
                <a:cs typeface="Comic Sans MS"/>
              </a:rPr>
              <a:t>block </a:t>
            </a:r>
            <a:r>
              <a:rPr sz="2800" spc="-5" dirty="0">
                <a:solidFill>
                  <a:srgbClr val="5F5F5F"/>
                </a:solidFill>
                <a:latin typeface="Comic Sans MS"/>
                <a:cs typeface="Comic Sans MS"/>
              </a:rPr>
              <a:t>is chosen</a:t>
            </a:r>
            <a:r>
              <a:rPr sz="2800" spc="-30" dirty="0">
                <a:solidFill>
                  <a:srgbClr val="5F5F5F"/>
                </a:solidFill>
                <a:latin typeface="Comic Sans MS"/>
                <a:cs typeface="Comic Sans MS"/>
              </a:rPr>
              <a:t> </a:t>
            </a:r>
            <a:r>
              <a:rPr sz="2800" spc="-10" dirty="0">
                <a:solidFill>
                  <a:srgbClr val="5F5F5F"/>
                </a:solidFill>
                <a:latin typeface="Comic Sans MS"/>
                <a:cs typeface="Comic Sans MS"/>
              </a:rPr>
              <a:t>by  </a:t>
            </a:r>
            <a:r>
              <a:rPr sz="2800" spc="-5" dirty="0">
                <a:solidFill>
                  <a:srgbClr val="5F5F5F"/>
                </a:solidFill>
                <a:latin typeface="Comic Sans MS"/>
                <a:cs typeface="Comic Sans MS"/>
              </a:rPr>
              <a:t>the</a:t>
            </a:r>
            <a:r>
              <a:rPr sz="2800" spc="-15" dirty="0">
                <a:solidFill>
                  <a:srgbClr val="5F5F5F"/>
                </a:solidFill>
                <a:latin typeface="Comic Sans MS"/>
                <a:cs typeface="Comic Sans MS"/>
              </a:rPr>
              <a:t> </a:t>
            </a:r>
            <a:r>
              <a:rPr sz="2800" spc="-10" dirty="0">
                <a:solidFill>
                  <a:srgbClr val="5F5F5F"/>
                </a:solidFill>
                <a:latin typeface="Comic Sans MS"/>
                <a:cs typeface="Comic Sans MS"/>
              </a:rPr>
              <a:t>network??</a:t>
            </a:r>
            <a:endParaRPr sz="2800">
              <a:solidFill>
                <a:prstClr val="black"/>
              </a:solidFill>
              <a:latin typeface="Comic Sans MS"/>
              <a:cs typeface="Comic Sans MS"/>
            </a:endParaRPr>
          </a:p>
        </p:txBody>
      </p:sp>
      <p:sp>
        <p:nvSpPr>
          <p:cNvPr id="8" name="object 8"/>
          <p:cNvSpPr/>
          <p:nvPr/>
        </p:nvSpPr>
        <p:spPr>
          <a:xfrm>
            <a:off x="3611879" y="3451859"/>
            <a:ext cx="6827520" cy="300380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3758057" y="3570271"/>
            <a:ext cx="6539865" cy="2781300"/>
          </a:xfrm>
          <a:custGeom>
            <a:avLst/>
            <a:gdLst/>
            <a:ahLst/>
            <a:cxnLst/>
            <a:rect l="l" t="t" r="r" b="b"/>
            <a:pathLst>
              <a:path w="6539865" h="2781300">
                <a:moveTo>
                  <a:pt x="4440962" y="2768599"/>
                </a:moveTo>
                <a:lnTo>
                  <a:pt x="3740672" y="2768599"/>
                </a:lnTo>
                <a:lnTo>
                  <a:pt x="3795060" y="2781299"/>
                </a:lnTo>
                <a:lnTo>
                  <a:pt x="4388011" y="2781299"/>
                </a:lnTo>
                <a:lnTo>
                  <a:pt x="4440962" y="2768599"/>
                </a:lnTo>
                <a:close/>
              </a:path>
              <a:path w="6539865" h="2781300">
                <a:moveTo>
                  <a:pt x="4712032" y="38100"/>
                </a:moveTo>
                <a:lnTo>
                  <a:pt x="3479285" y="38100"/>
                </a:lnTo>
                <a:lnTo>
                  <a:pt x="3377116" y="63500"/>
                </a:lnTo>
                <a:lnTo>
                  <a:pt x="3326568" y="63500"/>
                </a:lnTo>
                <a:lnTo>
                  <a:pt x="3128371" y="114300"/>
                </a:lnTo>
                <a:lnTo>
                  <a:pt x="2799695" y="203200"/>
                </a:lnTo>
                <a:lnTo>
                  <a:pt x="2754918" y="228599"/>
                </a:lnTo>
                <a:lnTo>
                  <a:pt x="2667176" y="253999"/>
                </a:lnTo>
                <a:lnTo>
                  <a:pt x="2624248" y="279399"/>
                </a:lnTo>
                <a:lnTo>
                  <a:pt x="2581972" y="292099"/>
                </a:lnTo>
                <a:lnTo>
                  <a:pt x="2540367" y="317499"/>
                </a:lnTo>
                <a:lnTo>
                  <a:pt x="2499450" y="330199"/>
                </a:lnTo>
                <a:lnTo>
                  <a:pt x="2459240" y="355599"/>
                </a:lnTo>
                <a:lnTo>
                  <a:pt x="2419754" y="368299"/>
                </a:lnTo>
                <a:lnTo>
                  <a:pt x="2381012" y="393699"/>
                </a:lnTo>
                <a:lnTo>
                  <a:pt x="2343030" y="419099"/>
                </a:lnTo>
                <a:lnTo>
                  <a:pt x="2305827" y="431799"/>
                </a:lnTo>
                <a:lnTo>
                  <a:pt x="2269420" y="457199"/>
                </a:lnTo>
                <a:lnTo>
                  <a:pt x="2233829" y="482599"/>
                </a:lnTo>
                <a:lnTo>
                  <a:pt x="2199071" y="507999"/>
                </a:lnTo>
                <a:lnTo>
                  <a:pt x="2165164" y="533399"/>
                </a:lnTo>
                <a:lnTo>
                  <a:pt x="2132126" y="558799"/>
                </a:lnTo>
                <a:lnTo>
                  <a:pt x="2099975" y="584199"/>
                </a:lnTo>
                <a:lnTo>
                  <a:pt x="2068729" y="609599"/>
                </a:lnTo>
                <a:lnTo>
                  <a:pt x="2038407" y="634999"/>
                </a:lnTo>
                <a:lnTo>
                  <a:pt x="2009026" y="660399"/>
                </a:lnTo>
                <a:lnTo>
                  <a:pt x="1980605" y="685799"/>
                </a:lnTo>
                <a:lnTo>
                  <a:pt x="1926712" y="736599"/>
                </a:lnTo>
                <a:lnTo>
                  <a:pt x="1876874" y="800099"/>
                </a:lnTo>
                <a:lnTo>
                  <a:pt x="1853520" y="825499"/>
                </a:lnTo>
                <a:lnTo>
                  <a:pt x="1831234" y="850899"/>
                </a:lnTo>
                <a:lnTo>
                  <a:pt x="1810034" y="888999"/>
                </a:lnTo>
                <a:lnTo>
                  <a:pt x="1789938" y="914399"/>
                </a:lnTo>
                <a:lnTo>
                  <a:pt x="0" y="1028699"/>
                </a:lnTo>
                <a:lnTo>
                  <a:pt x="1643760" y="1435099"/>
                </a:lnTo>
                <a:lnTo>
                  <a:pt x="1646880" y="1473199"/>
                </a:lnTo>
                <a:lnTo>
                  <a:pt x="1651689" y="1511299"/>
                </a:lnTo>
                <a:lnTo>
                  <a:pt x="1658167" y="1549399"/>
                </a:lnTo>
                <a:lnTo>
                  <a:pt x="1666296" y="1587499"/>
                </a:lnTo>
                <a:lnTo>
                  <a:pt x="1676058" y="1625599"/>
                </a:lnTo>
                <a:lnTo>
                  <a:pt x="1687434" y="1663699"/>
                </a:lnTo>
                <a:lnTo>
                  <a:pt x="1700406" y="1689099"/>
                </a:lnTo>
                <a:lnTo>
                  <a:pt x="1714955" y="1727199"/>
                </a:lnTo>
                <a:lnTo>
                  <a:pt x="1731063" y="1765299"/>
                </a:lnTo>
                <a:lnTo>
                  <a:pt x="1748711" y="1803399"/>
                </a:lnTo>
                <a:lnTo>
                  <a:pt x="1767880" y="1828799"/>
                </a:lnTo>
                <a:lnTo>
                  <a:pt x="1788552" y="1866899"/>
                </a:lnTo>
                <a:lnTo>
                  <a:pt x="1810709" y="1904999"/>
                </a:lnTo>
                <a:lnTo>
                  <a:pt x="1834331" y="1930399"/>
                </a:lnTo>
                <a:lnTo>
                  <a:pt x="1859400" y="1968499"/>
                </a:lnTo>
                <a:lnTo>
                  <a:pt x="1885899" y="1993899"/>
                </a:lnTo>
                <a:lnTo>
                  <a:pt x="1913807" y="2031999"/>
                </a:lnTo>
                <a:lnTo>
                  <a:pt x="1943108" y="2057399"/>
                </a:lnTo>
                <a:lnTo>
                  <a:pt x="1973781" y="2095499"/>
                </a:lnTo>
                <a:lnTo>
                  <a:pt x="2005809" y="2120899"/>
                </a:lnTo>
                <a:lnTo>
                  <a:pt x="2039173" y="2158999"/>
                </a:lnTo>
                <a:lnTo>
                  <a:pt x="2073854" y="2184399"/>
                </a:lnTo>
                <a:lnTo>
                  <a:pt x="2109835" y="2209799"/>
                </a:lnTo>
                <a:lnTo>
                  <a:pt x="2147095" y="2235199"/>
                </a:lnTo>
                <a:lnTo>
                  <a:pt x="2185618" y="2273299"/>
                </a:lnTo>
                <a:lnTo>
                  <a:pt x="2225384" y="2298699"/>
                </a:lnTo>
                <a:lnTo>
                  <a:pt x="2266374" y="2324099"/>
                </a:lnTo>
                <a:lnTo>
                  <a:pt x="2308571" y="2349499"/>
                </a:lnTo>
                <a:lnTo>
                  <a:pt x="2351956" y="2374899"/>
                </a:lnTo>
                <a:lnTo>
                  <a:pt x="2396509" y="2400299"/>
                </a:lnTo>
                <a:lnTo>
                  <a:pt x="2442213" y="2425699"/>
                </a:lnTo>
                <a:lnTo>
                  <a:pt x="2489049" y="2451099"/>
                </a:lnTo>
                <a:lnTo>
                  <a:pt x="2536999" y="2476499"/>
                </a:lnTo>
                <a:lnTo>
                  <a:pt x="2586044" y="2489199"/>
                </a:lnTo>
                <a:lnTo>
                  <a:pt x="2636165" y="2514599"/>
                </a:lnTo>
                <a:lnTo>
                  <a:pt x="2687343" y="2539999"/>
                </a:lnTo>
                <a:lnTo>
                  <a:pt x="2739561" y="2552699"/>
                </a:lnTo>
                <a:lnTo>
                  <a:pt x="2792800" y="2578099"/>
                </a:lnTo>
                <a:lnTo>
                  <a:pt x="2847041" y="2590799"/>
                </a:lnTo>
                <a:lnTo>
                  <a:pt x="2902266" y="2616199"/>
                </a:lnTo>
                <a:lnTo>
                  <a:pt x="3015592" y="2641599"/>
                </a:lnTo>
                <a:lnTo>
                  <a:pt x="3073656" y="2666999"/>
                </a:lnTo>
                <a:lnTo>
                  <a:pt x="3253232" y="2705099"/>
                </a:lnTo>
                <a:lnTo>
                  <a:pt x="3306992" y="2717799"/>
                </a:lnTo>
                <a:lnTo>
                  <a:pt x="3360894" y="2717799"/>
                </a:lnTo>
                <a:lnTo>
                  <a:pt x="3469053" y="2743199"/>
                </a:lnTo>
                <a:lnTo>
                  <a:pt x="3523273" y="2743199"/>
                </a:lnTo>
                <a:lnTo>
                  <a:pt x="3631905" y="2768599"/>
                </a:lnTo>
                <a:lnTo>
                  <a:pt x="4546135" y="2768599"/>
                </a:lnTo>
                <a:lnTo>
                  <a:pt x="4598321" y="2755899"/>
                </a:lnTo>
                <a:lnTo>
                  <a:pt x="4650215" y="2755899"/>
                </a:lnTo>
                <a:lnTo>
                  <a:pt x="4753057" y="2730499"/>
                </a:lnTo>
                <a:lnTo>
                  <a:pt x="4803969" y="2730499"/>
                </a:lnTo>
                <a:lnTo>
                  <a:pt x="4954451" y="2692399"/>
                </a:lnTo>
                <a:lnTo>
                  <a:pt x="5003800" y="2692399"/>
                </a:lnTo>
                <a:lnTo>
                  <a:pt x="5243649" y="2628899"/>
                </a:lnTo>
                <a:lnTo>
                  <a:pt x="5290113" y="2603499"/>
                </a:lnTo>
                <a:lnTo>
                  <a:pt x="5426167" y="2565399"/>
                </a:lnTo>
                <a:lnTo>
                  <a:pt x="5470346" y="2539999"/>
                </a:lnTo>
                <a:lnTo>
                  <a:pt x="5556837" y="2514599"/>
                </a:lnTo>
                <a:lnTo>
                  <a:pt x="5599113" y="2489199"/>
                </a:lnTo>
                <a:lnTo>
                  <a:pt x="5640718" y="2476499"/>
                </a:lnTo>
                <a:lnTo>
                  <a:pt x="5681635" y="2451099"/>
                </a:lnTo>
                <a:lnTo>
                  <a:pt x="5721845" y="2438399"/>
                </a:lnTo>
                <a:lnTo>
                  <a:pt x="5761331" y="2412999"/>
                </a:lnTo>
                <a:lnTo>
                  <a:pt x="5800073" y="2387599"/>
                </a:lnTo>
                <a:lnTo>
                  <a:pt x="5838055" y="2374899"/>
                </a:lnTo>
                <a:lnTo>
                  <a:pt x="5875258" y="2349499"/>
                </a:lnTo>
                <a:lnTo>
                  <a:pt x="5911665" y="2324099"/>
                </a:lnTo>
                <a:lnTo>
                  <a:pt x="5947256" y="2298699"/>
                </a:lnTo>
                <a:lnTo>
                  <a:pt x="5982014" y="2273299"/>
                </a:lnTo>
                <a:lnTo>
                  <a:pt x="6015921" y="2260599"/>
                </a:lnTo>
                <a:lnTo>
                  <a:pt x="6048959" y="2235199"/>
                </a:lnTo>
                <a:lnTo>
                  <a:pt x="6081110" y="2209799"/>
                </a:lnTo>
                <a:lnTo>
                  <a:pt x="6112356" y="2184399"/>
                </a:lnTo>
                <a:lnTo>
                  <a:pt x="6142678" y="2158999"/>
                </a:lnTo>
                <a:lnTo>
                  <a:pt x="6172059" y="2120899"/>
                </a:lnTo>
                <a:lnTo>
                  <a:pt x="6200480" y="2095499"/>
                </a:lnTo>
                <a:lnTo>
                  <a:pt x="6254373" y="2044699"/>
                </a:lnTo>
                <a:lnTo>
                  <a:pt x="6304211" y="1993899"/>
                </a:lnTo>
                <a:lnTo>
                  <a:pt x="6327565" y="1955799"/>
                </a:lnTo>
                <a:lnTo>
                  <a:pt x="6349851" y="1930399"/>
                </a:lnTo>
                <a:lnTo>
                  <a:pt x="6371051" y="1904999"/>
                </a:lnTo>
                <a:lnTo>
                  <a:pt x="6391147" y="1866899"/>
                </a:lnTo>
                <a:lnTo>
                  <a:pt x="6412330" y="1828799"/>
                </a:lnTo>
                <a:lnTo>
                  <a:pt x="6431835" y="1803399"/>
                </a:lnTo>
                <a:lnTo>
                  <a:pt x="6449674" y="1765299"/>
                </a:lnTo>
                <a:lnTo>
                  <a:pt x="6465860" y="1727199"/>
                </a:lnTo>
                <a:lnTo>
                  <a:pt x="6480405" y="1701799"/>
                </a:lnTo>
                <a:lnTo>
                  <a:pt x="6493320" y="1663699"/>
                </a:lnTo>
                <a:lnTo>
                  <a:pt x="6504617" y="1625599"/>
                </a:lnTo>
                <a:lnTo>
                  <a:pt x="6514309" y="1587499"/>
                </a:lnTo>
                <a:lnTo>
                  <a:pt x="6522408" y="1562099"/>
                </a:lnTo>
                <a:lnTo>
                  <a:pt x="6528926" y="1523999"/>
                </a:lnTo>
                <a:lnTo>
                  <a:pt x="6533875" y="1485899"/>
                </a:lnTo>
                <a:lnTo>
                  <a:pt x="6537266" y="1447799"/>
                </a:lnTo>
                <a:lnTo>
                  <a:pt x="6539426" y="1384299"/>
                </a:lnTo>
                <a:lnTo>
                  <a:pt x="6538219" y="1346199"/>
                </a:lnTo>
                <a:lnTo>
                  <a:pt x="6535502" y="1308099"/>
                </a:lnTo>
                <a:lnTo>
                  <a:pt x="6531289" y="1282699"/>
                </a:lnTo>
                <a:lnTo>
                  <a:pt x="6525591" y="1244599"/>
                </a:lnTo>
                <a:lnTo>
                  <a:pt x="6518420" y="1206499"/>
                </a:lnTo>
                <a:lnTo>
                  <a:pt x="6509789" y="1181099"/>
                </a:lnTo>
                <a:lnTo>
                  <a:pt x="6499709" y="1142999"/>
                </a:lnTo>
                <a:lnTo>
                  <a:pt x="6488192" y="1104899"/>
                </a:lnTo>
                <a:lnTo>
                  <a:pt x="6475251" y="1079499"/>
                </a:lnTo>
                <a:lnTo>
                  <a:pt x="6460897" y="1041399"/>
                </a:lnTo>
                <a:lnTo>
                  <a:pt x="6445143" y="1003299"/>
                </a:lnTo>
                <a:lnTo>
                  <a:pt x="6428001" y="977899"/>
                </a:lnTo>
                <a:lnTo>
                  <a:pt x="6409482" y="939799"/>
                </a:lnTo>
                <a:lnTo>
                  <a:pt x="6389599" y="914399"/>
                </a:lnTo>
                <a:lnTo>
                  <a:pt x="6368364" y="876299"/>
                </a:lnTo>
                <a:lnTo>
                  <a:pt x="6345788" y="850899"/>
                </a:lnTo>
                <a:lnTo>
                  <a:pt x="6321885" y="812799"/>
                </a:lnTo>
                <a:lnTo>
                  <a:pt x="6296665" y="787399"/>
                </a:lnTo>
                <a:lnTo>
                  <a:pt x="6270142" y="761999"/>
                </a:lnTo>
                <a:lnTo>
                  <a:pt x="6242326" y="723899"/>
                </a:lnTo>
                <a:lnTo>
                  <a:pt x="6213231" y="698499"/>
                </a:lnTo>
                <a:lnTo>
                  <a:pt x="6182867" y="673099"/>
                </a:lnTo>
                <a:lnTo>
                  <a:pt x="6151248" y="634999"/>
                </a:lnTo>
                <a:lnTo>
                  <a:pt x="6118386" y="609599"/>
                </a:lnTo>
                <a:lnTo>
                  <a:pt x="6084291" y="584199"/>
                </a:lnTo>
                <a:lnTo>
                  <a:pt x="6048977" y="558799"/>
                </a:lnTo>
                <a:lnTo>
                  <a:pt x="6012455" y="533399"/>
                </a:lnTo>
                <a:lnTo>
                  <a:pt x="5974738" y="495299"/>
                </a:lnTo>
                <a:lnTo>
                  <a:pt x="5935837" y="469899"/>
                </a:lnTo>
                <a:lnTo>
                  <a:pt x="5895765" y="444499"/>
                </a:lnTo>
                <a:lnTo>
                  <a:pt x="5854534" y="419099"/>
                </a:lnTo>
                <a:lnTo>
                  <a:pt x="5812155" y="393699"/>
                </a:lnTo>
                <a:lnTo>
                  <a:pt x="5768641" y="380999"/>
                </a:lnTo>
                <a:lnTo>
                  <a:pt x="5724003" y="355599"/>
                </a:lnTo>
                <a:lnTo>
                  <a:pt x="5678255" y="330199"/>
                </a:lnTo>
                <a:lnTo>
                  <a:pt x="5631407" y="304799"/>
                </a:lnTo>
                <a:lnTo>
                  <a:pt x="5583473" y="292099"/>
                </a:lnTo>
                <a:lnTo>
                  <a:pt x="5534463" y="266699"/>
                </a:lnTo>
                <a:lnTo>
                  <a:pt x="5484390" y="241299"/>
                </a:lnTo>
                <a:lnTo>
                  <a:pt x="5433267" y="228599"/>
                </a:lnTo>
                <a:lnTo>
                  <a:pt x="5381104" y="203200"/>
                </a:lnTo>
                <a:lnTo>
                  <a:pt x="5327915" y="190500"/>
                </a:lnTo>
                <a:lnTo>
                  <a:pt x="5273711" y="165100"/>
                </a:lnTo>
                <a:lnTo>
                  <a:pt x="5105132" y="127000"/>
                </a:lnTo>
                <a:lnTo>
                  <a:pt x="5046990" y="101600"/>
                </a:lnTo>
                <a:lnTo>
                  <a:pt x="4927853" y="76200"/>
                </a:lnTo>
                <a:lnTo>
                  <a:pt x="4874093" y="76200"/>
                </a:lnTo>
                <a:lnTo>
                  <a:pt x="4712032" y="38100"/>
                </a:lnTo>
                <a:close/>
              </a:path>
              <a:path w="6539865" h="2781300">
                <a:moveTo>
                  <a:pt x="4603521" y="25400"/>
                </a:moveTo>
                <a:lnTo>
                  <a:pt x="3582764" y="25400"/>
                </a:lnTo>
                <a:lnTo>
                  <a:pt x="3530870" y="38100"/>
                </a:lnTo>
                <a:lnTo>
                  <a:pt x="4657812" y="38100"/>
                </a:lnTo>
                <a:lnTo>
                  <a:pt x="4603521" y="25400"/>
                </a:lnTo>
                <a:close/>
              </a:path>
              <a:path w="6539865" h="2781300">
                <a:moveTo>
                  <a:pt x="4494804" y="12700"/>
                </a:moveTo>
                <a:lnTo>
                  <a:pt x="3687409" y="12700"/>
                </a:lnTo>
                <a:lnTo>
                  <a:pt x="3634950" y="25400"/>
                </a:lnTo>
                <a:lnTo>
                  <a:pt x="4549180" y="25400"/>
                </a:lnTo>
                <a:lnTo>
                  <a:pt x="4494804" y="12700"/>
                </a:lnTo>
                <a:close/>
              </a:path>
              <a:path w="6539865" h="2781300">
                <a:moveTo>
                  <a:pt x="4331656" y="0"/>
                </a:moveTo>
                <a:lnTo>
                  <a:pt x="3846244" y="0"/>
                </a:lnTo>
                <a:lnTo>
                  <a:pt x="3793074" y="12700"/>
                </a:lnTo>
                <a:lnTo>
                  <a:pt x="4386025" y="12700"/>
                </a:lnTo>
                <a:lnTo>
                  <a:pt x="4331656" y="0"/>
                </a:lnTo>
                <a:close/>
              </a:path>
            </a:pathLst>
          </a:custGeom>
          <a:solidFill>
            <a:srgbClr val="FFFFFF"/>
          </a:solidFill>
        </p:spPr>
        <p:txBody>
          <a:bodyPr wrap="square" lIns="0" tIns="0" rIns="0" bIns="0" rtlCol="0"/>
          <a:lstStyle/>
          <a:p>
            <a:endParaRPr>
              <a:solidFill>
                <a:prstClr val="black"/>
              </a:solidFill>
            </a:endParaRPr>
          </a:p>
        </p:txBody>
      </p:sp>
      <p:sp>
        <p:nvSpPr>
          <p:cNvPr id="10" name="object 10"/>
          <p:cNvSpPr/>
          <p:nvPr/>
        </p:nvSpPr>
        <p:spPr>
          <a:xfrm>
            <a:off x="3758057" y="3560524"/>
            <a:ext cx="6539865" cy="2791460"/>
          </a:xfrm>
          <a:custGeom>
            <a:avLst/>
            <a:gdLst/>
            <a:ahLst/>
            <a:cxnLst/>
            <a:rect l="l" t="t" r="r" b="b"/>
            <a:pathLst>
              <a:path w="6539865" h="2791460">
                <a:moveTo>
                  <a:pt x="0" y="1026334"/>
                </a:moveTo>
                <a:lnTo>
                  <a:pt x="1789938" y="918384"/>
                </a:lnTo>
                <a:lnTo>
                  <a:pt x="1810034" y="887996"/>
                </a:lnTo>
                <a:lnTo>
                  <a:pt x="1831234" y="858030"/>
                </a:lnTo>
                <a:lnTo>
                  <a:pt x="1876874" y="799383"/>
                </a:lnTo>
                <a:lnTo>
                  <a:pt x="1926712" y="742484"/>
                </a:lnTo>
                <a:lnTo>
                  <a:pt x="1953160" y="714701"/>
                </a:lnTo>
                <a:lnTo>
                  <a:pt x="1980605" y="687370"/>
                </a:lnTo>
                <a:lnTo>
                  <a:pt x="2009026" y="660494"/>
                </a:lnTo>
                <a:lnTo>
                  <a:pt x="2038407" y="634079"/>
                </a:lnTo>
                <a:lnTo>
                  <a:pt x="2068729" y="608129"/>
                </a:lnTo>
                <a:lnTo>
                  <a:pt x="2099975" y="582650"/>
                </a:lnTo>
                <a:lnTo>
                  <a:pt x="2132126" y="557646"/>
                </a:lnTo>
                <a:lnTo>
                  <a:pt x="2165164" y="533122"/>
                </a:lnTo>
                <a:lnTo>
                  <a:pt x="2199071" y="509082"/>
                </a:lnTo>
                <a:lnTo>
                  <a:pt x="2233829" y="485532"/>
                </a:lnTo>
                <a:lnTo>
                  <a:pt x="2269420" y="462476"/>
                </a:lnTo>
                <a:lnTo>
                  <a:pt x="2305827" y="439920"/>
                </a:lnTo>
                <a:lnTo>
                  <a:pt x="2343030" y="417867"/>
                </a:lnTo>
                <a:lnTo>
                  <a:pt x="2381012" y="396323"/>
                </a:lnTo>
                <a:lnTo>
                  <a:pt x="2419754" y="375292"/>
                </a:lnTo>
                <a:lnTo>
                  <a:pt x="2459240" y="354780"/>
                </a:lnTo>
                <a:lnTo>
                  <a:pt x="2499450" y="334790"/>
                </a:lnTo>
                <a:lnTo>
                  <a:pt x="2540367" y="315329"/>
                </a:lnTo>
                <a:lnTo>
                  <a:pt x="2581972" y="296400"/>
                </a:lnTo>
                <a:lnTo>
                  <a:pt x="2624248" y="278009"/>
                </a:lnTo>
                <a:lnTo>
                  <a:pt x="2667176" y="260160"/>
                </a:lnTo>
                <a:lnTo>
                  <a:pt x="2710739" y="242858"/>
                </a:lnTo>
                <a:lnTo>
                  <a:pt x="2754918" y="226108"/>
                </a:lnTo>
                <a:lnTo>
                  <a:pt x="2799695" y="209915"/>
                </a:lnTo>
                <a:lnTo>
                  <a:pt x="2845053" y="194283"/>
                </a:lnTo>
                <a:lnTo>
                  <a:pt x="2890972" y="179217"/>
                </a:lnTo>
                <a:lnTo>
                  <a:pt x="2937436" y="164723"/>
                </a:lnTo>
                <a:lnTo>
                  <a:pt x="2984426" y="150804"/>
                </a:lnTo>
                <a:lnTo>
                  <a:pt x="3031924" y="137466"/>
                </a:lnTo>
                <a:lnTo>
                  <a:pt x="3079912" y="124713"/>
                </a:lnTo>
                <a:lnTo>
                  <a:pt x="3128371" y="112551"/>
                </a:lnTo>
                <a:lnTo>
                  <a:pt x="3177285" y="100984"/>
                </a:lnTo>
                <a:lnTo>
                  <a:pt x="3226634" y="90016"/>
                </a:lnTo>
                <a:lnTo>
                  <a:pt x="3276401" y="79654"/>
                </a:lnTo>
                <a:lnTo>
                  <a:pt x="3326568" y="69900"/>
                </a:lnTo>
                <a:lnTo>
                  <a:pt x="3377116" y="60761"/>
                </a:lnTo>
                <a:lnTo>
                  <a:pt x="3428028" y="52241"/>
                </a:lnTo>
                <a:lnTo>
                  <a:pt x="3479285" y="44345"/>
                </a:lnTo>
                <a:lnTo>
                  <a:pt x="3530870" y="37078"/>
                </a:lnTo>
                <a:lnTo>
                  <a:pt x="3582764" y="30444"/>
                </a:lnTo>
                <a:lnTo>
                  <a:pt x="3634950" y="24448"/>
                </a:lnTo>
                <a:lnTo>
                  <a:pt x="3687409" y="19095"/>
                </a:lnTo>
                <a:lnTo>
                  <a:pt x="3740123" y="14391"/>
                </a:lnTo>
                <a:lnTo>
                  <a:pt x="3793074" y="10338"/>
                </a:lnTo>
                <a:lnTo>
                  <a:pt x="3846244" y="6944"/>
                </a:lnTo>
                <a:lnTo>
                  <a:pt x="3899615" y="4211"/>
                </a:lnTo>
                <a:lnTo>
                  <a:pt x="3953170" y="2146"/>
                </a:lnTo>
                <a:lnTo>
                  <a:pt x="4006889" y="752"/>
                </a:lnTo>
                <a:lnTo>
                  <a:pt x="4060755" y="35"/>
                </a:lnTo>
                <a:lnTo>
                  <a:pt x="4114750" y="0"/>
                </a:lnTo>
                <a:lnTo>
                  <a:pt x="4168855" y="650"/>
                </a:lnTo>
                <a:lnTo>
                  <a:pt x="4223054" y="1992"/>
                </a:lnTo>
                <a:lnTo>
                  <a:pt x="4277327" y="4030"/>
                </a:lnTo>
                <a:lnTo>
                  <a:pt x="4331656" y="6768"/>
                </a:lnTo>
                <a:lnTo>
                  <a:pt x="4386025" y="10211"/>
                </a:lnTo>
                <a:lnTo>
                  <a:pt x="4440413" y="14365"/>
                </a:lnTo>
                <a:lnTo>
                  <a:pt x="4494804" y="19234"/>
                </a:lnTo>
                <a:lnTo>
                  <a:pt x="4549180" y="24823"/>
                </a:lnTo>
                <a:lnTo>
                  <a:pt x="4603521" y="31136"/>
                </a:lnTo>
                <a:lnTo>
                  <a:pt x="4657812" y="38179"/>
                </a:lnTo>
                <a:lnTo>
                  <a:pt x="4712032" y="45956"/>
                </a:lnTo>
                <a:lnTo>
                  <a:pt x="4766164" y="54472"/>
                </a:lnTo>
                <a:lnTo>
                  <a:pt x="4820191" y="63732"/>
                </a:lnTo>
                <a:lnTo>
                  <a:pt x="4874093" y="73740"/>
                </a:lnTo>
                <a:lnTo>
                  <a:pt x="4927853" y="84502"/>
                </a:lnTo>
                <a:lnTo>
                  <a:pt x="4987893" y="97455"/>
                </a:lnTo>
                <a:lnTo>
                  <a:pt x="5046990" y="111204"/>
                </a:lnTo>
                <a:lnTo>
                  <a:pt x="5105132" y="125736"/>
                </a:lnTo>
                <a:lnTo>
                  <a:pt x="5162308" y="141036"/>
                </a:lnTo>
                <a:lnTo>
                  <a:pt x="5218505" y="157089"/>
                </a:lnTo>
                <a:lnTo>
                  <a:pt x="5273711" y="173880"/>
                </a:lnTo>
                <a:lnTo>
                  <a:pt x="5327915" y="191394"/>
                </a:lnTo>
                <a:lnTo>
                  <a:pt x="5381104" y="209618"/>
                </a:lnTo>
                <a:lnTo>
                  <a:pt x="5433267" y="228535"/>
                </a:lnTo>
                <a:lnTo>
                  <a:pt x="5484390" y="248132"/>
                </a:lnTo>
                <a:lnTo>
                  <a:pt x="5534463" y="268394"/>
                </a:lnTo>
                <a:lnTo>
                  <a:pt x="5583473" y="289305"/>
                </a:lnTo>
                <a:lnTo>
                  <a:pt x="5631407" y="310852"/>
                </a:lnTo>
                <a:lnTo>
                  <a:pt x="5678255" y="333019"/>
                </a:lnTo>
                <a:lnTo>
                  <a:pt x="5724003" y="355792"/>
                </a:lnTo>
                <a:lnTo>
                  <a:pt x="5768641" y="379156"/>
                </a:lnTo>
                <a:lnTo>
                  <a:pt x="5812155" y="403097"/>
                </a:lnTo>
                <a:lnTo>
                  <a:pt x="5854534" y="427599"/>
                </a:lnTo>
                <a:lnTo>
                  <a:pt x="5895765" y="452647"/>
                </a:lnTo>
                <a:lnTo>
                  <a:pt x="5935837" y="478228"/>
                </a:lnTo>
                <a:lnTo>
                  <a:pt x="5974738" y="504327"/>
                </a:lnTo>
                <a:lnTo>
                  <a:pt x="6012455" y="530928"/>
                </a:lnTo>
                <a:lnTo>
                  <a:pt x="6048977" y="558017"/>
                </a:lnTo>
                <a:lnTo>
                  <a:pt x="6084291" y="585579"/>
                </a:lnTo>
                <a:lnTo>
                  <a:pt x="6118386" y="613600"/>
                </a:lnTo>
                <a:lnTo>
                  <a:pt x="6151248" y="642064"/>
                </a:lnTo>
                <a:lnTo>
                  <a:pt x="6182867" y="670958"/>
                </a:lnTo>
                <a:lnTo>
                  <a:pt x="6213231" y="700266"/>
                </a:lnTo>
                <a:lnTo>
                  <a:pt x="6242326" y="729974"/>
                </a:lnTo>
                <a:lnTo>
                  <a:pt x="6270142" y="760066"/>
                </a:lnTo>
                <a:lnTo>
                  <a:pt x="6296665" y="790529"/>
                </a:lnTo>
                <a:lnTo>
                  <a:pt x="6321885" y="821347"/>
                </a:lnTo>
                <a:lnTo>
                  <a:pt x="6345788" y="852505"/>
                </a:lnTo>
                <a:lnTo>
                  <a:pt x="6368364" y="883990"/>
                </a:lnTo>
                <a:lnTo>
                  <a:pt x="6389599" y="915786"/>
                </a:lnTo>
                <a:lnTo>
                  <a:pt x="6428001" y="980253"/>
                </a:lnTo>
                <a:lnTo>
                  <a:pt x="6460897" y="1045788"/>
                </a:lnTo>
                <a:lnTo>
                  <a:pt x="6488192" y="1112274"/>
                </a:lnTo>
                <a:lnTo>
                  <a:pt x="6509789" y="1179593"/>
                </a:lnTo>
                <a:lnTo>
                  <a:pt x="6525591" y="1247626"/>
                </a:lnTo>
                <a:lnTo>
                  <a:pt x="6535502" y="1316257"/>
                </a:lnTo>
                <a:lnTo>
                  <a:pt x="6539426" y="1385367"/>
                </a:lnTo>
                <a:lnTo>
                  <a:pt x="6539113" y="1420065"/>
                </a:lnTo>
                <a:lnTo>
                  <a:pt x="6533875" y="1489673"/>
                </a:lnTo>
                <a:lnTo>
                  <a:pt x="6522408" y="1559466"/>
                </a:lnTo>
                <a:lnTo>
                  <a:pt x="6504617" y="1629325"/>
                </a:lnTo>
                <a:lnTo>
                  <a:pt x="6480405" y="1699135"/>
                </a:lnTo>
                <a:lnTo>
                  <a:pt x="6449674" y="1768775"/>
                </a:lnTo>
                <a:lnTo>
                  <a:pt x="6431835" y="1803495"/>
                </a:lnTo>
                <a:lnTo>
                  <a:pt x="6412330" y="1838129"/>
                </a:lnTo>
                <a:lnTo>
                  <a:pt x="6391147" y="1872662"/>
                </a:lnTo>
                <a:lnTo>
                  <a:pt x="6349851" y="1933017"/>
                </a:lnTo>
                <a:lnTo>
                  <a:pt x="6304211" y="1991663"/>
                </a:lnTo>
                <a:lnTo>
                  <a:pt x="6254373" y="2048563"/>
                </a:lnTo>
                <a:lnTo>
                  <a:pt x="6227925" y="2076346"/>
                </a:lnTo>
                <a:lnTo>
                  <a:pt x="6200480" y="2103677"/>
                </a:lnTo>
                <a:lnTo>
                  <a:pt x="6172059" y="2130553"/>
                </a:lnTo>
                <a:lnTo>
                  <a:pt x="6142678" y="2156968"/>
                </a:lnTo>
                <a:lnTo>
                  <a:pt x="6112356" y="2182917"/>
                </a:lnTo>
                <a:lnTo>
                  <a:pt x="6081110" y="2208397"/>
                </a:lnTo>
                <a:lnTo>
                  <a:pt x="6048959" y="2233401"/>
                </a:lnTo>
                <a:lnTo>
                  <a:pt x="6015921" y="2257925"/>
                </a:lnTo>
                <a:lnTo>
                  <a:pt x="5982014" y="2281965"/>
                </a:lnTo>
                <a:lnTo>
                  <a:pt x="5947256" y="2305515"/>
                </a:lnTo>
                <a:lnTo>
                  <a:pt x="5911665" y="2328570"/>
                </a:lnTo>
                <a:lnTo>
                  <a:pt x="5875258" y="2351127"/>
                </a:lnTo>
                <a:lnTo>
                  <a:pt x="5838055" y="2373180"/>
                </a:lnTo>
                <a:lnTo>
                  <a:pt x="5800073" y="2394724"/>
                </a:lnTo>
                <a:lnTo>
                  <a:pt x="5761331" y="2415755"/>
                </a:lnTo>
                <a:lnTo>
                  <a:pt x="5721845" y="2436267"/>
                </a:lnTo>
                <a:lnTo>
                  <a:pt x="5681635" y="2456256"/>
                </a:lnTo>
                <a:lnTo>
                  <a:pt x="5640718" y="2475718"/>
                </a:lnTo>
                <a:lnTo>
                  <a:pt x="5599113" y="2494646"/>
                </a:lnTo>
                <a:lnTo>
                  <a:pt x="5556837" y="2513038"/>
                </a:lnTo>
                <a:lnTo>
                  <a:pt x="5513909" y="2530887"/>
                </a:lnTo>
                <a:lnTo>
                  <a:pt x="5470346" y="2548189"/>
                </a:lnTo>
                <a:lnTo>
                  <a:pt x="5426167" y="2564939"/>
                </a:lnTo>
                <a:lnTo>
                  <a:pt x="5381390" y="2581132"/>
                </a:lnTo>
                <a:lnTo>
                  <a:pt x="5336032" y="2596764"/>
                </a:lnTo>
                <a:lnTo>
                  <a:pt x="5290113" y="2611830"/>
                </a:lnTo>
                <a:lnTo>
                  <a:pt x="5243649" y="2626324"/>
                </a:lnTo>
                <a:lnTo>
                  <a:pt x="5196659" y="2640243"/>
                </a:lnTo>
                <a:lnTo>
                  <a:pt x="5149161" y="2653581"/>
                </a:lnTo>
                <a:lnTo>
                  <a:pt x="5101173" y="2666333"/>
                </a:lnTo>
                <a:lnTo>
                  <a:pt x="5052714" y="2678496"/>
                </a:lnTo>
                <a:lnTo>
                  <a:pt x="5003800" y="2690063"/>
                </a:lnTo>
                <a:lnTo>
                  <a:pt x="4954451" y="2701030"/>
                </a:lnTo>
                <a:lnTo>
                  <a:pt x="4904684" y="2711393"/>
                </a:lnTo>
                <a:lnTo>
                  <a:pt x="4854517" y="2721146"/>
                </a:lnTo>
                <a:lnTo>
                  <a:pt x="4803969" y="2730285"/>
                </a:lnTo>
                <a:lnTo>
                  <a:pt x="4753057" y="2738805"/>
                </a:lnTo>
                <a:lnTo>
                  <a:pt x="4701800" y="2746701"/>
                </a:lnTo>
                <a:lnTo>
                  <a:pt x="4650215" y="2753969"/>
                </a:lnTo>
                <a:lnTo>
                  <a:pt x="4598321" y="2760603"/>
                </a:lnTo>
                <a:lnTo>
                  <a:pt x="4546135" y="2766599"/>
                </a:lnTo>
                <a:lnTo>
                  <a:pt x="4493676" y="2771951"/>
                </a:lnTo>
                <a:lnTo>
                  <a:pt x="4440962" y="2776656"/>
                </a:lnTo>
                <a:lnTo>
                  <a:pt x="4388011" y="2780708"/>
                </a:lnTo>
                <a:lnTo>
                  <a:pt x="4334841" y="2784103"/>
                </a:lnTo>
                <a:lnTo>
                  <a:pt x="4281470" y="2786836"/>
                </a:lnTo>
                <a:lnTo>
                  <a:pt x="4227915" y="2788901"/>
                </a:lnTo>
                <a:lnTo>
                  <a:pt x="4174196" y="2790295"/>
                </a:lnTo>
                <a:lnTo>
                  <a:pt x="4120330" y="2791012"/>
                </a:lnTo>
                <a:lnTo>
                  <a:pt x="4066335" y="2791047"/>
                </a:lnTo>
                <a:lnTo>
                  <a:pt x="4012230" y="2790397"/>
                </a:lnTo>
                <a:lnTo>
                  <a:pt x="3958031" y="2789055"/>
                </a:lnTo>
                <a:lnTo>
                  <a:pt x="3903758" y="2787017"/>
                </a:lnTo>
                <a:lnTo>
                  <a:pt x="3849429" y="2784279"/>
                </a:lnTo>
                <a:lnTo>
                  <a:pt x="3795060" y="2780835"/>
                </a:lnTo>
                <a:lnTo>
                  <a:pt x="3740672" y="2776681"/>
                </a:lnTo>
                <a:lnTo>
                  <a:pt x="3686281" y="2771813"/>
                </a:lnTo>
                <a:lnTo>
                  <a:pt x="3631905" y="2766224"/>
                </a:lnTo>
                <a:lnTo>
                  <a:pt x="3577564" y="2759910"/>
                </a:lnTo>
                <a:lnTo>
                  <a:pt x="3523273" y="2752868"/>
                </a:lnTo>
                <a:lnTo>
                  <a:pt x="3469053" y="2745091"/>
                </a:lnTo>
                <a:lnTo>
                  <a:pt x="3414921" y="2736575"/>
                </a:lnTo>
                <a:lnTo>
                  <a:pt x="3360894" y="2727315"/>
                </a:lnTo>
                <a:lnTo>
                  <a:pt x="3306992" y="2717306"/>
                </a:lnTo>
                <a:lnTo>
                  <a:pt x="3253232" y="2706544"/>
                </a:lnTo>
                <a:lnTo>
                  <a:pt x="3192494" y="2693434"/>
                </a:lnTo>
                <a:lnTo>
                  <a:pt x="3132630" y="2679472"/>
                </a:lnTo>
                <a:lnTo>
                  <a:pt x="3073656" y="2664675"/>
                </a:lnTo>
                <a:lnTo>
                  <a:pt x="3015592" y="2649057"/>
                </a:lnTo>
                <a:lnTo>
                  <a:pt x="2958455" y="2632632"/>
                </a:lnTo>
                <a:lnTo>
                  <a:pt x="2902266" y="2615414"/>
                </a:lnTo>
                <a:lnTo>
                  <a:pt x="2847041" y="2597419"/>
                </a:lnTo>
                <a:lnTo>
                  <a:pt x="2792800" y="2578661"/>
                </a:lnTo>
                <a:lnTo>
                  <a:pt x="2739561" y="2559154"/>
                </a:lnTo>
                <a:lnTo>
                  <a:pt x="2687343" y="2538914"/>
                </a:lnTo>
                <a:lnTo>
                  <a:pt x="2636165" y="2517953"/>
                </a:lnTo>
                <a:lnTo>
                  <a:pt x="2586044" y="2496288"/>
                </a:lnTo>
                <a:lnTo>
                  <a:pt x="2536999" y="2473933"/>
                </a:lnTo>
                <a:lnTo>
                  <a:pt x="2489049" y="2450901"/>
                </a:lnTo>
                <a:lnTo>
                  <a:pt x="2442213" y="2427209"/>
                </a:lnTo>
                <a:lnTo>
                  <a:pt x="2396509" y="2402870"/>
                </a:lnTo>
                <a:lnTo>
                  <a:pt x="2351956" y="2377898"/>
                </a:lnTo>
                <a:lnTo>
                  <a:pt x="2308571" y="2352309"/>
                </a:lnTo>
                <a:lnTo>
                  <a:pt x="2266374" y="2326117"/>
                </a:lnTo>
                <a:lnTo>
                  <a:pt x="2225384" y="2299337"/>
                </a:lnTo>
                <a:lnTo>
                  <a:pt x="2185618" y="2271982"/>
                </a:lnTo>
                <a:lnTo>
                  <a:pt x="2147095" y="2244069"/>
                </a:lnTo>
                <a:lnTo>
                  <a:pt x="2109835" y="2215610"/>
                </a:lnTo>
                <a:lnTo>
                  <a:pt x="2073854" y="2186621"/>
                </a:lnTo>
                <a:lnTo>
                  <a:pt x="2039173" y="2157117"/>
                </a:lnTo>
                <a:lnTo>
                  <a:pt x="2005809" y="2127111"/>
                </a:lnTo>
                <a:lnTo>
                  <a:pt x="1973781" y="2096618"/>
                </a:lnTo>
                <a:lnTo>
                  <a:pt x="1943108" y="2065654"/>
                </a:lnTo>
                <a:lnTo>
                  <a:pt x="1913807" y="2034232"/>
                </a:lnTo>
                <a:lnTo>
                  <a:pt x="1885899" y="2002367"/>
                </a:lnTo>
                <a:lnTo>
                  <a:pt x="1859400" y="1970074"/>
                </a:lnTo>
                <a:lnTo>
                  <a:pt x="1834331" y="1937367"/>
                </a:lnTo>
                <a:lnTo>
                  <a:pt x="1810709" y="1904261"/>
                </a:lnTo>
                <a:lnTo>
                  <a:pt x="1788552" y="1870769"/>
                </a:lnTo>
                <a:lnTo>
                  <a:pt x="1767880" y="1836908"/>
                </a:lnTo>
                <a:lnTo>
                  <a:pt x="1748711" y="1802691"/>
                </a:lnTo>
                <a:lnTo>
                  <a:pt x="1731063" y="1768133"/>
                </a:lnTo>
                <a:lnTo>
                  <a:pt x="1714955" y="1733249"/>
                </a:lnTo>
                <a:lnTo>
                  <a:pt x="1687434" y="1662558"/>
                </a:lnTo>
                <a:lnTo>
                  <a:pt x="1666296" y="1590737"/>
                </a:lnTo>
                <a:lnTo>
                  <a:pt x="1651689" y="1517900"/>
                </a:lnTo>
                <a:lnTo>
                  <a:pt x="1643760" y="1444164"/>
                </a:lnTo>
                <a:lnTo>
                  <a:pt x="0" y="1026334"/>
                </a:lnTo>
                <a:close/>
              </a:path>
            </a:pathLst>
          </a:custGeom>
          <a:ln w="28956">
            <a:solidFill>
              <a:srgbClr val="FFFFFF"/>
            </a:solidFill>
          </a:ln>
        </p:spPr>
        <p:txBody>
          <a:bodyPr wrap="square" lIns="0" tIns="0" rIns="0" bIns="0" rtlCol="0"/>
          <a:lstStyle/>
          <a:p>
            <a:endParaRPr>
              <a:solidFill>
                <a:prstClr val="black"/>
              </a:solidFill>
            </a:endParaRPr>
          </a:p>
        </p:txBody>
      </p:sp>
      <p:sp>
        <p:nvSpPr>
          <p:cNvPr id="11" name="object 11"/>
          <p:cNvSpPr/>
          <p:nvPr/>
        </p:nvSpPr>
        <p:spPr>
          <a:xfrm>
            <a:off x="2891027" y="5628132"/>
            <a:ext cx="5737860" cy="373075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3025909" y="5743513"/>
            <a:ext cx="5471795" cy="3505200"/>
          </a:xfrm>
          <a:custGeom>
            <a:avLst/>
            <a:gdLst/>
            <a:ahLst/>
            <a:cxnLst/>
            <a:rect l="l" t="t" r="r" b="b"/>
            <a:pathLst>
              <a:path w="5471795" h="3505200">
                <a:moveTo>
                  <a:pt x="3138926" y="3492500"/>
                </a:moveTo>
                <a:lnTo>
                  <a:pt x="2332754" y="3492500"/>
                </a:lnTo>
                <a:lnTo>
                  <a:pt x="2389096" y="3505200"/>
                </a:lnTo>
                <a:lnTo>
                  <a:pt x="3080524" y="3505200"/>
                </a:lnTo>
                <a:lnTo>
                  <a:pt x="3138926" y="3492500"/>
                </a:lnTo>
                <a:close/>
              </a:path>
              <a:path w="5471795" h="3505200">
                <a:moveTo>
                  <a:pt x="3314334" y="3479800"/>
                </a:moveTo>
                <a:lnTo>
                  <a:pt x="2165432" y="3479800"/>
                </a:lnTo>
                <a:lnTo>
                  <a:pt x="2220906" y="3492500"/>
                </a:lnTo>
                <a:lnTo>
                  <a:pt x="3255848" y="3492500"/>
                </a:lnTo>
                <a:lnTo>
                  <a:pt x="3314334" y="3479800"/>
                </a:lnTo>
                <a:close/>
              </a:path>
              <a:path w="5471795" h="3505200">
                <a:moveTo>
                  <a:pt x="546092" y="0"/>
                </a:moveTo>
                <a:lnTo>
                  <a:pt x="1099431" y="1143000"/>
                </a:lnTo>
                <a:lnTo>
                  <a:pt x="1039265" y="1155700"/>
                </a:lnTo>
                <a:lnTo>
                  <a:pt x="980644" y="1181100"/>
                </a:lnTo>
                <a:lnTo>
                  <a:pt x="923582" y="1206500"/>
                </a:lnTo>
                <a:lnTo>
                  <a:pt x="868091" y="1231900"/>
                </a:lnTo>
                <a:lnTo>
                  <a:pt x="814186" y="1257300"/>
                </a:lnTo>
                <a:lnTo>
                  <a:pt x="761879" y="1282700"/>
                </a:lnTo>
                <a:lnTo>
                  <a:pt x="711183" y="1308100"/>
                </a:lnTo>
                <a:lnTo>
                  <a:pt x="662113" y="1333500"/>
                </a:lnTo>
                <a:lnTo>
                  <a:pt x="614680" y="1358900"/>
                </a:lnTo>
                <a:lnTo>
                  <a:pt x="568900" y="1384300"/>
                </a:lnTo>
                <a:lnTo>
                  <a:pt x="524784" y="1422400"/>
                </a:lnTo>
                <a:lnTo>
                  <a:pt x="482346" y="1447800"/>
                </a:lnTo>
                <a:lnTo>
                  <a:pt x="441599" y="1473200"/>
                </a:lnTo>
                <a:lnTo>
                  <a:pt x="402557" y="1511300"/>
                </a:lnTo>
                <a:lnTo>
                  <a:pt x="365233" y="1536700"/>
                </a:lnTo>
                <a:lnTo>
                  <a:pt x="329641" y="1562100"/>
                </a:lnTo>
                <a:lnTo>
                  <a:pt x="295792" y="1600200"/>
                </a:lnTo>
                <a:lnTo>
                  <a:pt x="263702" y="1625600"/>
                </a:lnTo>
                <a:lnTo>
                  <a:pt x="233383" y="1663700"/>
                </a:lnTo>
                <a:lnTo>
                  <a:pt x="204848" y="1689100"/>
                </a:lnTo>
                <a:lnTo>
                  <a:pt x="178111" y="1727200"/>
                </a:lnTo>
                <a:lnTo>
                  <a:pt x="153186" y="1765300"/>
                </a:lnTo>
                <a:lnTo>
                  <a:pt x="130084" y="1790700"/>
                </a:lnTo>
                <a:lnTo>
                  <a:pt x="108820" y="1828800"/>
                </a:lnTo>
                <a:lnTo>
                  <a:pt x="89407" y="1854200"/>
                </a:lnTo>
                <a:lnTo>
                  <a:pt x="71858" y="1892300"/>
                </a:lnTo>
                <a:lnTo>
                  <a:pt x="56186" y="1930400"/>
                </a:lnTo>
                <a:lnTo>
                  <a:pt x="42406" y="1968500"/>
                </a:lnTo>
                <a:lnTo>
                  <a:pt x="30529" y="1993900"/>
                </a:lnTo>
                <a:lnTo>
                  <a:pt x="20570" y="2032000"/>
                </a:lnTo>
                <a:lnTo>
                  <a:pt x="12541" y="2070100"/>
                </a:lnTo>
                <a:lnTo>
                  <a:pt x="6457" y="2108200"/>
                </a:lnTo>
                <a:lnTo>
                  <a:pt x="2329" y="2133600"/>
                </a:lnTo>
                <a:lnTo>
                  <a:pt x="173" y="2171700"/>
                </a:lnTo>
                <a:lnTo>
                  <a:pt x="0" y="2209800"/>
                </a:lnTo>
                <a:lnTo>
                  <a:pt x="1824" y="2247900"/>
                </a:lnTo>
                <a:lnTo>
                  <a:pt x="11516" y="2311400"/>
                </a:lnTo>
                <a:lnTo>
                  <a:pt x="19412" y="2349500"/>
                </a:lnTo>
                <a:lnTo>
                  <a:pt x="29357" y="2387600"/>
                </a:lnTo>
                <a:lnTo>
                  <a:pt x="41366" y="2425700"/>
                </a:lnTo>
                <a:lnTo>
                  <a:pt x="55452" y="2463800"/>
                </a:lnTo>
                <a:lnTo>
                  <a:pt x="71628" y="2489200"/>
                </a:lnTo>
                <a:lnTo>
                  <a:pt x="89908" y="2527300"/>
                </a:lnTo>
                <a:lnTo>
                  <a:pt x="105870" y="2552700"/>
                </a:lnTo>
                <a:lnTo>
                  <a:pt x="123002" y="2578100"/>
                </a:lnTo>
                <a:lnTo>
                  <a:pt x="141286" y="2616200"/>
                </a:lnTo>
                <a:lnTo>
                  <a:pt x="181250" y="2667000"/>
                </a:lnTo>
                <a:lnTo>
                  <a:pt x="225631" y="2717800"/>
                </a:lnTo>
                <a:lnTo>
                  <a:pt x="274298" y="2768600"/>
                </a:lnTo>
                <a:lnTo>
                  <a:pt x="327121" y="2819400"/>
                </a:lnTo>
                <a:lnTo>
                  <a:pt x="383970" y="2870200"/>
                </a:lnTo>
                <a:lnTo>
                  <a:pt x="413863" y="2895600"/>
                </a:lnTo>
                <a:lnTo>
                  <a:pt x="444713" y="2908300"/>
                </a:lnTo>
                <a:lnTo>
                  <a:pt x="476505" y="2933700"/>
                </a:lnTo>
                <a:lnTo>
                  <a:pt x="509222" y="2959100"/>
                </a:lnTo>
                <a:lnTo>
                  <a:pt x="542847" y="2984500"/>
                </a:lnTo>
                <a:lnTo>
                  <a:pt x="577364" y="3009900"/>
                </a:lnTo>
                <a:lnTo>
                  <a:pt x="612758" y="3022600"/>
                </a:lnTo>
                <a:lnTo>
                  <a:pt x="649011" y="3048000"/>
                </a:lnTo>
                <a:lnTo>
                  <a:pt x="686107" y="3060700"/>
                </a:lnTo>
                <a:lnTo>
                  <a:pt x="724030" y="3086100"/>
                </a:lnTo>
                <a:lnTo>
                  <a:pt x="762765" y="3111500"/>
                </a:lnTo>
                <a:lnTo>
                  <a:pt x="802293" y="3124200"/>
                </a:lnTo>
                <a:lnTo>
                  <a:pt x="842600" y="3149600"/>
                </a:lnTo>
                <a:lnTo>
                  <a:pt x="883668" y="3162300"/>
                </a:lnTo>
                <a:lnTo>
                  <a:pt x="925482" y="3187700"/>
                </a:lnTo>
                <a:lnTo>
                  <a:pt x="1011282" y="3213100"/>
                </a:lnTo>
                <a:lnTo>
                  <a:pt x="1055234" y="3238500"/>
                </a:lnTo>
                <a:lnTo>
                  <a:pt x="1191109" y="3276600"/>
                </a:lnTo>
                <a:lnTo>
                  <a:pt x="1237685" y="3302000"/>
                </a:lnTo>
                <a:lnTo>
                  <a:pt x="1332666" y="3327400"/>
                </a:lnTo>
                <a:lnTo>
                  <a:pt x="1631066" y="3403600"/>
                </a:lnTo>
                <a:lnTo>
                  <a:pt x="1682591" y="3403600"/>
                </a:lnTo>
                <a:lnTo>
                  <a:pt x="1839910" y="3441700"/>
                </a:lnTo>
                <a:lnTo>
                  <a:pt x="1893210" y="3441700"/>
                </a:lnTo>
                <a:lnTo>
                  <a:pt x="2001004" y="3467100"/>
                </a:lnTo>
                <a:lnTo>
                  <a:pt x="2055464" y="3467100"/>
                </a:lnTo>
                <a:lnTo>
                  <a:pt x="2110279" y="3479800"/>
                </a:lnTo>
                <a:lnTo>
                  <a:pt x="3372817" y="3479800"/>
                </a:lnTo>
                <a:lnTo>
                  <a:pt x="3431278" y="3467100"/>
                </a:lnTo>
                <a:lnTo>
                  <a:pt x="3496306" y="3454400"/>
                </a:lnTo>
                <a:lnTo>
                  <a:pt x="3560536" y="3454400"/>
                </a:lnTo>
                <a:lnTo>
                  <a:pt x="3928375" y="3378200"/>
                </a:lnTo>
                <a:lnTo>
                  <a:pt x="4100421" y="3340100"/>
                </a:lnTo>
                <a:lnTo>
                  <a:pt x="4155922" y="3314700"/>
                </a:lnTo>
                <a:lnTo>
                  <a:pt x="4264071" y="3289300"/>
                </a:lnTo>
                <a:lnTo>
                  <a:pt x="4316693" y="3263900"/>
                </a:lnTo>
                <a:lnTo>
                  <a:pt x="4418964" y="3238500"/>
                </a:lnTo>
                <a:lnTo>
                  <a:pt x="4468587" y="3213100"/>
                </a:lnTo>
                <a:lnTo>
                  <a:pt x="4517184" y="3187700"/>
                </a:lnTo>
                <a:lnTo>
                  <a:pt x="4564740" y="3175000"/>
                </a:lnTo>
                <a:lnTo>
                  <a:pt x="4611244" y="3149600"/>
                </a:lnTo>
                <a:lnTo>
                  <a:pt x="4656681" y="3136900"/>
                </a:lnTo>
                <a:lnTo>
                  <a:pt x="4701039" y="3111500"/>
                </a:lnTo>
                <a:lnTo>
                  <a:pt x="4744304" y="3086100"/>
                </a:lnTo>
                <a:lnTo>
                  <a:pt x="4786462" y="3060700"/>
                </a:lnTo>
                <a:lnTo>
                  <a:pt x="4827500" y="3048000"/>
                </a:lnTo>
                <a:lnTo>
                  <a:pt x="4867405" y="3022600"/>
                </a:lnTo>
                <a:lnTo>
                  <a:pt x="4906164" y="2997200"/>
                </a:lnTo>
                <a:lnTo>
                  <a:pt x="4943763" y="2971800"/>
                </a:lnTo>
                <a:lnTo>
                  <a:pt x="4980189" y="2946400"/>
                </a:lnTo>
                <a:lnTo>
                  <a:pt x="5015428" y="2921000"/>
                </a:lnTo>
                <a:lnTo>
                  <a:pt x="5049468" y="2895600"/>
                </a:lnTo>
                <a:lnTo>
                  <a:pt x="5082294" y="2870200"/>
                </a:lnTo>
                <a:lnTo>
                  <a:pt x="5113894" y="2844800"/>
                </a:lnTo>
                <a:lnTo>
                  <a:pt x="5144254" y="2819400"/>
                </a:lnTo>
                <a:lnTo>
                  <a:pt x="5173360" y="2794000"/>
                </a:lnTo>
                <a:lnTo>
                  <a:pt x="5227760" y="2743200"/>
                </a:lnTo>
                <a:lnTo>
                  <a:pt x="5253027" y="2705100"/>
                </a:lnTo>
                <a:lnTo>
                  <a:pt x="5276987" y="2679700"/>
                </a:lnTo>
                <a:lnTo>
                  <a:pt x="5299627" y="2654300"/>
                </a:lnTo>
                <a:lnTo>
                  <a:pt x="5320934" y="2628900"/>
                </a:lnTo>
                <a:lnTo>
                  <a:pt x="5340894" y="2590800"/>
                </a:lnTo>
                <a:lnTo>
                  <a:pt x="5359494" y="2565400"/>
                </a:lnTo>
                <a:lnTo>
                  <a:pt x="5376721" y="2540000"/>
                </a:lnTo>
                <a:lnTo>
                  <a:pt x="5392561" y="2514600"/>
                </a:lnTo>
                <a:lnTo>
                  <a:pt x="5407001" y="2476500"/>
                </a:lnTo>
                <a:lnTo>
                  <a:pt x="5420028" y="2451100"/>
                </a:lnTo>
                <a:lnTo>
                  <a:pt x="5431628" y="2413000"/>
                </a:lnTo>
                <a:lnTo>
                  <a:pt x="5441787" y="2387600"/>
                </a:lnTo>
                <a:lnTo>
                  <a:pt x="5450494" y="2362200"/>
                </a:lnTo>
                <a:lnTo>
                  <a:pt x="5457733" y="2324100"/>
                </a:lnTo>
                <a:lnTo>
                  <a:pt x="5463493" y="2298700"/>
                </a:lnTo>
                <a:lnTo>
                  <a:pt x="5467759" y="2260600"/>
                </a:lnTo>
                <a:lnTo>
                  <a:pt x="5470518" y="2235200"/>
                </a:lnTo>
                <a:lnTo>
                  <a:pt x="5471757" y="2209800"/>
                </a:lnTo>
                <a:lnTo>
                  <a:pt x="5471462" y="2171700"/>
                </a:lnTo>
                <a:lnTo>
                  <a:pt x="5469621" y="2146300"/>
                </a:lnTo>
                <a:lnTo>
                  <a:pt x="5466219" y="2108200"/>
                </a:lnTo>
                <a:lnTo>
                  <a:pt x="5461244" y="2082800"/>
                </a:lnTo>
                <a:lnTo>
                  <a:pt x="5454681" y="2044700"/>
                </a:lnTo>
                <a:lnTo>
                  <a:pt x="5446519" y="2019300"/>
                </a:lnTo>
                <a:lnTo>
                  <a:pt x="5436743" y="1981200"/>
                </a:lnTo>
                <a:lnTo>
                  <a:pt x="5425340" y="1955800"/>
                </a:lnTo>
                <a:lnTo>
                  <a:pt x="5412297" y="1917700"/>
                </a:lnTo>
                <a:lnTo>
                  <a:pt x="5397600" y="1892300"/>
                </a:lnTo>
                <a:lnTo>
                  <a:pt x="5381236" y="1854200"/>
                </a:lnTo>
                <a:lnTo>
                  <a:pt x="5348142" y="1803400"/>
                </a:lnTo>
                <a:lnTo>
                  <a:pt x="5310435" y="1752600"/>
                </a:lnTo>
                <a:lnTo>
                  <a:pt x="5289893" y="1727200"/>
                </a:lnTo>
                <a:lnTo>
                  <a:pt x="5268247" y="1689100"/>
                </a:lnTo>
                <a:lnTo>
                  <a:pt x="5221707" y="1638300"/>
                </a:lnTo>
                <a:lnTo>
                  <a:pt x="5170945" y="1587500"/>
                </a:lnTo>
                <a:lnTo>
                  <a:pt x="5116093" y="1549400"/>
                </a:lnTo>
                <a:lnTo>
                  <a:pt x="5087174" y="1524000"/>
                </a:lnTo>
                <a:lnTo>
                  <a:pt x="5057281" y="1498600"/>
                </a:lnTo>
                <a:lnTo>
                  <a:pt x="5026430" y="1473200"/>
                </a:lnTo>
                <a:lnTo>
                  <a:pt x="4994639" y="1447800"/>
                </a:lnTo>
                <a:lnTo>
                  <a:pt x="4961922" y="1422400"/>
                </a:lnTo>
                <a:lnTo>
                  <a:pt x="4928297" y="1409700"/>
                </a:lnTo>
                <a:lnTo>
                  <a:pt x="4893779" y="1384300"/>
                </a:lnTo>
                <a:lnTo>
                  <a:pt x="4858386" y="1358900"/>
                </a:lnTo>
                <a:lnTo>
                  <a:pt x="4822133" y="1346200"/>
                </a:lnTo>
                <a:lnTo>
                  <a:pt x="4785037" y="1320800"/>
                </a:lnTo>
                <a:lnTo>
                  <a:pt x="4747113" y="1295400"/>
                </a:lnTo>
                <a:lnTo>
                  <a:pt x="4708379" y="1282700"/>
                </a:lnTo>
                <a:lnTo>
                  <a:pt x="4668850" y="1257300"/>
                </a:lnTo>
                <a:lnTo>
                  <a:pt x="4628544" y="1244600"/>
                </a:lnTo>
                <a:lnTo>
                  <a:pt x="4587475" y="1219200"/>
                </a:lnTo>
                <a:lnTo>
                  <a:pt x="4503118" y="1193800"/>
                </a:lnTo>
                <a:lnTo>
                  <a:pt x="4459862" y="1168400"/>
                </a:lnTo>
                <a:lnTo>
                  <a:pt x="4371276" y="1143000"/>
                </a:lnTo>
                <a:lnTo>
                  <a:pt x="4325979" y="1117600"/>
                </a:lnTo>
                <a:lnTo>
                  <a:pt x="4041167" y="1041400"/>
                </a:lnTo>
                <a:lnTo>
                  <a:pt x="3684114" y="952500"/>
                </a:lnTo>
                <a:lnTo>
                  <a:pt x="3631233" y="952500"/>
                </a:lnTo>
                <a:lnTo>
                  <a:pt x="3524230" y="927100"/>
                </a:lnTo>
                <a:lnTo>
                  <a:pt x="3470140" y="927100"/>
                </a:lnTo>
                <a:lnTo>
                  <a:pt x="3415679" y="914400"/>
                </a:lnTo>
                <a:lnTo>
                  <a:pt x="2039866" y="914400"/>
                </a:lnTo>
                <a:lnTo>
                  <a:pt x="546092" y="0"/>
                </a:lnTo>
                <a:close/>
              </a:path>
              <a:path w="5471795" h="3505200">
                <a:moveTo>
                  <a:pt x="3305712" y="901700"/>
                </a:moveTo>
                <a:lnTo>
                  <a:pt x="2156809" y="901700"/>
                </a:lnTo>
                <a:lnTo>
                  <a:pt x="2098327" y="914400"/>
                </a:lnTo>
                <a:lnTo>
                  <a:pt x="3360864" y="914400"/>
                </a:lnTo>
                <a:lnTo>
                  <a:pt x="3305712" y="901700"/>
                </a:lnTo>
                <a:close/>
              </a:path>
              <a:path w="5471795" h="3505200">
                <a:moveTo>
                  <a:pt x="3194458" y="889000"/>
                </a:moveTo>
                <a:lnTo>
                  <a:pt x="2273770" y="889000"/>
                </a:lnTo>
                <a:lnTo>
                  <a:pt x="2215296" y="901700"/>
                </a:lnTo>
                <a:lnTo>
                  <a:pt x="3250237" y="901700"/>
                </a:lnTo>
                <a:lnTo>
                  <a:pt x="3194458" y="889000"/>
                </a:lnTo>
                <a:close/>
              </a:path>
              <a:path w="5471795" h="3505200">
                <a:moveTo>
                  <a:pt x="2968613" y="876300"/>
                </a:moveTo>
                <a:lnTo>
                  <a:pt x="2507225" y="876300"/>
                </a:lnTo>
                <a:lnTo>
                  <a:pt x="2448961" y="889000"/>
                </a:lnTo>
                <a:lnTo>
                  <a:pt x="3025450" y="889000"/>
                </a:lnTo>
                <a:lnTo>
                  <a:pt x="2968613" y="876300"/>
                </a:lnTo>
                <a:close/>
              </a:path>
            </a:pathLst>
          </a:custGeom>
          <a:solidFill>
            <a:srgbClr val="FFFFFF"/>
          </a:solidFill>
        </p:spPr>
        <p:txBody>
          <a:bodyPr wrap="square" lIns="0" tIns="0" rIns="0" bIns="0" rtlCol="0"/>
          <a:lstStyle/>
          <a:p>
            <a:endParaRPr>
              <a:solidFill>
                <a:prstClr val="black"/>
              </a:solidFill>
            </a:endParaRPr>
          </a:p>
        </p:txBody>
      </p:sp>
      <p:sp>
        <p:nvSpPr>
          <p:cNvPr id="13" name="object 13"/>
          <p:cNvSpPr/>
          <p:nvPr/>
        </p:nvSpPr>
        <p:spPr>
          <a:xfrm>
            <a:off x="3025909" y="5743194"/>
            <a:ext cx="5471795" cy="3505835"/>
          </a:xfrm>
          <a:custGeom>
            <a:avLst/>
            <a:gdLst/>
            <a:ahLst/>
            <a:cxnLst/>
            <a:rect l="l" t="t" r="r" b="b"/>
            <a:pathLst>
              <a:path w="5471795" h="3505834">
                <a:moveTo>
                  <a:pt x="546092" y="0"/>
                </a:moveTo>
                <a:lnTo>
                  <a:pt x="2039866" y="913510"/>
                </a:lnTo>
                <a:lnTo>
                  <a:pt x="2098327" y="906431"/>
                </a:lnTo>
                <a:lnTo>
                  <a:pt x="2156809" y="899993"/>
                </a:lnTo>
                <a:lnTo>
                  <a:pt x="2215296" y="894192"/>
                </a:lnTo>
                <a:lnTo>
                  <a:pt x="2273770" y="889023"/>
                </a:lnTo>
                <a:lnTo>
                  <a:pt x="2332217" y="884481"/>
                </a:lnTo>
                <a:lnTo>
                  <a:pt x="2390619" y="880562"/>
                </a:lnTo>
                <a:lnTo>
                  <a:pt x="2448961" y="877262"/>
                </a:lnTo>
                <a:lnTo>
                  <a:pt x="2507225" y="874576"/>
                </a:lnTo>
                <a:lnTo>
                  <a:pt x="2565397" y="872499"/>
                </a:lnTo>
                <a:lnTo>
                  <a:pt x="2623458" y="871026"/>
                </a:lnTo>
                <a:lnTo>
                  <a:pt x="2681394" y="870154"/>
                </a:lnTo>
                <a:lnTo>
                  <a:pt x="2739187" y="869877"/>
                </a:lnTo>
                <a:lnTo>
                  <a:pt x="2796822" y="870191"/>
                </a:lnTo>
                <a:lnTo>
                  <a:pt x="2854282" y="871091"/>
                </a:lnTo>
                <a:lnTo>
                  <a:pt x="2911551" y="872573"/>
                </a:lnTo>
                <a:lnTo>
                  <a:pt x="2968613" y="874632"/>
                </a:lnTo>
                <a:lnTo>
                  <a:pt x="3025450" y="877264"/>
                </a:lnTo>
                <a:lnTo>
                  <a:pt x="3082048" y="880463"/>
                </a:lnTo>
                <a:lnTo>
                  <a:pt x="3138389" y="884226"/>
                </a:lnTo>
                <a:lnTo>
                  <a:pt x="3194458" y="888548"/>
                </a:lnTo>
                <a:lnTo>
                  <a:pt x="3250237" y="893424"/>
                </a:lnTo>
                <a:lnTo>
                  <a:pt x="3305712" y="898850"/>
                </a:lnTo>
                <a:lnTo>
                  <a:pt x="3360864" y="904821"/>
                </a:lnTo>
                <a:lnTo>
                  <a:pt x="3415679" y="911332"/>
                </a:lnTo>
                <a:lnTo>
                  <a:pt x="3470140" y="918379"/>
                </a:lnTo>
                <a:lnTo>
                  <a:pt x="3524230" y="925957"/>
                </a:lnTo>
                <a:lnTo>
                  <a:pt x="3577933" y="934062"/>
                </a:lnTo>
                <a:lnTo>
                  <a:pt x="3631233" y="942690"/>
                </a:lnTo>
                <a:lnTo>
                  <a:pt x="3684114" y="951834"/>
                </a:lnTo>
                <a:lnTo>
                  <a:pt x="3736559" y="961492"/>
                </a:lnTo>
                <a:lnTo>
                  <a:pt x="3788552" y="971658"/>
                </a:lnTo>
                <a:lnTo>
                  <a:pt x="3840077" y="982328"/>
                </a:lnTo>
                <a:lnTo>
                  <a:pt x="3891117" y="993497"/>
                </a:lnTo>
                <a:lnTo>
                  <a:pt x="3941656" y="1005161"/>
                </a:lnTo>
                <a:lnTo>
                  <a:pt x="3991678" y="1017315"/>
                </a:lnTo>
                <a:lnTo>
                  <a:pt x="4041167" y="1029954"/>
                </a:lnTo>
                <a:lnTo>
                  <a:pt x="4090105" y="1043074"/>
                </a:lnTo>
                <a:lnTo>
                  <a:pt x="4138478" y="1056671"/>
                </a:lnTo>
                <a:lnTo>
                  <a:pt x="4186267" y="1070739"/>
                </a:lnTo>
                <a:lnTo>
                  <a:pt x="4233459" y="1085274"/>
                </a:lnTo>
                <a:lnTo>
                  <a:pt x="4280035" y="1100272"/>
                </a:lnTo>
                <a:lnTo>
                  <a:pt x="4325979" y="1115728"/>
                </a:lnTo>
                <a:lnTo>
                  <a:pt x="4371276" y="1131637"/>
                </a:lnTo>
                <a:lnTo>
                  <a:pt x="4415909" y="1147995"/>
                </a:lnTo>
                <a:lnTo>
                  <a:pt x="4459862" y="1164797"/>
                </a:lnTo>
                <a:lnTo>
                  <a:pt x="4503118" y="1182038"/>
                </a:lnTo>
                <a:lnTo>
                  <a:pt x="4545661" y="1199715"/>
                </a:lnTo>
                <a:lnTo>
                  <a:pt x="4587475" y="1217822"/>
                </a:lnTo>
                <a:lnTo>
                  <a:pt x="4628544" y="1236355"/>
                </a:lnTo>
                <a:lnTo>
                  <a:pt x="4668850" y="1255310"/>
                </a:lnTo>
                <a:lnTo>
                  <a:pt x="4708379" y="1274681"/>
                </a:lnTo>
                <a:lnTo>
                  <a:pt x="4747113" y="1294464"/>
                </a:lnTo>
                <a:lnTo>
                  <a:pt x="4785037" y="1314655"/>
                </a:lnTo>
                <a:lnTo>
                  <a:pt x="4822133" y="1335248"/>
                </a:lnTo>
                <a:lnTo>
                  <a:pt x="4858386" y="1356240"/>
                </a:lnTo>
                <a:lnTo>
                  <a:pt x="4893779" y="1377626"/>
                </a:lnTo>
                <a:lnTo>
                  <a:pt x="4928297" y="1399401"/>
                </a:lnTo>
                <a:lnTo>
                  <a:pt x="4961922" y="1421561"/>
                </a:lnTo>
                <a:lnTo>
                  <a:pt x="4994639" y="1444100"/>
                </a:lnTo>
                <a:lnTo>
                  <a:pt x="5026430" y="1467015"/>
                </a:lnTo>
                <a:lnTo>
                  <a:pt x="5057281" y="1490301"/>
                </a:lnTo>
                <a:lnTo>
                  <a:pt x="5087174" y="1513953"/>
                </a:lnTo>
                <a:lnTo>
                  <a:pt x="5144023" y="1562338"/>
                </a:lnTo>
                <a:lnTo>
                  <a:pt x="5196846" y="1612133"/>
                </a:lnTo>
                <a:lnTo>
                  <a:pt x="5245513" y="1663301"/>
                </a:lnTo>
                <a:lnTo>
                  <a:pt x="5289893" y="1715806"/>
                </a:lnTo>
                <a:lnTo>
                  <a:pt x="5329857" y="1769611"/>
                </a:lnTo>
                <a:lnTo>
                  <a:pt x="5365274" y="1824679"/>
                </a:lnTo>
                <a:lnTo>
                  <a:pt x="5397600" y="1884194"/>
                </a:lnTo>
                <a:lnTo>
                  <a:pt x="5425340" y="1947254"/>
                </a:lnTo>
                <a:lnTo>
                  <a:pt x="5446519" y="2010272"/>
                </a:lnTo>
                <a:lnTo>
                  <a:pt x="5461244" y="2073159"/>
                </a:lnTo>
                <a:lnTo>
                  <a:pt x="5469621" y="2135827"/>
                </a:lnTo>
                <a:lnTo>
                  <a:pt x="5471757" y="2198188"/>
                </a:lnTo>
                <a:lnTo>
                  <a:pt x="5470518" y="2229225"/>
                </a:lnTo>
                <a:lnTo>
                  <a:pt x="5463493" y="2290960"/>
                </a:lnTo>
                <a:lnTo>
                  <a:pt x="5450494" y="2352168"/>
                </a:lnTo>
                <a:lnTo>
                  <a:pt x="5431628" y="2412761"/>
                </a:lnTo>
                <a:lnTo>
                  <a:pt x="5407001" y="2472649"/>
                </a:lnTo>
                <a:lnTo>
                  <a:pt x="5376721" y="2531746"/>
                </a:lnTo>
                <a:lnTo>
                  <a:pt x="5340894" y="2589964"/>
                </a:lnTo>
                <a:lnTo>
                  <a:pt x="5299627" y="2647213"/>
                </a:lnTo>
                <a:lnTo>
                  <a:pt x="5253027" y="2703406"/>
                </a:lnTo>
                <a:lnTo>
                  <a:pt x="5201200" y="2758455"/>
                </a:lnTo>
                <a:lnTo>
                  <a:pt x="5173360" y="2785523"/>
                </a:lnTo>
                <a:lnTo>
                  <a:pt x="5144254" y="2812272"/>
                </a:lnTo>
                <a:lnTo>
                  <a:pt x="5113894" y="2838691"/>
                </a:lnTo>
                <a:lnTo>
                  <a:pt x="5082294" y="2864769"/>
                </a:lnTo>
                <a:lnTo>
                  <a:pt x="5049468" y="2890495"/>
                </a:lnTo>
                <a:lnTo>
                  <a:pt x="5015428" y="2915857"/>
                </a:lnTo>
                <a:lnTo>
                  <a:pt x="4980189" y="2940845"/>
                </a:lnTo>
                <a:lnTo>
                  <a:pt x="4943763" y="2965448"/>
                </a:lnTo>
                <a:lnTo>
                  <a:pt x="4906164" y="2989655"/>
                </a:lnTo>
                <a:lnTo>
                  <a:pt x="4867405" y="3013455"/>
                </a:lnTo>
                <a:lnTo>
                  <a:pt x="4827500" y="3036837"/>
                </a:lnTo>
                <a:lnTo>
                  <a:pt x="4786462" y="3059789"/>
                </a:lnTo>
                <a:lnTo>
                  <a:pt x="4744304" y="3082301"/>
                </a:lnTo>
                <a:lnTo>
                  <a:pt x="4701039" y="3104362"/>
                </a:lnTo>
                <a:lnTo>
                  <a:pt x="4656681" y="3125960"/>
                </a:lnTo>
                <a:lnTo>
                  <a:pt x="4611244" y="3147086"/>
                </a:lnTo>
                <a:lnTo>
                  <a:pt x="4564740" y="3167726"/>
                </a:lnTo>
                <a:lnTo>
                  <a:pt x="4517184" y="3187872"/>
                </a:lnTo>
                <a:lnTo>
                  <a:pt x="4468587" y="3207511"/>
                </a:lnTo>
                <a:lnTo>
                  <a:pt x="4418964" y="3226633"/>
                </a:lnTo>
                <a:lnTo>
                  <a:pt x="4368328" y="3245227"/>
                </a:lnTo>
                <a:lnTo>
                  <a:pt x="4316693" y="3263281"/>
                </a:lnTo>
                <a:lnTo>
                  <a:pt x="4264071" y="3280785"/>
                </a:lnTo>
                <a:lnTo>
                  <a:pt x="4210476" y="3297727"/>
                </a:lnTo>
                <a:lnTo>
                  <a:pt x="4155922" y="3314097"/>
                </a:lnTo>
                <a:lnTo>
                  <a:pt x="4100421" y="3329884"/>
                </a:lnTo>
                <a:lnTo>
                  <a:pt x="4043988" y="3345076"/>
                </a:lnTo>
                <a:lnTo>
                  <a:pt x="3986635" y="3359663"/>
                </a:lnTo>
                <a:lnTo>
                  <a:pt x="3928375" y="3373633"/>
                </a:lnTo>
                <a:lnTo>
                  <a:pt x="3869223" y="3386976"/>
                </a:lnTo>
                <a:lnTo>
                  <a:pt x="3809191" y="3399680"/>
                </a:lnTo>
                <a:lnTo>
                  <a:pt x="3748293" y="3411735"/>
                </a:lnTo>
                <a:lnTo>
                  <a:pt x="3686542" y="3423129"/>
                </a:lnTo>
                <a:lnTo>
                  <a:pt x="3623952" y="3433851"/>
                </a:lnTo>
                <a:lnTo>
                  <a:pt x="3560536" y="3443891"/>
                </a:lnTo>
                <a:lnTo>
                  <a:pt x="3496306" y="3453238"/>
                </a:lnTo>
                <a:lnTo>
                  <a:pt x="3431278" y="3461880"/>
                </a:lnTo>
                <a:lnTo>
                  <a:pt x="3372817" y="3468960"/>
                </a:lnTo>
                <a:lnTo>
                  <a:pt x="3314334" y="3475398"/>
                </a:lnTo>
                <a:lnTo>
                  <a:pt x="3255848" y="3481200"/>
                </a:lnTo>
                <a:lnTo>
                  <a:pt x="3197373" y="3486370"/>
                </a:lnTo>
                <a:lnTo>
                  <a:pt x="3138926" y="3490912"/>
                </a:lnTo>
                <a:lnTo>
                  <a:pt x="3080524" y="3494831"/>
                </a:lnTo>
                <a:lnTo>
                  <a:pt x="3022183" y="3498131"/>
                </a:lnTo>
                <a:lnTo>
                  <a:pt x="2963918" y="3500818"/>
                </a:lnTo>
                <a:lnTo>
                  <a:pt x="2905747" y="3502896"/>
                </a:lnTo>
                <a:lnTo>
                  <a:pt x="2847685" y="3504369"/>
                </a:lnTo>
                <a:lnTo>
                  <a:pt x="2789750" y="3505241"/>
                </a:lnTo>
                <a:lnTo>
                  <a:pt x="2731956" y="3505519"/>
                </a:lnTo>
                <a:lnTo>
                  <a:pt x="2674321" y="3505205"/>
                </a:lnTo>
                <a:lnTo>
                  <a:pt x="2616861" y="3504305"/>
                </a:lnTo>
                <a:lnTo>
                  <a:pt x="2559592" y="3502824"/>
                </a:lnTo>
                <a:lnTo>
                  <a:pt x="2502531" y="3500765"/>
                </a:lnTo>
                <a:lnTo>
                  <a:pt x="2445693" y="3498134"/>
                </a:lnTo>
                <a:lnTo>
                  <a:pt x="2389096" y="3494934"/>
                </a:lnTo>
                <a:lnTo>
                  <a:pt x="2332754" y="3491171"/>
                </a:lnTo>
                <a:lnTo>
                  <a:pt x="2276686" y="3486850"/>
                </a:lnTo>
                <a:lnTo>
                  <a:pt x="2220906" y="3481974"/>
                </a:lnTo>
                <a:lnTo>
                  <a:pt x="2165432" y="3476549"/>
                </a:lnTo>
                <a:lnTo>
                  <a:pt x="2110279" y="3470578"/>
                </a:lnTo>
                <a:lnTo>
                  <a:pt x="2055464" y="3464067"/>
                </a:lnTo>
                <a:lnTo>
                  <a:pt x="2001004" y="3457020"/>
                </a:lnTo>
                <a:lnTo>
                  <a:pt x="1946914" y="3449442"/>
                </a:lnTo>
                <a:lnTo>
                  <a:pt x="1893210" y="3441337"/>
                </a:lnTo>
                <a:lnTo>
                  <a:pt x="1839910" y="3432710"/>
                </a:lnTo>
                <a:lnTo>
                  <a:pt x="1787029" y="3423566"/>
                </a:lnTo>
                <a:lnTo>
                  <a:pt x="1734584" y="3413908"/>
                </a:lnTo>
                <a:lnTo>
                  <a:pt x="1682591" y="3403742"/>
                </a:lnTo>
                <a:lnTo>
                  <a:pt x="1631066" y="3393072"/>
                </a:lnTo>
                <a:lnTo>
                  <a:pt x="1580026" y="3381903"/>
                </a:lnTo>
                <a:lnTo>
                  <a:pt x="1529487" y="3370240"/>
                </a:lnTo>
                <a:lnTo>
                  <a:pt x="1479465" y="3358086"/>
                </a:lnTo>
                <a:lnTo>
                  <a:pt x="1429977" y="3345447"/>
                </a:lnTo>
                <a:lnTo>
                  <a:pt x="1381038" y="3332327"/>
                </a:lnTo>
                <a:lnTo>
                  <a:pt x="1332666" y="3318731"/>
                </a:lnTo>
                <a:lnTo>
                  <a:pt x="1284876" y="3304663"/>
                </a:lnTo>
                <a:lnTo>
                  <a:pt x="1237685" y="3290128"/>
                </a:lnTo>
                <a:lnTo>
                  <a:pt x="1191109" y="3275130"/>
                </a:lnTo>
                <a:lnTo>
                  <a:pt x="1145164" y="3259674"/>
                </a:lnTo>
                <a:lnTo>
                  <a:pt x="1099867" y="3243765"/>
                </a:lnTo>
                <a:lnTo>
                  <a:pt x="1055234" y="3227407"/>
                </a:lnTo>
                <a:lnTo>
                  <a:pt x="1011282" y="3210605"/>
                </a:lnTo>
                <a:lnTo>
                  <a:pt x="968025" y="3193364"/>
                </a:lnTo>
                <a:lnTo>
                  <a:pt x="925482" y="3175687"/>
                </a:lnTo>
                <a:lnTo>
                  <a:pt x="883668" y="3157580"/>
                </a:lnTo>
                <a:lnTo>
                  <a:pt x="842600" y="3139047"/>
                </a:lnTo>
                <a:lnTo>
                  <a:pt x="802293" y="3120093"/>
                </a:lnTo>
                <a:lnTo>
                  <a:pt x="762765" y="3100722"/>
                </a:lnTo>
                <a:lnTo>
                  <a:pt x="724030" y="3080939"/>
                </a:lnTo>
                <a:lnTo>
                  <a:pt x="686107" y="3060748"/>
                </a:lnTo>
                <a:lnTo>
                  <a:pt x="649011" y="3040154"/>
                </a:lnTo>
                <a:lnTo>
                  <a:pt x="612758" y="3019162"/>
                </a:lnTo>
                <a:lnTo>
                  <a:pt x="577364" y="2997777"/>
                </a:lnTo>
                <a:lnTo>
                  <a:pt x="542847" y="2976002"/>
                </a:lnTo>
                <a:lnTo>
                  <a:pt x="509222" y="2953842"/>
                </a:lnTo>
                <a:lnTo>
                  <a:pt x="476505" y="2931303"/>
                </a:lnTo>
                <a:lnTo>
                  <a:pt x="444713" y="2908388"/>
                </a:lnTo>
                <a:lnTo>
                  <a:pt x="413863" y="2885102"/>
                </a:lnTo>
                <a:lnTo>
                  <a:pt x="383970" y="2861450"/>
                </a:lnTo>
                <a:lnTo>
                  <a:pt x="327121" y="2813065"/>
                </a:lnTo>
                <a:lnTo>
                  <a:pt x="274298" y="2763270"/>
                </a:lnTo>
                <a:lnTo>
                  <a:pt x="225631" y="2712102"/>
                </a:lnTo>
                <a:lnTo>
                  <a:pt x="181250" y="2659597"/>
                </a:lnTo>
                <a:lnTo>
                  <a:pt x="141286" y="2605792"/>
                </a:lnTo>
                <a:lnTo>
                  <a:pt x="105870" y="2550724"/>
                </a:lnTo>
                <a:lnTo>
                  <a:pt x="71628" y="2487275"/>
                </a:lnTo>
                <a:lnTo>
                  <a:pt x="55452" y="2451745"/>
                </a:lnTo>
                <a:lnTo>
                  <a:pt x="41366" y="2416155"/>
                </a:lnTo>
                <a:lnTo>
                  <a:pt x="19412" y="2344869"/>
                </a:lnTo>
                <a:lnTo>
                  <a:pt x="5658" y="2273564"/>
                </a:lnTo>
                <a:lnTo>
                  <a:pt x="0" y="2202387"/>
                </a:lnTo>
                <a:lnTo>
                  <a:pt x="173" y="2166892"/>
                </a:lnTo>
                <a:lnTo>
                  <a:pt x="6457" y="2096182"/>
                </a:lnTo>
                <a:lnTo>
                  <a:pt x="20570" y="2025966"/>
                </a:lnTo>
                <a:lnTo>
                  <a:pt x="42406" y="1956391"/>
                </a:lnTo>
                <a:lnTo>
                  <a:pt x="71858" y="1887604"/>
                </a:lnTo>
                <a:lnTo>
                  <a:pt x="89407" y="1853552"/>
                </a:lnTo>
                <a:lnTo>
                  <a:pt x="108820" y="1819751"/>
                </a:lnTo>
                <a:lnTo>
                  <a:pt x="130084" y="1786222"/>
                </a:lnTo>
                <a:lnTo>
                  <a:pt x="153186" y="1752981"/>
                </a:lnTo>
                <a:lnTo>
                  <a:pt x="178111" y="1720046"/>
                </a:lnTo>
                <a:lnTo>
                  <a:pt x="204848" y="1687438"/>
                </a:lnTo>
                <a:lnTo>
                  <a:pt x="233383" y="1655172"/>
                </a:lnTo>
                <a:lnTo>
                  <a:pt x="263702" y="1623269"/>
                </a:lnTo>
                <a:lnTo>
                  <a:pt x="295792" y="1591747"/>
                </a:lnTo>
                <a:lnTo>
                  <a:pt x="329641" y="1560622"/>
                </a:lnTo>
                <a:lnTo>
                  <a:pt x="365233" y="1529915"/>
                </a:lnTo>
                <a:lnTo>
                  <a:pt x="402557" y="1499644"/>
                </a:lnTo>
                <a:lnTo>
                  <a:pt x="441599" y="1469826"/>
                </a:lnTo>
                <a:lnTo>
                  <a:pt x="482346" y="1440480"/>
                </a:lnTo>
                <a:lnTo>
                  <a:pt x="524784" y="1411624"/>
                </a:lnTo>
                <a:lnTo>
                  <a:pt x="568900" y="1383278"/>
                </a:lnTo>
                <a:lnTo>
                  <a:pt x="614680" y="1355458"/>
                </a:lnTo>
                <a:lnTo>
                  <a:pt x="662113" y="1328183"/>
                </a:lnTo>
                <a:lnTo>
                  <a:pt x="711183" y="1301473"/>
                </a:lnTo>
                <a:lnTo>
                  <a:pt x="761879" y="1275344"/>
                </a:lnTo>
                <a:lnTo>
                  <a:pt x="814186" y="1249816"/>
                </a:lnTo>
                <a:lnTo>
                  <a:pt x="868091" y="1224907"/>
                </a:lnTo>
                <a:lnTo>
                  <a:pt x="923582" y="1200634"/>
                </a:lnTo>
                <a:lnTo>
                  <a:pt x="980644" y="1177018"/>
                </a:lnTo>
                <a:lnTo>
                  <a:pt x="1039265" y="1154075"/>
                </a:lnTo>
                <a:lnTo>
                  <a:pt x="1099431" y="1131823"/>
                </a:lnTo>
                <a:lnTo>
                  <a:pt x="546092" y="0"/>
                </a:lnTo>
                <a:close/>
              </a:path>
            </a:pathLst>
          </a:custGeom>
          <a:ln w="28956">
            <a:solidFill>
              <a:srgbClr val="FFFFFF"/>
            </a:solidFill>
          </a:ln>
        </p:spPr>
        <p:txBody>
          <a:bodyPr wrap="square" lIns="0" tIns="0" rIns="0" bIns="0" rtlCol="0"/>
          <a:lstStyle/>
          <a:p>
            <a:endParaRPr>
              <a:solidFill>
                <a:prstClr val="black"/>
              </a:solidFill>
            </a:endParaRPr>
          </a:p>
        </p:txBody>
      </p:sp>
      <p:sp>
        <p:nvSpPr>
          <p:cNvPr id="14" name="object 14"/>
          <p:cNvSpPr txBox="1"/>
          <p:nvPr/>
        </p:nvSpPr>
        <p:spPr>
          <a:xfrm>
            <a:off x="3999103" y="3857066"/>
            <a:ext cx="5458460" cy="4922520"/>
          </a:xfrm>
          <a:prstGeom prst="rect">
            <a:avLst/>
          </a:prstGeom>
        </p:spPr>
        <p:txBody>
          <a:bodyPr vert="horz" wrap="square" lIns="0" tIns="12065" rIns="0" bIns="0" rtlCol="0">
            <a:spAutoFit/>
          </a:bodyPr>
          <a:lstStyle/>
          <a:p>
            <a:pPr marL="2249805" marR="5080" indent="2540" algn="ctr">
              <a:spcBef>
                <a:spcPts val="95"/>
              </a:spcBef>
            </a:pPr>
            <a:r>
              <a:rPr sz="2800" spc="-5" dirty="0">
                <a:solidFill>
                  <a:srgbClr val="5F5F5F"/>
                </a:solidFill>
                <a:latin typeface="Comic Sans MS"/>
                <a:cs typeface="Comic Sans MS"/>
              </a:rPr>
              <a:t>What will </a:t>
            </a:r>
            <a:r>
              <a:rPr sz="2800" dirty="0">
                <a:solidFill>
                  <a:srgbClr val="5F5F5F"/>
                </a:solidFill>
                <a:latin typeface="Comic Sans MS"/>
                <a:cs typeface="Comic Sans MS"/>
              </a:rPr>
              <a:t>happen  </a:t>
            </a:r>
            <a:r>
              <a:rPr sz="2800" spc="-5" dirty="0">
                <a:solidFill>
                  <a:srgbClr val="5F5F5F"/>
                </a:solidFill>
                <a:latin typeface="Comic Sans MS"/>
                <a:cs typeface="Comic Sans MS"/>
              </a:rPr>
              <a:t>to other blocks  constructed </a:t>
            </a:r>
            <a:r>
              <a:rPr sz="2800" spc="-10" dirty="0">
                <a:solidFill>
                  <a:srgbClr val="5F5F5F"/>
                </a:solidFill>
                <a:latin typeface="Comic Sans MS"/>
                <a:cs typeface="Comic Sans MS"/>
              </a:rPr>
              <a:t>by  </a:t>
            </a:r>
            <a:r>
              <a:rPr sz="2800" spc="-5" dirty="0">
                <a:solidFill>
                  <a:srgbClr val="5F5F5F"/>
                </a:solidFill>
                <a:latin typeface="Comic Sans MS"/>
                <a:cs typeface="Comic Sans MS"/>
              </a:rPr>
              <a:t>other miners if</a:t>
            </a:r>
            <a:r>
              <a:rPr sz="2800" spc="-15" dirty="0">
                <a:solidFill>
                  <a:srgbClr val="5F5F5F"/>
                </a:solidFill>
                <a:latin typeface="Comic Sans MS"/>
                <a:cs typeface="Comic Sans MS"/>
              </a:rPr>
              <a:t> </a:t>
            </a:r>
            <a:r>
              <a:rPr sz="2800" spc="-5" dirty="0">
                <a:solidFill>
                  <a:srgbClr val="5F5F5F"/>
                </a:solidFill>
                <a:latin typeface="Comic Sans MS"/>
                <a:cs typeface="Comic Sans MS"/>
              </a:rPr>
              <a:t>one  of them</a:t>
            </a:r>
            <a:r>
              <a:rPr sz="2800" spc="-20" dirty="0">
                <a:solidFill>
                  <a:srgbClr val="5F5F5F"/>
                </a:solidFill>
                <a:latin typeface="Comic Sans MS"/>
                <a:cs typeface="Comic Sans MS"/>
              </a:rPr>
              <a:t> </a:t>
            </a:r>
            <a:r>
              <a:rPr sz="2800" spc="-10" dirty="0">
                <a:solidFill>
                  <a:srgbClr val="5F5F5F"/>
                </a:solidFill>
                <a:latin typeface="Comic Sans MS"/>
                <a:cs typeface="Comic Sans MS"/>
              </a:rPr>
              <a:t>wins??</a:t>
            </a:r>
            <a:endParaRPr sz="2800">
              <a:solidFill>
                <a:prstClr val="black"/>
              </a:solidFill>
              <a:latin typeface="Comic Sans MS"/>
              <a:cs typeface="Comic Sans MS"/>
            </a:endParaRPr>
          </a:p>
          <a:p>
            <a:endParaRPr sz="3900">
              <a:solidFill>
                <a:prstClr val="black"/>
              </a:solidFill>
              <a:latin typeface="Times New Roman"/>
              <a:cs typeface="Times New Roman"/>
            </a:endParaRPr>
          </a:p>
          <a:p>
            <a:pPr>
              <a:spcBef>
                <a:spcPts val="40"/>
              </a:spcBef>
            </a:pPr>
            <a:endParaRPr sz="3300">
              <a:solidFill>
                <a:prstClr val="black"/>
              </a:solidFill>
              <a:latin typeface="Times New Roman"/>
              <a:cs typeface="Times New Roman"/>
            </a:endParaRPr>
          </a:p>
          <a:p>
            <a:pPr marL="12700" marR="1938655" algn="ctr"/>
            <a:r>
              <a:rPr sz="2800" spc="-5" dirty="0">
                <a:solidFill>
                  <a:srgbClr val="5F5F5F"/>
                </a:solidFill>
                <a:latin typeface="Comic Sans MS"/>
                <a:cs typeface="Comic Sans MS"/>
              </a:rPr>
              <a:t>What </a:t>
            </a:r>
            <a:r>
              <a:rPr sz="2800" spc="-10" dirty="0">
                <a:solidFill>
                  <a:srgbClr val="5F5F5F"/>
                </a:solidFill>
                <a:latin typeface="Comic Sans MS"/>
                <a:cs typeface="Comic Sans MS"/>
              </a:rPr>
              <a:t>will </a:t>
            </a:r>
            <a:r>
              <a:rPr sz="2800" spc="-5" dirty="0">
                <a:solidFill>
                  <a:srgbClr val="5F5F5F"/>
                </a:solidFill>
                <a:latin typeface="Comic Sans MS"/>
                <a:cs typeface="Comic Sans MS"/>
              </a:rPr>
              <a:t>happen if a  node in the </a:t>
            </a:r>
            <a:r>
              <a:rPr sz="2800" spc="-10" dirty="0">
                <a:solidFill>
                  <a:srgbClr val="5F5F5F"/>
                </a:solidFill>
                <a:latin typeface="Comic Sans MS"/>
                <a:cs typeface="Comic Sans MS"/>
              </a:rPr>
              <a:t>network  tries </a:t>
            </a:r>
            <a:r>
              <a:rPr sz="2800" spc="-5" dirty="0">
                <a:solidFill>
                  <a:srgbClr val="5F5F5F"/>
                </a:solidFill>
                <a:latin typeface="Comic Sans MS"/>
                <a:cs typeface="Comic Sans MS"/>
              </a:rPr>
              <a:t>to cheat the  system??</a:t>
            </a:r>
            <a:endParaRPr sz="2800">
              <a:solidFill>
                <a:prstClr val="black"/>
              </a:solidFill>
              <a:latin typeface="Comic Sans MS"/>
              <a:cs typeface="Comic Sans MS"/>
            </a:endParaRPr>
          </a:p>
        </p:txBody>
      </p:sp>
      <p:sp>
        <p:nvSpPr>
          <p:cNvPr id="15" name="object 15"/>
          <p:cNvSpPr/>
          <p:nvPr/>
        </p:nvSpPr>
        <p:spPr>
          <a:xfrm>
            <a:off x="9806940" y="716280"/>
            <a:ext cx="5285232" cy="284530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9936857" y="823439"/>
            <a:ext cx="5029200" cy="2635885"/>
          </a:xfrm>
          <a:custGeom>
            <a:avLst/>
            <a:gdLst/>
            <a:ahLst/>
            <a:cxnLst/>
            <a:rect l="l" t="t" r="r" b="b"/>
            <a:pathLst>
              <a:path w="5029200" h="2635885">
                <a:moveTo>
                  <a:pt x="2172081" y="0"/>
                </a:moveTo>
                <a:lnTo>
                  <a:pt x="2120321" y="391"/>
                </a:lnTo>
                <a:lnTo>
                  <a:pt x="2068666" y="1531"/>
                </a:lnTo>
                <a:lnTo>
                  <a:pt x="2017137" y="3415"/>
                </a:lnTo>
                <a:lnTo>
                  <a:pt x="1965758" y="6039"/>
                </a:lnTo>
                <a:lnTo>
                  <a:pt x="1914549" y="9398"/>
                </a:lnTo>
                <a:lnTo>
                  <a:pt x="1863532" y="13488"/>
                </a:lnTo>
                <a:lnTo>
                  <a:pt x="1812730" y="18305"/>
                </a:lnTo>
                <a:lnTo>
                  <a:pt x="1762165" y="23844"/>
                </a:lnTo>
                <a:lnTo>
                  <a:pt x="1711857" y="30101"/>
                </a:lnTo>
                <a:lnTo>
                  <a:pt x="1661829" y="37071"/>
                </a:lnTo>
                <a:lnTo>
                  <a:pt x="1612103" y="44750"/>
                </a:lnTo>
                <a:lnTo>
                  <a:pt x="1562701" y="53134"/>
                </a:lnTo>
                <a:lnTo>
                  <a:pt x="1513644" y="62218"/>
                </a:lnTo>
                <a:lnTo>
                  <a:pt x="1464955" y="71997"/>
                </a:lnTo>
                <a:lnTo>
                  <a:pt x="1416654" y="82469"/>
                </a:lnTo>
                <a:lnTo>
                  <a:pt x="1368765" y="93627"/>
                </a:lnTo>
                <a:lnTo>
                  <a:pt x="1321309" y="105468"/>
                </a:lnTo>
                <a:lnTo>
                  <a:pt x="1274308" y="117987"/>
                </a:lnTo>
                <a:lnTo>
                  <a:pt x="1227783" y="131180"/>
                </a:lnTo>
                <a:lnTo>
                  <a:pt x="1181757" y="145043"/>
                </a:lnTo>
                <a:lnTo>
                  <a:pt x="1136251" y="159571"/>
                </a:lnTo>
                <a:lnTo>
                  <a:pt x="1091287" y="174759"/>
                </a:lnTo>
                <a:lnTo>
                  <a:pt x="1046888" y="190604"/>
                </a:lnTo>
                <a:lnTo>
                  <a:pt x="1003074" y="207101"/>
                </a:lnTo>
                <a:lnTo>
                  <a:pt x="959868" y="224245"/>
                </a:lnTo>
                <a:lnTo>
                  <a:pt x="917292" y="242033"/>
                </a:lnTo>
                <a:lnTo>
                  <a:pt x="875367" y="260459"/>
                </a:lnTo>
                <a:lnTo>
                  <a:pt x="834116" y="279520"/>
                </a:lnTo>
                <a:lnTo>
                  <a:pt x="793560" y="299210"/>
                </a:lnTo>
                <a:lnTo>
                  <a:pt x="753720" y="319526"/>
                </a:lnTo>
                <a:lnTo>
                  <a:pt x="714620" y="340464"/>
                </a:lnTo>
                <a:lnTo>
                  <a:pt x="676281" y="362018"/>
                </a:lnTo>
                <a:lnTo>
                  <a:pt x="638724" y="384185"/>
                </a:lnTo>
                <a:lnTo>
                  <a:pt x="601972" y="406960"/>
                </a:lnTo>
                <a:lnTo>
                  <a:pt x="566046" y="430338"/>
                </a:lnTo>
                <a:lnTo>
                  <a:pt x="530968" y="454316"/>
                </a:lnTo>
                <a:lnTo>
                  <a:pt x="496760" y="478889"/>
                </a:lnTo>
                <a:lnTo>
                  <a:pt x="463445" y="504052"/>
                </a:lnTo>
                <a:lnTo>
                  <a:pt x="431043" y="529801"/>
                </a:lnTo>
                <a:lnTo>
                  <a:pt x="399576" y="556132"/>
                </a:lnTo>
                <a:lnTo>
                  <a:pt x="369068" y="583040"/>
                </a:lnTo>
                <a:lnTo>
                  <a:pt x="339538" y="610521"/>
                </a:lnTo>
                <a:lnTo>
                  <a:pt x="311010" y="638571"/>
                </a:lnTo>
                <a:lnTo>
                  <a:pt x="283504" y="667185"/>
                </a:lnTo>
                <a:lnTo>
                  <a:pt x="257044" y="696358"/>
                </a:lnTo>
                <a:lnTo>
                  <a:pt x="231650" y="726087"/>
                </a:lnTo>
                <a:lnTo>
                  <a:pt x="203730" y="761047"/>
                </a:lnTo>
                <a:lnTo>
                  <a:pt x="177654" y="796257"/>
                </a:lnTo>
                <a:lnTo>
                  <a:pt x="153412" y="831697"/>
                </a:lnTo>
                <a:lnTo>
                  <a:pt x="130993" y="867345"/>
                </a:lnTo>
                <a:lnTo>
                  <a:pt x="110384" y="903182"/>
                </a:lnTo>
                <a:lnTo>
                  <a:pt x="91576" y="939187"/>
                </a:lnTo>
                <a:lnTo>
                  <a:pt x="74556" y="975338"/>
                </a:lnTo>
                <a:lnTo>
                  <a:pt x="59314" y="1011616"/>
                </a:lnTo>
                <a:lnTo>
                  <a:pt x="45837" y="1047999"/>
                </a:lnTo>
                <a:lnTo>
                  <a:pt x="34115" y="1084466"/>
                </a:lnTo>
                <a:lnTo>
                  <a:pt x="15890" y="1157572"/>
                </a:lnTo>
                <a:lnTo>
                  <a:pt x="4549" y="1230767"/>
                </a:lnTo>
                <a:lnTo>
                  <a:pt x="0" y="1303887"/>
                </a:lnTo>
                <a:lnTo>
                  <a:pt x="244" y="1340366"/>
                </a:lnTo>
                <a:lnTo>
                  <a:pt x="5714" y="1413061"/>
                </a:lnTo>
                <a:lnTo>
                  <a:pt x="17751" y="1485265"/>
                </a:lnTo>
                <a:lnTo>
                  <a:pt x="36264" y="1556812"/>
                </a:lnTo>
                <a:lnTo>
                  <a:pt x="61163" y="1627537"/>
                </a:lnTo>
                <a:lnTo>
                  <a:pt x="92357" y="1697275"/>
                </a:lnTo>
                <a:lnTo>
                  <a:pt x="110286" y="1731721"/>
                </a:lnTo>
                <a:lnTo>
                  <a:pt x="129755" y="1765858"/>
                </a:lnTo>
                <a:lnTo>
                  <a:pt x="150753" y="1799665"/>
                </a:lnTo>
                <a:lnTo>
                  <a:pt x="173269" y="1833122"/>
                </a:lnTo>
                <a:lnTo>
                  <a:pt x="197290" y="1866207"/>
                </a:lnTo>
                <a:lnTo>
                  <a:pt x="222806" y="1898900"/>
                </a:lnTo>
                <a:lnTo>
                  <a:pt x="249806" y="1931180"/>
                </a:lnTo>
                <a:lnTo>
                  <a:pt x="278277" y="1963026"/>
                </a:lnTo>
                <a:lnTo>
                  <a:pt x="308209" y="1994419"/>
                </a:lnTo>
                <a:lnTo>
                  <a:pt x="339591" y="2025336"/>
                </a:lnTo>
                <a:lnTo>
                  <a:pt x="372411" y="2055757"/>
                </a:lnTo>
                <a:lnTo>
                  <a:pt x="406658" y="2085662"/>
                </a:lnTo>
                <a:lnTo>
                  <a:pt x="442321" y="2115030"/>
                </a:lnTo>
                <a:lnTo>
                  <a:pt x="479387" y="2143840"/>
                </a:lnTo>
                <a:lnTo>
                  <a:pt x="517847" y="2172072"/>
                </a:lnTo>
                <a:lnTo>
                  <a:pt x="557688" y="2199703"/>
                </a:lnTo>
                <a:lnTo>
                  <a:pt x="598900" y="2226715"/>
                </a:lnTo>
                <a:lnTo>
                  <a:pt x="641471" y="2253086"/>
                </a:lnTo>
                <a:lnTo>
                  <a:pt x="685389" y="2278796"/>
                </a:lnTo>
                <a:lnTo>
                  <a:pt x="730644" y="2303823"/>
                </a:lnTo>
                <a:lnTo>
                  <a:pt x="777225" y="2328147"/>
                </a:lnTo>
                <a:lnTo>
                  <a:pt x="825119" y="2351747"/>
                </a:lnTo>
                <a:lnTo>
                  <a:pt x="874315" y="2374603"/>
                </a:lnTo>
                <a:lnTo>
                  <a:pt x="924803" y="2396694"/>
                </a:lnTo>
                <a:lnTo>
                  <a:pt x="976571" y="2417998"/>
                </a:lnTo>
                <a:lnTo>
                  <a:pt x="1029607" y="2438496"/>
                </a:lnTo>
                <a:lnTo>
                  <a:pt x="1083901" y="2458167"/>
                </a:lnTo>
                <a:lnTo>
                  <a:pt x="1139441" y="2476990"/>
                </a:lnTo>
                <a:lnTo>
                  <a:pt x="1196215" y="2494943"/>
                </a:lnTo>
                <a:lnTo>
                  <a:pt x="1245820" y="2509608"/>
                </a:lnTo>
                <a:lnTo>
                  <a:pt x="1295735" y="2523440"/>
                </a:lnTo>
                <a:lnTo>
                  <a:pt x="1345937" y="2536445"/>
                </a:lnTo>
                <a:lnTo>
                  <a:pt x="1396407" y="2548627"/>
                </a:lnTo>
                <a:lnTo>
                  <a:pt x="1447121" y="2559990"/>
                </a:lnTo>
                <a:lnTo>
                  <a:pt x="1498058" y="2570538"/>
                </a:lnTo>
                <a:lnTo>
                  <a:pt x="1549195" y="2580277"/>
                </a:lnTo>
                <a:lnTo>
                  <a:pt x="1600512" y="2589210"/>
                </a:lnTo>
                <a:lnTo>
                  <a:pt x="1651986" y="2597342"/>
                </a:lnTo>
                <a:lnTo>
                  <a:pt x="1703595" y="2604677"/>
                </a:lnTo>
                <a:lnTo>
                  <a:pt x="1755318" y="2611220"/>
                </a:lnTo>
                <a:lnTo>
                  <a:pt x="1807132" y="2616974"/>
                </a:lnTo>
                <a:lnTo>
                  <a:pt x="1859016" y="2621945"/>
                </a:lnTo>
                <a:lnTo>
                  <a:pt x="1910948" y="2626137"/>
                </a:lnTo>
                <a:lnTo>
                  <a:pt x="1962906" y="2629554"/>
                </a:lnTo>
                <a:lnTo>
                  <a:pt x="2014868" y="2632200"/>
                </a:lnTo>
                <a:lnTo>
                  <a:pt x="2066813" y="2634081"/>
                </a:lnTo>
                <a:lnTo>
                  <a:pt x="2118718" y="2635200"/>
                </a:lnTo>
                <a:lnTo>
                  <a:pt x="2170562" y="2635561"/>
                </a:lnTo>
                <a:lnTo>
                  <a:pt x="2222322" y="2635170"/>
                </a:lnTo>
                <a:lnTo>
                  <a:pt x="2273977" y="2634030"/>
                </a:lnTo>
                <a:lnTo>
                  <a:pt x="2325506" y="2632145"/>
                </a:lnTo>
                <a:lnTo>
                  <a:pt x="2376885" y="2629522"/>
                </a:lnTo>
                <a:lnTo>
                  <a:pt x="2428094" y="2626162"/>
                </a:lnTo>
                <a:lnTo>
                  <a:pt x="2479111" y="2622072"/>
                </a:lnTo>
                <a:lnTo>
                  <a:pt x="2529913" y="2617255"/>
                </a:lnTo>
                <a:lnTo>
                  <a:pt x="2580478" y="2611717"/>
                </a:lnTo>
                <a:lnTo>
                  <a:pt x="2630786" y="2605460"/>
                </a:lnTo>
                <a:lnTo>
                  <a:pt x="2680814" y="2598490"/>
                </a:lnTo>
                <a:lnTo>
                  <a:pt x="2730540" y="2590811"/>
                </a:lnTo>
                <a:lnTo>
                  <a:pt x="2779942" y="2582427"/>
                </a:lnTo>
                <a:lnTo>
                  <a:pt x="2828999" y="2573343"/>
                </a:lnTo>
                <a:lnTo>
                  <a:pt x="2877688" y="2563563"/>
                </a:lnTo>
                <a:lnTo>
                  <a:pt x="2925988" y="2553092"/>
                </a:lnTo>
                <a:lnTo>
                  <a:pt x="2973878" y="2541934"/>
                </a:lnTo>
                <a:lnTo>
                  <a:pt x="3021334" y="2530093"/>
                </a:lnTo>
                <a:lnTo>
                  <a:pt x="3068335" y="2517573"/>
                </a:lnTo>
                <a:lnTo>
                  <a:pt x="3114860" y="2504380"/>
                </a:lnTo>
                <a:lnTo>
                  <a:pt x="3160886" y="2490518"/>
                </a:lnTo>
                <a:lnTo>
                  <a:pt x="3206392" y="2475990"/>
                </a:lnTo>
                <a:lnTo>
                  <a:pt x="3251356" y="2460801"/>
                </a:lnTo>
                <a:lnTo>
                  <a:pt x="3295755" y="2444956"/>
                </a:lnTo>
                <a:lnTo>
                  <a:pt x="3339569" y="2428460"/>
                </a:lnTo>
                <a:lnTo>
                  <a:pt x="3382775" y="2411315"/>
                </a:lnTo>
                <a:lnTo>
                  <a:pt x="3425351" y="2393528"/>
                </a:lnTo>
                <a:lnTo>
                  <a:pt x="3467276" y="2375102"/>
                </a:lnTo>
                <a:lnTo>
                  <a:pt x="3508527" y="2356041"/>
                </a:lnTo>
                <a:lnTo>
                  <a:pt x="3549083" y="2336350"/>
                </a:lnTo>
                <a:lnTo>
                  <a:pt x="3588922" y="2316034"/>
                </a:lnTo>
                <a:lnTo>
                  <a:pt x="3628023" y="2295097"/>
                </a:lnTo>
                <a:lnTo>
                  <a:pt x="3666362" y="2273542"/>
                </a:lnTo>
                <a:lnTo>
                  <a:pt x="3703919" y="2251376"/>
                </a:lnTo>
                <a:lnTo>
                  <a:pt x="3740671" y="2228601"/>
                </a:lnTo>
                <a:lnTo>
                  <a:pt x="3776597" y="2205222"/>
                </a:lnTo>
                <a:lnTo>
                  <a:pt x="3811675" y="2181245"/>
                </a:lnTo>
                <a:lnTo>
                  <a:pt x="3845882" y="2156672"/>
                </a:lnTo>
                <a:lnTo>
                  <a:pt x="3879198" y="2131509"/>
                </a:lnTo>
                <a:lnTo>
                  <a:pt x="3911600" y="2105760"/>
                </a:lnTo>
                <a:lnTo>
                  <a:pt x="3943067" y="2079429"/>
                </a:lnTo>
                <a:lnTo>
                  <a:pt x="3973575" y="2052521"/>
                </a:lnTo>
                <a:lnTo>
                  <a:pt x="4003105" y="2025039"/>
                </a:lnTo>
                <a:lnTo>
                  <a:pt x="4031633" y="1996990"/>
                </a:lnTo>
                <a:lnTo>
                  <a:pt x="4059139" y="1968376"/>
                </a:lnTo>
                <a:lnTo>
                  <a:pt x="4085599" y="1939202"/>
                </a:lnTo>
                <a:lnTo>
                  <a:pt x="4110992" y="1909473"/>
                </a:lnTo>
                <a:lnTo>
                  <a:pt x="5029075" y="1804825"/>
                </a:lnTo>
                <a:lnTo>
                  <a:pt x="4335020" y="1425476"/>
                </a:lnTo>
                <a:lnTo>
                  <a:pt x="4339343" y="1386359"/>
                </a:lnTo>
                <a:lnTo>
                  <a:pt x="4341748" y="1347360"/>
                </a:lnTo>
                <a:lnTo>
                  <a:pt x="4342256" y="1308499"/>
                </a:lnTo>
                <a:lnTo>
                  <a:pt x="4340885" y="1269797"/>
                </a:lnTo>
                <a:lnTo>
                  <a:pt x="4337655" y="1231275"/>
                </a:lnTo>
                <a:lnTo>
                  <a:pt x="4332585" y="1192954"/>
                </a:lnTo>
                <a:lnTo>
                  <a:pt x="4325695" y="1154855"/>
                </a:lnTo>
                <a:lnTo>
                  <a:pt x="4317004" y="1116999"/>
                </a:lnTo>
                <a:lnTo>
                  <a:pt x="4306531" y="1079406"/>
                </a:lnTo>
                <a:lnTo>
                  <a:pt x="4294295" y="1042098"/>
                </a:lnTo>
                <a:lnTo>
                  <a:pt x="4280317" y="1005095"/>
                </a:lnTo>
                <a:lnTo>
                  <a:pt x="4264615" y="968419"/>
                </a:lnTo>
                <a:lnTo>
                  <a:pt x="4247208" y="932090"/>
                </a:lnTo>
                <a:lnTo>
                  <a:pt x="4228117" y="896129"/>
                </a:lnTo>
                <a:lnTo>
                  <a:pt x="4207360" y="860556"/>
                </a:lnTo>
                <a:lnTo>
                  <a:pt x="4184957" y="825394"/>
                </a:lnTo>
                <a:lnTo>
                  <a:pt x="4160927" y="790662"/>
                </a:lnTo>
                <a:lnTo>
                  <a:pt x="4135289" y="756382"/>
                </a:lnTo>
                <a:lnTo>
                  <a:pt x="4108063" y="722575"/>
                </a:lnTo>
                <a:lnTo>
                  <a:pt x="4079268" y="689260"/>
                </a:lnTo>
                <a:lnTo>
                  <a:pt x="4048924" y="656460"/>
                </a:lnTo>
                <a:lnTo>
                  <a:pt x="4017049" y="624196"/>
                </a:lnTo>
                <a:lnTo>
                  <a:pt x="3983663" y="592487"/>
                </a:lnTo>
                <a:lnTo>
                  <a:pt x="3948786" y="561355"/>
                </a:lnTo>
                <a:lnTo>
                  <a:pt x="3912437" y="530821"/>
                </a:lnTo>
                <a:lnTo>
                  <a:pt x="3874635" y="500905"/>
                </a:lnTo>
                <a:lnTo>
                  <a:pt x="3835400" y="471630"/>
                </a:lnTo>
                <a:lnTo>
                  <a:pt x="3794750" y="443014"/>
                </a:lnTo>
                <a:lnTo>
                  <a:pt x="3752706" y="415080"/>
                </a:lnTo>
                <a:lnTo>
                  <a:pt x="3709287" y="387848"/>
                </a:lnTo>
                <a:lnTo>
                  <a:pt x="3664511" y="361339"/>
                </a:lnTo>
                <a:lnTo>
                  <a:pt x="3618399" y="335575"/>
                </a:lnTo>
                <a:lnTo>
                  <a:pt x="3570969" y="310575"/>
                </a:lnTo>
                <a:lnTo>
                  <a:pt x="3522241" y="286361"/>
                </a:lnTo>
                <a:lnTo>
                  <a:pt x="3472235" y="262953"/>
                </a:lnTo>
                <a:lnTo>
                  <a:pt x="3420969" y="240373"/>
                </a:lnTo>
                <a:lnTo>
                  <a:pt x="3368463" y="218642"/>
                </a:lnTo>
                <a:lnTo>
                  <a:pt x="3314737" y="197779"/>
                </a:lnTo>
                <a:lnTo>
                  <a:pt x="3259809" y="177807"/>
                </a:lnTo>
                <a:lnTo>
                  <a:pt x="3203700" y="158746"/>
                </a:lnTo>
                <a:lnTo>
                  <a:pt x="3146427" y="140617"/>
                </a:lnTo>
                <a:lnTo>
                  <a:pt x="3096823" y="125953"/>
                </a:lnTo>
                <a:lnTo>
                  <a:pt x="3046908" y="112121"/>
                </a:lnTo>
                <a:lnTo>
                  <a:pt x="2996705" y="99116"/>
                </a:lnTo>
                <a:lnTo>
                  <a:pt x="2946236" y="86934"/>
                </a:lnTo>
                <a:lnTo>
                  <a:pt x="2895522" y="75571"/>
                </a:lnTo>
                <a:lnTo>
                  <a:pt x="2844585" y="65022"/>
                </a:lnTo>
                <a:lnTo>
                  <a:pt x="2793448" y="55284"/>
                </a:lnTo>
                <a:lnTo>
                  <a:pt x="2742131" y="46351"/>
                </a:lnTo>
                <a:lnTo>
                  <a:pt x="2690657" y="38219"/>
                </a:lnTo>
                <a:lnTo>
                  <a:pt x="2639048" y="30884"/>
                </a:lnTo>
                <a:lnTo>
                  <a:pt x="2587325" y="24341"/>
                </a:lnTo>
                <a:lnTo>
                  <a:pt x="2535511" y="18586"/>
                </a:lnTo>
                <a:lnTo>
                  <a:pt x="2483627" y="13615"/>
                </a:lnTo>
                <a:lnTo>
                  <a:pt x="2431695" y="9423"/>
                </a:lnTo>
                <a:lnTo>
                  <a:pt x="2379737" y="6007"/>
                </a:lnTo>
                <a:lnTo>
                  <a:pt x="2327774" y="3360"/>
                </a:lnTo>
                <a:lnTo>
                  <a:pt x="2275830" y="1480"/>
                </a:lnTo>
                <a:lnTo>
                  <a:pt x="2223925" y="361"/>
                </a:lnTo>
                <a:lnTo>
                  <a:pt x="2172081" y="0"/>
                </a:lnTo>
                <a:close/>
              </a:path>
            </a:pathLst>
          </a:custGeom>
          <a:solidFill>
            <a:srgbClr val="FFFFFF"/>
          </a:solidFill>
        </p:spPr>
        <p:txBody>
          <a:bodyPr wrap="square" lIns="0" tIns="0" rIns="0" bIns="0" rtlCol="0"/>
          <a:lstStyle/>
          <a:p>
            <a:endParaRPr>
              <a:solidFill>
                <a:prstClr val="black"/>
              </a:solidFill>
            </a:endParaRPr>
          </a:p>
        </p:txBody>
      </p:sp>
      <p:sp>
        <p:nvSpPr>
          <p:cNvPr id="17" name="object 17"/>
          <p:cNvSpPr/>
          <p:nvPr/>
        </p:nvSpPr>
        <p:spPr>
          <a:xfrm>
            <a:off x="9936857" y="823439"/>
            <a:ext cx="5029200" cy="2635885"/>
          </a:xfrm>
          <a:custGeom>
            <a:avLst/>
            <a:gdLst/>
            <a:ahLst/>
            <a:cxnLst/>
            <a:rect l="l" t="t" r="r" b="b"/>
            <a:pathLst>
              <a:path w="5029200" h="2635885">
                <a:moveTo>
                  <a:pt x="5029075" y="1804825"/>
                </a:moveTo>
                <a:lnTo>
                  <a:pt x="4110992" y="1909473"/>
                </a:lnTo>
                <a:lnTo>
                  <a:pt x="4085599" y="1939202"/>
                </a:lnTo>
                <a:lnTo>
                  <a:pt x="4059139" y="1968376"/>
                </a:lnTo>
                <a:lnTo>
                  <a:pt x="4031633" y="1996990"/>
                </a:lnTo>
                <a:lnTo>
                  <a:pt x="4003105" y="2025039"/>
                </a:lnTo>
                <a:lnTo>
                  <a:pt x="3973575" y="2052521"/>
                </a:lnTo>
                <a:lnTo>
                  <a:pt x="3943067" y="2079429"/>
                </a:lnTo>
                <a:lnTo>
                  <a:pt x="3911600" y="2105760"/>
                </a:lnTo>
                <a:lnTo>
                  <a:pt x="3879198" y="2131509"/>
                </a:lnTo>
                <a:lnTo>
                  <a:pt x="3845882" y="2156672"/>
                </a:lnTo>
                <a:lnTo>
                  <a:pt x="3811675" y="2181245"/>
                </a:lnTo>
                <a:lnTo>
                  <a:pt x="3776597" y="2205222"/>
                </a:lnTo>
                <a:lnTo>
                  <a:pt x="3740671" y="2228601"/>
                </a:lnTo>
                <a:lnTo>
                  <a:pt x="3703919" y="2251376"/>
                </a:lnTo>
                <a:lnTo>
                  <a:pt x="3666362" y="2273542"/>
                </a:lnTo>
                <a:lnTo>
                  <a:pt x="3628023" y="2295097"/>
                </a:lnTo>
                <a:lnTo>
                  <a:pt x="3588922" y="2316034"/>
                </a:lnTo>
                <a:lnTo>
                  <a:pt x="3549083" y="2336350"/>
                </a:lnTo>
                <a:lnTo>
                  <a:pt x="3508527" y="2356041"/>
                </a:lnTo>
                <a:lnTo>
                  <a:pt x="3467276" y="2375102"/>
                </a:lnTo>
                <a:lnTo>
                  <a:pt x="3425351" y="2393528"/>
                </a:lnTo>
                <a:lnTo>
                  <a:pt x="3382775" y="2411315"/>
                </a:lnTo>
                <a:lnTo>
                  <a:pt x="3339569" y="2428460"/>
                </a:lnTo>
                <a:lnTo>
                  <a:pt x="3295755" y="2444956"/>
                </a:lnTo>
                <a:lnTo>
                  <a:pt x="3251356" y="2460801"/>
                </a:lnTo>
                <a:lnTo>
                  <a:pt x="3206392" y="2475990"/>
                </a:lnTo>
                <a:lnTo>
                  <a:pt x="3160886" y="2490518"/>
                </a:lnTo>
                <a:lnTo>
                  <a:pt x="3114860" y="2504380"/>
                </a:lnTo>
                <a:lnTo>
                  <a:pt x="3068335" y="2517573"/>
                </a:lnTo>
                <a:lnTo>
                  <a:pt x="3021334" y="2530093"/>
                </a:lnTo>
                <a:lnTo>
                  <a:pt x="2973878" y="2541934"/>
                </a:lnTo>
                <a:lnTo>
                  <a:pt x="2925988" y="2553092"/>
                </a:lnTo>
                <a:lnTo>
                  <a:pt x="2877688" y="2563563"/>
                </a:lnTo>
                <a:lnTo>
                  <a:pt x="2828999" y="2573343"/>
                </a:lnTo>
                <a:lnTo>
                  <a:pt x="2779942" y="2582427"/>
                </a:lnTo>
                <a:lnTo>
                  <a:pt x="2730540" y="2590811"/>
                </a:lnTo>
                <a:lnTo>
                  <a:pt x="2680814" y="2598490"/>
                </a:lnTo>
                <a:lnTo>
                  <a:pt x="2630786" y="2605460"/>
                </a:lnTo>
                <a:lnTo>
                  <a:pt x="2580478" y="2611717"/>
                </a:lnTo>
                <a:lnTo>
                  <a:pt x="2529913" y="2617255"/>
                </a:lnTo>
                <a:lnTo>
                  <a:pt x="2479111" y="2622072"/>
                </a:lnTo>
                <a:lnTo>
                  <a:pt x="2428094" y="2626162"/>
                </a:lnTo>
                <a:lnTo>
                  <a:pt x="2376885" y="2629522"/>
                </a:lnTo>
                <a:lnTo>
                  <a:pt x="2325506" y="2632145"/>
                </a:lnTo>
                <a:lnTo>
                  <a:pt x="2273977" y="2634030"/>
                </a:lnTo>
                <a:lnTo>
                  <a:pt x="2222322" y="2635170"/>
                </a:lnTo>
                <a:lnTo>
                  <a:pt x="2170562" y="2635561"/>
                </a:lnTo>
                <a:lnTo>
                  <a:pt x="2118718" y="2635200"/>
                </a:lnTo>
                <a:lnTo>
                  <a:pt x="2066813" y="2634081"/>
                </a:lnTo>
                <a:lnTo>
                  <a:pt x="2014868" y="2632200"/>
                </a:lnTo>
                <a:lnTo>
                  <a:pt x="1962906" y="2629554"/>
                </a:lnTo>
                <a:lnTo>
                  <a:pt x="1910948" y="2626137"/>
                </a:lnTo>
                <a:lnTo>
                  <a:pt x="1859016" y="2621945"/>
                </a:lnTo>
                <a:lnTo>
                  <a:pt x="1807132" y="2616974"/>
                </a:lnTo>
                <a:lnTo>
                  <a:pt x="1755318" y="2611220"/>
                </a:lnTo>
                <a:lnTo>
                  <a:pt x="1703595" y="2604677"/>
                </a:lnTo>
                <a:lnTo>
                  <a:pt x="1651986" y="2597342"/>
                </a:lnTo>
                <a:lnTo>
                  <a:pt x="1600512" y="2589210"/>
                </a:lnTo>
                <a:lnTo>
                  <a:pt x="1549195" y="2580277"/>
                </a:lnTo>
                <a:lnTo>
                  <a:pt x="1498058" y="2570538"/>
                </a:lnTo>
                <a:lnTo>
                  <a:pt x="1447121" y="2559990"/>
                </a:lnTo>
                <a:lnTo>
                  <a:pt x="1396407" y="2548627"/>
                </a:lnTo>
                <a:lnTo>
                  <a:pt x="1345937" y="2536445"/>
                </a:lnTo>
                <a:lnTo>
                  <a:pt x="1295735" y="2523440"/>
                </a:lnTo>
                <a:lnTo>
                  <a:pt x="1245820" y="2509608"/>
                </a:lnTo>
                <a:lnTo>
                  <a:pt x="1196215" y="2494943"/>
                </a:lnTo>
                <a:lnTo>
                  <a:pt x="1139441" y="2476990"/>
                </a:lnTo>
                <a:lnTo>
                  <a:pt x="1083901" y="2458167"/>
                </a:lnTo>
                <a:lnTo>
                  <a:pt x="1029607" y="2438496"/>
                </a:lnTo>
                <a:lnTo>
                  <a:pt x="976571" y="2417998"/>
                </a:lnTo>
                <a:lnTo>
                  <a:pt x="924803" y="2396694"/>
                </a:lnTo>
                <a:lnTo>
                  <a:pt x="874315" y="2374603"/>
                </a:lnTo>
                <a:lnTo>
                  <a:pt x="825119" y="2351747"/>
                </a:lnTo>
                <a:lnTo>
                  <a:pt x="777225" y="2328147"/>
                </a:lnTo>
                <a:lnTo>
                  <a:pt x="730644" y="2303823"/>
                </a:lnTo>
                <a:lnTo>
                  <a:pt x="685389" y="2278796"/>
                </a:lnTo>
                <a:lnTo>
                  <a:pt x="641471" y="2253086"/>
                </a:lnTo>
                <a:lnTo>
                  <a:pt x="598900" y="2226715"/>
                </a:lnTo>
                <a:lnTo>
                  <a:pt x="557688" y="2199703"/>
                </a:lnTo>
                <a:lnTo>
                  <a:pt x="517847" y="2172072"/>
                </a:lnTo>
                <a:lnTo>
                  <a:pt x="479387" y="2143840"/>
                </a:lnTo>
                <a:lnTo>
                  <a:pt x="442321" y="2115030"/>
                </a:lnTo>
                <a:lnTo>
                  <a:pt x="406658" y="2085662"/>
                </a:lnTo>
                <a:lnTo>
                  <a:pt x="372411" y="2055757"/>
                </a:lnTo>
                <a:lnTo>
                  <a:pt x="339591" y="2025336"/>
                </a:lnTo>
                <a:lnTo>
                  <a:pt x="308209" y="1994419"/>
                </a:lnTo>
                <a:lnTo>
                  <a:pt x="278277" y="1963026"/>
                </a:lnTo>
                <a:lnTo>
                  <a:pt x="249806" y="1931180"/>
                </a:lnTo>
                <a:lnTo>
                  <a:pt x="222806" y="1898900"/>
                </a:lnTo>
                <a:lnTo>
                  <a:pt x="197290" y="1866207"/>
                </a:lnTo>
                <a:lnTo>
                  <a:pt x="173269" y="1833122"/>
                </a:lnTo>
                <a:lnTo>
                  <a:pt x="150753" y="1799665"/>
                </a:lnTo>
                <a:lnTo>
                  <a:pt x="129755" y="1765858"/>
                </a:lnTo>
                <a:lnTo>
                  <a:pt x="110286" y="1731721"/>
                </a:lnTo>
                <a:lnTo>
                  <a:pt x="92357" y="1697275"/>
                </a:lnTo>
                <a:lnTo>
                  <a:pt x="75978" y="1662540"/>
                </a:lnTo>
                <a:lnTo>
                  <a:pt x="47921" y="1592288"/>
                </a:lnTo>
                <a:lnTo>
                  <a:pt x="26204" y="1521131"/>
                </a:lnTo>
                <a:lnTo>
                  <a:pt x="10917" y="1449234"/>
                </a:lnTo>
                <a:lnTo>
                  <a:pt x="2153" y="1376765"/>
                </a:lnTo>
                <a:lnTo>
                  <a:pt x="0" y="1303887"/>
                </a:lnTo>
                <a:lnTo>
                  <a:pt x="1431" y="1267347"/>
                </a:lnTo>
                <a:lnTo>
                  <a:pt x="9365" y="1194169"/>
                </a:lnTo>
                <a:lnTo>
                  <a:pt x="24137" y="1120997"/>
                </a:lnTo>
                <a:lnTo>
                  <a:pt x="45837" y="1047999"/>
                </a:lnTo>
                <a:lnTo>
                  <a:pt x="59314" y="1011616"/>
                </a:lnTo>
                <a:lnTo>
                  <a:pt x="74556" y="975338"/>
                </a:lnTo>
                <a:lnTo>
                  <a:pt x="91576" y="939187"/>
                </a:lnTo>
                <a:lnTo>
                  <a:pt x="110384" y="903182"/>
                </a:lnTo>
                <a:lnTo>
                  <a:pt x="130993" y="867345"/>
                </a:lnTo>
                <a:lnTo>
                  <a:pt x="153412" y="831697"/>
                </a:lnTo>
                <a:lnTo>
                  <a:pt x="177654" y="796257"/>
                </a:lnTo>
                <a:lnTo>
                  <a:pt x="203730" y="761047"/>
                </a:lnTo>
                <a:lnTo>
                  <a:pt x="231650" y="726087"/>
                </a:lnTo>
                <a:lnTo>
                  <a:pt x="257044" y="696358"/>
                </a:lnTo>
                <a:lnTo>
                  <a:pt x="283504" y="667185"/>
                </a:lnTo>
                <a:lnTo>
                  <a:pt x="311010" y="638571"/>
                </a:lnTo>
                <a:lnTo>
                  <a:pt x="339538" y="610521"/>
                </a:lnTo>
                <a:lnTo>
                  <a:pt x="369068" y="583040"/>
                </a:lnTo>
                <a:lnTo>
                  <a:pt x="399576" y="556132"/>
                </a:lnTo>
                <a:lnTo>
                  <a:pt x="431043" y="529801"/>
                </a:lnTo>
                <a:lnTo>
                  <a:pt x="463445" y="504052"/>
                </a:lnTo>
                <a:lnTo>
                  <a:pt x="496760" y="478889"/>
                </a:lnTo>
                <a:lnTo>
                  <a:pt x="530968" y="454316"/>
                </a:lnTo>
                <a:lnTo>
                  <a:pt x="566046" y="430338"/>
                </a:lnTo>
                <a:lnTo>
                  <a:pt x="601972" y="406960"/>
                </a:lnTo>
                <a:lnTo>
                  <a:pt x="638724" y="384185"/>
                </a:lnTo>
                <a:lnTo>
                  <a:pt x="676281" y="362018"/>
                </a:lnTo>
                <a:lnTo>
                  <a:pt x="714620" y="340464"/>
                </a:lnTo>
                <a:lnTo>
                  <a:pt x="753720" y="319526"/>
                </a:lnTo>
                <a:lnTo>
                  <a:pt x="793560" y="299210"/>
                </a:lnTo>
                <a:lnTo>
                  <a:pt x="834116" y="279520"/>
                </a:lnTo>
                <a:lnTo>
                  <a:pt x="875367" y="260459"/>
                </a:lnTo>
                <a:lnTo>
                  <a:pt x="917292" y="242033"/>
                </a:lnTo>
                <a:lnTo>
                  <a:pt x="959868" y="224245"/>
                </a:lnTo>
                <a:lnTo>
                  <a:pt x="1003074" y="207101"/>
                </a:lnTo>
                <a:lnTo>
                  <a:pt x="1046888" y="190604"/>
                </a:lnTo>
                <a:lnTo>
                  <a:pt x="1091287" y="174759"/>
                </a:lnTo>
                <a:lnTo>
                  <a:pt x="1136251" y="159571"/>
                </a:lnTo>
                <a:lnTo>
                  <a:pt x="1181757" y="145043"/>
                </a:lnTo>
                <a:lnTo>
                  <a:pt x="1227783" y="131180"/>
                </a:lnTo>
                <a:lnTo>
                  <a:pt x="1274308" y="117987"/>
                </a:lnTo>
                <a:lnTo>
                  <a:pt x="1321309" y="105468"/>
                </a:lnTo>
                <a:lnTo>
                  <a:pt x="1368765" y="93627"/>
                </a:lnTo>
                <a:lnTo>
                  <a:pt x="1416654" y="82469"/>
                </a:lnTo>
                <a:lnTo>
                  <a:pt x="1464955" y="71997"/>
                </a:lnTo>
                <a:lnTo>
                  <a:pt x="1513644" y="62218"/>
                </a:lnTo>
                <a:lnTo>
                  <a:pt x="1562701" y="53134"/>
                </a:lnTo>
                <a:lnTo>
                  <a:pt x="1612103" y="44750"/>
                </a:lnTo>
                <a:lnTo>
                  <a:pt x="1661829" y="37071"/>
                </a:lnTo>
                <a:lnTo>
                  <a:pt x="1711857" y="30101"/>
                </a:lnTo>
                <a:lnTo>
                  <a:pt x="1762165" y="23844"/>
                </a:lnTo>
                <a:lnTo>
                  <a:pt x="1812730" y="18305"/>
                </a:lnTo>
                <a:lnTo>
                  <a:pt x="1863532" y="13488"/>
                </a:lnTo>
                <a:lnTo>
                  <a:pt x="1914549" y="9398"/>
                </a:lnTo>
                <a:lnTo>
                  <a:pt x="1965758" y="6039"/>
                </a:lnTo>
                <a:lnTo>
                  <a:pt x="2017137" y="3415"/>
                </a:lnTo>
                <a:lnTo>
                  <a:pt x="2068666" y="1531"/>
                </a:lnTo>
                <a:lnTo>
                  <a:pt x="2120321" y="391"/>
                </a:lnTo>
                <a:lnTo>
                  <a:pt x="2172081" y="0"/>
                </a:lnTo>
                <a:lnTo>
                  <a:pt x="2223925" y="361"/>
                </a:lnTo>
                <a:lnTo>
                  <a:pt x="2275830" y="1480"/>
                </a:lnTo>
                <a:lnTo>
                  <a:pt x="2327774" y="3360"/>
                </a:lnTo>
                <a:lnTo>
                  <a:pt x="2379737" y="6007"/>
                </a:lnTo>
                <a:lnTo>
                  <a:pt x="2431695" y="9423"/>
                </a:lnTo>
                <a:lnTo>
                  <a:pt x="2483627" y="13615"/>
                </a:lnTo>
                <a:lnTo>
                  <a:pt x="2535511" y="18586"/>
                </a:lnTo>
                <a:lnTo>
                  <a:pt x="2587325" y="24341"/>
                </a:lnTo>
                <a:lnTo>
                  <a:pt x="2639048" y="30884"/>
                </a:lnTo>
                <a:lnTo>
                  <a:pt x="2690657" y="38219"/>
                </a:lnTo>
                <a:lnTo>
                  <a:pt x="2742131" y="46351"/>
                </a:lnTo>
                <a:lnTo>
                  <a:pt x="2793448" y="55284"/>
                </a:lnTo>
                <a:lnTo>
                  <a:pt x="2844585" y="65022"/>
                </a:lnTo>
                <a:lnTo>
                  <a:pt x="2895522" y="75571"/>
                </a:lnTo>
                <a:lnTo>
                  <a:pt x="2946236" y="86934"/>
                </a:lnTo>
                <a:lnTo>
                  <a:pt x="2996705" y="99116"/>
                </a:lnTo>
                <a:lnTo>
                  <a:pt x="3046908" y="112121"/>
                </a:lnTo>
                <a:lnTo>
                  <a:pt x="3096823" y="125953"/>
                </a:lnTo>
                <a:lnTo>
                  <a:pt x="3146427" y="140617"/>
                </a:lnTo>
                <a:lnTo>
                  <a:pt x="3203700" y="158746"/>
                </a:lnTo>
                <a:lnTo>
                  <a:pt x="3259809" y="177807"/>
                </a:lnTo>
                <a:lnTo>
                  <a:pt x="3314737" y="197779"/>
                </a:lnTo>
                <a:lnTo>
                  <a:pt x="3368463" y="218642"/>
                </a:lnTo>
                <a:lnTo>
                  <a:pt x="3420969" y="240373"/>
                </a:lnTo>
                <a:lnTo>
                  <a:pt x="3472235" y="262953"/>
                </a:lnTo>
                <a:lnTo>
                  <a:pt x="3522241" y="286361"/>
                </a:lnTo>
                <a:lnTo>
                  <a:pt x="3570969" y="310575"/>
                </a:lnTo>
                <a:lnTo>
                  <a:pt x="3618399" y="335575"/>
                </a:lnTo>
                <a:lnTo>
                  <a:pt x="3664511" y="361339"/>
                </a:lnTo>
                <a:lnTo>
                  <a:pt x="3709287" y="387848"/>
                </a:lnTo>
                <a:lnTo>
                  <a:pt x="3752706" y="415080"/>
                </a:lnTo>
                <a:lnTo>
                  <a:pt x="3794750" y="443014"/>
                </a:lnTo>
                <a:lnTo>
                  <a:pt x="3835400" y="471630"/>
                </a:lnTo>
                <a:lnTo>
                  <a:pt x="3874635" y="500905"/>
                </a:lnTo>
                <a:lnTo>
                  <a:pt x="3912437" y="530821"/>
                </a:lnTo>
                <a:lnTo>
                  <a:pt x="3948786" y="561355"/>
                </a:lnTo>
                <a:lnTo>
                  <a:pt x="3983663" y="592487"/>
                </a:lnTo>
                <a:lnTo>
                  <a:pt x="4017049" y="624196"/>
                </a:lnTo>
                <a:lnTo>
                  <a:pt x="4048924" y="656460"/>
                </a:lnTo>
                <a:lnTo>
                  <a:pt x="4079268" y="689260"/>
                </a:lnTo>
                <a:lnTo>
                  <a:pt x="4108063" y="722575"/>
                </a:lnTo>
                <a:lnTo>
                  <a:pt x="4135289" y="756382"/>
                </a:lnTo>
                <a:lnTo>
                  <a:pt x="4160927" y="790662"/>
                </a:lnTo>
                <a:lnTo>
                  <a:pt x="4184957" y="825394"/>
                </a:lnTo>
                <a:lnTo>
                  <a:pt x="4207360" y="860556"/>
                </a:lnTo>
                <a:lnTo>
                  <a:pt x="4228117" y="896129"/>
                </a:lnTo>
                <a:lnTo>
                  <a:pt x="4247208" y="932090"/>
                </a:lnTo>
                <a:lnTo>
                  <a:pt x="4264615" y="968419"/>
                </a:lnTo>
                <a:lnTo>
                  <a:pt x="4280317" y="1005095"/>
                </a:lnTo>
                <a:lnTo>
                  <a:pt x="4294295" y="1042098"/>
                </a:lnTo>
                <a:lnTo>
                  <a:pt x="4306531" y="1079406"/>
                </a:lnTo>
                <a:lnTo>
                  <a:pt x="4317004" y="1116999"/>
                </a:lnTo>
                <a:lnTo>
                  <a:pt x="4325695" y="1154855"/>
                </a:lnTo>
                <a:lnTo>
                  <a:pt x="4332585" y="1192954"/>
                </a:lnTo>
                <a:lnTo>
                  <a:pt x="4337655" y="1231275"/>
                </a:lnTo>
                <a:lnTo>
                  <a:pt x="4340885" y="1269797"/>
                </a:lnTo>
                <a:lnTo>
                  <a:pt x="4342256" y="1308499"/>
                </a:lnTo>
                <a:lnTo>
                  <a:pt x="4341748" y="1347360"/>
                </a:lnTo>
                <a:lnTo>
                  <a:pt x="4339343" y="1386359"/>
                </a:lnTo>
                <a:lnTo>
                  <a:pt x="4335020" y="1425476"/>
                </a:lnTo>
                <a:lnTo>
                  <a:pt x="5029075" y="1804825"/>
                </a:lnTo>
                <a:close/>
              </a:path>
            </a:pathLst>
          </a:custGeom>
          <a:ln w="28956">
            <a:solidFill>
              <a:srgbClr val="FFFFFF"/>
            </a:solidFill>
          </a:ln>
        </p:spPr>
        <p:txBody>
          <a:bodyPr wrap="square" lIns="0" tIns="0" rIns="0" bIns="0" rtlCol="0"/>
          <a:lstStyle/>
          <a:p>
            <a:endParaRPr>
              <a:solidFill>
                <a:prstClr val="black"/>
              </a:solidFill>
            </a:endParaRPr>
          </a:p>
        </p:txBody>
      </p:sp>
      <p:sp>
        <p:nvSpPr>
          <p:cNvPr id="18" name="object 18"/>
          <p:cNvSpPr txBox="1"/>
          <p:nvPr/>
        </p:nvSpPr>
        <p:spPr>
          <a:xfrm>
            <a:off x="10809223" y="1256538"/>
            <a:ext cx="2599055" cy="1732280"/>
          </a:xfrm>
          <a:prstGeom prst="rect">
            <a:avLst/>
          </a:prstGeom>
        </p:spPr>
        <p:txBody>
          <a:bodyPr vert="horz" wrap="square" lIns="0" tIns="12065" rIns="0" bIns="0" rtlCol="0">
            <a:spAutoFit/>
          </a:bodyPr>
          <a:lstStyle/>
          <a:p>
            <a:pPr marL="12700" marR="5080" indent="-1905" algn="ctr">
              <a:spcBef>
                <a:spcPts val="95"/>
              </a:spcBef>
            </a:pPr>
            <a:r>
              <a:rPr sz="2800" spc="-10" dirty="0">
                <a:solidFill>
                  <a:srgbClr val="5F5F5F"/>
                </a:solidFill>
                <a:latin typeface="Comic Sans MS"/>
                <a:cs typeface="Comic Sans MS"/>
              </a:rPr>
              <a:t>Answer </a:t>
            </a:r>
            <a:r>
              <a:rPr sz="2800" spc="-5" dirty="0">
                <a:solidFill>
                  <a:srgbClr val="5F5F5F"/>
                </a:solidFill>
                <a:latin typeface="Comic Sans MS"/>
                <a:cs typeface="Comic Sans MS"/>
              </a:rPr>
              <a:t>to all  your</a:t>
            </a:r>
            <a:r>
              <a:rPr sz="2800" spc="-35" dirty="0">
                <a:solidFill>
                  <a:srgbClr val="5F5F5F"/>
                </a:solidFill>
                <a:latin typeface="Comic Sans MS"/>
                <a:cs typeface="Comic Sans MS"/>
              </a:rPr>
              <a:t> </a:t>
            </a:r>
            <a:r>
              <a:rPr sz="2800" spc="-10" dirty="0">
                <a:solidFill>
                  <a:srgbClr val="5F5F5F"/>
                </a:solidFill>
                <a:latin typeface="Comic Sans MS"/>
                <a:cs typeface="Comic Sans MS"/>
              </a:rPr>
              <a:t>confusions  </a:t>
            </a:r>
            <a:r>
              <a:rPr sz="2800" spc="-5" dirty="0">
                <a:solidFill>
                  <a:srgbClr val="5F5F5F"/>
                </a:solidFill>
                <a:latin typeface="Comic Sans MS"/>
                <a:cs typeface="Comic Sans MS"/>
              </a:rPr>
              <a:t>is </a:t>
            </a:r>
            <a:r>
              <a:rPr sz="2800" b="1" spc="-5" dirty="0">
                <a:solidFill>
                  <a:srgbClr val="5F5F5F"/>
                </a:solidFill>
                <a:latin typeface="Comic Sans MS"/>
                <a:cs typeface="Comic Sans MS"/>
              </a:rPr>
              <a:t>Consensus  </a:t>
            </a:r>
            <a:r>
              <a:rPr sz="2800" b="1" spc="-10" dirty="0">
                <a:solidFill>
                  <a:srgbClr val="5F5F5F"/>
                </a:solidFill>
                <a:latin typeface="Comic Sans MS"/>
                <a:cs typeface="Comic Sans MS"/>
              </a:rPr>
              <a:t>Algorithm!</a:t>
            </a:r>
            <a:endParaRPr sz="2800">
              <a:solidFill>
                <a:prstClr val="black"/>
              </a:solidFill>
              <a:latin typeface="Comic Sans MS"/>
              <a:cs typeface="Comic Sans MS"/>
            </a:endParaRPr>
          </a:p>
        </p:txBody>
      </p:sp>
      <p:sp>
        <p:nvSpPr>
          <p:cNvPr id="19" name="object 19"/>
          <p:cNvSpPr/>
          <p:nvPr/>
        </p:nvSpPr>
        <p:spPr>
          <a:xfrm>
            <a:off x="1338072" y="2641092"/>
            <a:ext cx="1772412" cy="6295644"/>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0" name="object 20"/>
          <p:cNvSpPr/>
          <p:nvPr/>
        </p:nvSpPr>
        <p:spPr>
          <a:xfrm>
            <a:off x="13824204" y="2164079"/>
            <a:ext cx="3025139" cy="675436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6455924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Consensus Algorithm</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pic>
        <p:nvPicPr>
          <p:cNvPr id="7" name="Picture 6"/>
          <p:cNvPicPr>
            <a:picLocks noChangeAspect="1"/>
          </p:cNvPicPr>
          <p:nvPr/>
        </p:nvPicPr>
        <p:blipFill>
          <a:blip r:embed="rId3"/>
          <a:stretch>
            <a:fillRect/>
          </a:stretch>
        </p:blipFill>
        <p:spPr>
          <a:xfrm>
            <a:off x="7620000" y="6349201"/>
            <a:ext cx="3865199" cy="2560542"/>
          </a:xfrm>
          <a:prstGeom prst="rect">
            <a:avLst/>
          </a:prstGeom>
        </p:spPr>
      </p:pic>
    </p:spTree>
    <p:extLst>
      <p:ext uri="{BB962C8B-B14F-4D97-AF65-F5344CB8AC3E}">
        <p14:creationId xmlns:p14="http://schemas.microsoft.com/office/powerpoint/2010/main" val="10150757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5"/>
          <p:cNvSpPr txBox="1">
            <a:spLocks noGrp="1"/>
          </p:cNvSpPr>
          <p:nvPr>
            <p:ph type="title"/>
          </p:nvPr>
        </p:nvSpPr>
        <p:spPr>
          <a:xfrm>
            <a:off x="942034" y="648106"/>
            <a:ext cx="9113520"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Distributed Ledger</a:t>
            </a:r>
            <a:endParaRPr sz="5600" dirty="0"/>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95400" y="1943100"/>
            <a:ext cx="1436417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2261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315849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C</a:t>
            </a:r>
            <a:r>
              <a:rPr sz="5600" spc="-40" dirty="0">
                <a:solidFill>
                  <a:srgbClr val="095A82"/>
                </a:solidFill>
              </a:rPr>
              <a:t>o</a:t>
            </a:r>
            <a:r>
              <a:rPr sz="5600" spc="-10" dirty="0">
                <a:solidFill>
                  <a:srgbClr val="095A82"/>
                </a:solidFill>
              </a:rPr>
              <a:t>nse</a:t>
            </a:r>
            <a:r>
              <a:rPr sz="5600" spc="-30" dirty="0">
                <a:solidFill>
                  <a:srgbClr val="095A82"/>
                </a:solidFill>
              </a:rPr>
              <a:t>n</a:t>
            </a:r>
            <a:r>
              <a:rPr sz="5600" spc="-10" dirty="0">
                <a:solidFill>
                  <a:srgbClr val="095A82"/>
                </a:solidFill>
              </a:rPr>
              <a:t>sus</a:t>
            </a:r>
            <a:endParaRPr sz="5600"/>
          </a:p>
        </p:txBody>
      </p:sp>
      <p:sp>
        <p:nvSpPr>
          <p:cNvPr id="6" name="object 6"/>
          <p:cNvSpPr/>
          <p:nvPr/>
        </p:nvSpPr>
        <p:spPr>
          <a:xfrm>
            <a:off x="838200" y="1850161"/>
            <a:ext cx="16602456" cy="1475206"/>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7"/>
          <p:cNvSpPr/>
          <p:nvPr/>
        </p:nvSpPr>
        <p:spPr>
          <a:xfrm>
            <a:off x="835152" y="1938553"/>
            <a:ext cx="16681704" cy="154835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8" name="object 8"/>
          <p:cNvSpPr/>
          <p:nvPr/>
        </p:nvSpPr>
        <p:spPr>
          <a:xfrm>
            <a:off x="932689" y="1898904"/>
            <a:ext cx="16422622" cy="129540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9" name="object 9"/>
          <p:cNvSpPr txBox="1"/>
          <p:nvPr/>
        </p:nvSpPr>
        <p:spPr>
          <a:xfrm>
            <a:off x="932688" y="1898905"/>
            <a:ext cx="16423640" cy="1287532"/>
          </a:xfrm>
          <a:prstGeom prst="rect">
            <a:avLst/>
          </a:prstGeom>
          <a:ln w="9144">
            <a:solidFill>
              <a:srgbClr val="087DB8"/>
            </a:solidFill>
          </a:ln>
        </p:spPr>
        <p:txBody>
          <a:bodyPr vert="horz" wrap="square" lIns="0" tIns="5080" rIns="0" bIns="0" rtlCol="0">
            <a:spAutoFit/>
          </a:bodyPr>
          <a:lstStyle/>
          <a:p>
            <a:pPr marL="5534660" marR="195580" indent="-5335270">
              <a:lnSpc>
                <a:spcPts val="5040"/>
              </a:lnSpc>
              <a:spcBef>
                <a:spcPts val="40"/>
              </a:spcBef>
            </a:pPr>
            <a:r>
              <a:rPr sz="2800" b="1" spc="-10" dirty="0">
                <a:solidFill>
                  <a:srgbClr val="FFFFFF"/>
                </a:solidFill>
                <a:cs typeface="Calibri"/>
              </a:rPr>
              <a:t>Provides </a:t>
            </a:r>
            <a:r>
              <a:rPr sz="2800" b="1" dirty="0">
                <a:solidFill>
                  <a:srgbClr val="FFFFFF"/>
                </a:solidFill>
                <a:cs typeface="Calibri"/>
              </a:rPr>
              <a:t>the </a:t>
            </a:r>
            <a:r>
              <a:rPr sz="2800" b="1" spc="-10" dirty="0">
                <a:solidFill>
                  <a:srgbClr val="FFFFFF"/>
                </a:solidFill>
                <a:cs typeface="Calibri"/>
              </a:rPr>
              <a:t>technical </a:t>
            </a:r>
            <a:r>
              <a:rPr sz="2800" b="1" dirty="0">
                <a:solidFill>
                  <a:srgbClr val="FFFFFF"/>
                </a:solidFill>
                <a:cs typeface="Calibri"/>
              </a:rPr>
              <a:t>infrastructure </a:t>
            </a:r>
            <a:r>
              <a:rPr sz="2800" b="1" spc="-10" dirty="0">
                <a:solidFill>
                  <a:srgbClr val="FFFFFF"/>
                </a:solidFill>
                <a:cs typeface="Calibri"/>
              </a:rPr>
              <a:t>layer for </a:t>
            </a:r>
            <a:r>
              <a:rPr sz="2800" b="1" dirty="0" err="1">
                <a:solidFill>
                  <a:srgbClr val="FFFFFF"/>
                </a:solidFill>
                <a:cs typeface="Calibri"/>
              </a:rPr>
              <a:t>blockchains</a:t>
            </a:r>
            <a:r>
              <a:rPr sz="2800" b="1" dirty="0">
                <a:solidFill>
                  <a:srgbClr val="FFFFFF"/>
                </a:solidFill>
                <a:cs typeface="Calibri"/>
              </a:rPr>
              <a:t>. </a:t>
            </a:r>
            <a:r>
              <a:rPr sz="2800" b="1" spc="-10" dirty="0">
                <a:solidFill>
                  <a:srgbClr val="FFFFFF"/>
                </a:solidFill>
                <a:cs typeface="Calibri"/>
              </a:rPr>
              <a:t>This makes </a:t>
            </a:r>
            <a:r>
              <a:rPr sz="2800" b="1" dirty="0">
                <a:solidFill>
                  <a:srgbClr val="FFFFFF"/>
                </a:solidFill>
                <a:cs typeface="Calibri"/>
              </a:rPr>
              <a:t>it one of the </a:t>
            </a:r>
            <a:r>
              <a:rPr sz="2800" b="1" spc="-10" dirty="0">
                <a:solidFill>
                  <a:srgbClr val="FFFFFF"/>
                </a:solidFill>
                <a:cs typeface="Calibri"/>
              </a:rPr>
              <a:t>most </a:t>
            </a:r>
            <a:r>
              <a:rPr sz="2800" b="1" dirty="0">
                <a:solidFill>
                  <a:srgbClr val="FFFFFF"/>
                </a:solidFill>
                <a:cs typeface="Calibri"/>
              </a:rPr>
              <a:t>critical </a:t>
            </a:r>
            <a:r>
              <a:rPr sz="2800" b="1" spc="-10" dirty="0">
                <a:solidFill>
                  <a:srgbClr val="FFFFFF"/>
                </a:solidFill>
                <a:cs typeface="Calibri"/>
              </a:rPr>
              <a:t>components  when </a:t>
            </a:r>
            <a:r>
              <a:rPr sz="2800" b="1" dirty="0">
                <a:solidFill>
                  <a:srgbClr val="FFFFFF"/>
                </a:solidFill>
                <a:cs typeface="Calibri"/>
              </a:rPr>
              <a:t>assessing real-world use</a:t>
            </a:r>
            <a:r>
              <a:rPr sz="2800" b="1" spc="-240" dirty="0">
                <a:solidFill>
                  <a:srgbClr val="FFFFFF"/>
                </a:solidFill>
                <a:cs typeface="Calibri"/>
              </a:rPr>
              <a:t> </a:t>
            </a:r>
            <a:r>
              <a:rPr sz="2800" b="1" spc="-10" dirty="0">
                <a:solidFill>
                  <a:srgbClr val="FFFFFF"/>
                </a:solidFill>
                <a:cs typeface="Calibri"/>
              </a:rPr>
              <a:t>cases</a:t>
            </a:r>
            <a:endParaRPr sz="2800" dirty="0">
              <a:solidFill>
                <a:prstClr val="black"/>
              </a:solidFill>
              <a:cs typeface="Calibri"/>
            </a:endParaRPr>
          </a:p>
        </p:txBody>
      </p:sp>
      <p:sp>
        <p:nvSpPr>
          <p:cNvPr id="10" name="object 10"/>
          <p:cNvSpPr/>
          <p:nvPr/>
        </p:nvSpPr>
        <p:spPr>
          <a:xfrm>
            <a:off x="10817353" y="3884166"/>
            <a:ext cx="6537958" cy="495198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10931151" y="4112235"/>
            <a:ext cx="679450" cy="478790"/>
          </a:xfrm>
          <a:custGeom>
            <a:avLst/>
            <a:gdLst/>
            <a:ahLst/>
            <a:cxnLst/>
            <a:rect l="l" t="t" r="r" b="b"/>
            <a:pathLst>
              <a:path w="339725" h="239394">
                <a:moveTo>
                  <a:pt x="31201" y="85394"/>
                </a:moveTo>
                <a:lnTo>
                  <a:pt x="0" y="115208"/>
                </a:lnTo>
                <a:lnTo>
                  <a:pt x="120035" y="238883"/>
                </a:lnTo>
                <a:lnTo>
                  <a:pt x="151605" y="209437"/>
                </a:lnTo>
                <a:lnTo>
                  <a:pt x="184479" y="178150"/>
                </a:lnTo>
                <a:lnTo>
                  <a:pt x="121504" y="178150"/>
                </a:lnTo>
                <a:lnTo>
                  <a:pt x="31201" y="85394"/>
                </a:lnTo>
                <a:close/>
              </a:path>
              <a:path w="339725" h="239394">
                <a:moveTo>
                  <a:pt x="309450" y="0"/>
                </a:moveTo>
                <a:lnTo>
                  <a:pt x="121504" y="178150"/>
                </a:lnTo>
                <a:lnTo>
                  <a:pt x="184479" y="178150"/>
                </a:lnTo>
                <a:lnTo>
                  <a:pt x="339183" y="30918"/>
                </a:lnTo>
                <a:lnTo>
                  <a:pt x="309450" y="0"/>
                </a:lnTo>
                <a:close/>
              </a:path>
            </a:pathLst>
          </a:custGeom>
          <a:solidFill>
            <a:srgbClr val="FFFFFF"/>
          </a:solidFill>
        </p:spPr>
        <p:txBody>
          <a:bodyPr wrap="square" lIns="0" tIns="0" rIns="0" bIns="0" rtlCol="0"/>
          <a:lstStyle/>
          <a:p>
            <a:endParaRPr sz="3600">
              <a:solidFill>
                <a:prstClr val="black"/>
              </a:solidFill>
            </a:endParaRPr>
          </a:p>
        </p:txBody>
      </p:sp>
      <p:sp>
        <p:nvSpPr>
          <p:cNvPr id="12" name="object 12"/>
          <p:cNvSpPr/>
          <p:nvPr/>
        </p:nvSpPr>
        <p:spPr>
          <a:xfrm>
            <a:off x="10931151" y="7160235"/>
            <a:ext cx="679450" cy="478790"/>
          </a:xfrm>
          <a:custGeom>
            <a:avLst/>
            <a:gdLst/>
            <a:ahLst/>
            <a:cxnLst/>
            <a:rect l="l" t="t" r="r" b="b"/>
            <a:pathLst>
              <a:path w="339725" h="239395">
                <a:moveTo>
                  <a:pt x="31201" y="85394"/>
                </a:moveTo>
                <a:lnTo>
                  <a:pt x="0" y="115208"/>
                </a:lnTo>
                <a:lnTo>
                  <a:pt x="120035" y="238883"/>
                </a:lnTo>
                <a:lnTo>
                  <a:pt x="151605" y="209437"/>
                </a:lnTo>
                <a:lnTo>
                  <a:pt x="184479" y="178150"/>
                </a:lnTo>
                <a:lnTo>
                  <a:pt x="121504" y="178150"/>
                </a:lnTo>
                <a:lnTo>
                  <a:pt x="31201" y="85394"/>
                </a:lnTo>
                <a:close/>
              </a:path>
              <a:path w="339725" h="239395">
                <a:moveTo>
                  <a:pt x="309450" y="0"/>
                </a:moveTo>
                <a:lnTo>
                  <a:pt x="121504" y="178150"/>
                </a:lnTo>
                <a:lnTo>
                  <a:pt x="184479" y="178150"/>
                </a:lnTo>
                <a:lnTo>
                  <a:pt x="339183" y="30918"/>
                </a:lnTo>
                <a:lnTo>
                  <a:pt x="309450" y="0"/>
                </a:lnTo>
                <a:close/>
              </a:path>
            </a:pathLst>
          </a:custGeom>
          <a:solidFill>
            <a:srgbClr val="FFFFFF"/>
          </a:solidFill>
        </p:spPr>
        <p:txBody>
          <a:bodyPr wrap="square" lIns="0" tIns="0" rIns="0" bIns="0" rtlCol="0"/>
          <a:lstStyle/>
          <a:p>
            <a:endParaRPr sz="3600">
              <a:solidFill>
                <a:prstClr val="black"/>
              </a:solidFill>
            </a:endParaRPr>
          </a:p>
        </p:txBody>
      </p:sp>
      <p:sp>
        <p:nvSpPr>
          <p:cNvPr id="13" name="object 13"/>
          <p:cNvSpPr/>
          <p:nvPr/>
        </p:nvSpPr>
        <p:spPr>
          <a:xfrm>
            <a:off x="14000487" y="4876787"/>
            <a:ext cx="679450" cy="476250"/>
          </a:xfrm>
          <a:custGeom>
            <a:avLst/>
            <a:gdLst/>
            <a:ahLst/>
            <a:cxnLst/>
            <a:rect l="l" t="t" r="r" b="b"/>
            <a:pathLst>
              <a:path w="339725" h="238125">
                <a:moveTo>
                  <a:pt x="31201" y="85025"/>
                </a:moveTo>
                <a:lnTo>
                  <a:pt x="0" y="114711"/>
                </a:lnTo>
                <a:lnTo>
                  <a:pt x="120036" y="237851"/>
                </a:lnTo>
                <a:lnTo>
                  <a:pt x="151605" y="208532"/>
                </a:lnTo>
                <a:lnTo>
                  <a:pt x="184479" y="177380"/>
                </a:lnTo>
                <a:lnTo>
                  <a:pt x="121504" y="177380"/>
                </a:lnTo>
                <a:lnTo>
                  <a:pt x="31201" y="85025"/>
                </a:lnTo>
                <a:close/>
              </a:path>
              <a:path w="339725" h="238125">
                <a:moveTo>
                  <a:pt x="309450" y="0"/>
                </a:moveTo>
                <a:lnTo>
                  <a:pt x="121504" y="177380"/>
                </a:lnTo>
                <a:lnTo>
                  <a:pt x="184479" y="177380"/>
                </a:lnTo>
                <a:lnTo>
                  <a:pt x="339183" y="30785"/>
                </a:lnTo>
                <a:lnTo>
                  <a:pt x="309450"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14"/>
          <p:cNvSpPr/>
          <p:nvPr/>
        </p:nvSpPr>
        <p:spPr>
          <a:xfrm>
            <a:off x="13393935" y="7342619"/>
            <a:ext cx="679450" cy="476250"/>
          </a:xfrm>
          <a:custGeom>
            <a:avLst/>
            <a:gdLst/>
            <a:ahLst/>
            <a:cxnLst/>
            <a:rect l="l" t="t" r="r" b="b"/>
            <a:pathLst>
              <a:path w="339725" h="238125">
                <a:moveTo>
                  <a:pt x="31201" y="85025"/>
                </a:moveTo>
                <a:lnTo>
                  <a:pt x="0" y="114711"/>
                </a:lnTo>
                <a:lnTo>
                  <a:pt x="120036" y="237851"/>
                </a:lnTo>
                <a:lnTo>
                  <a:pt x="151605" y="208532"/>
                </a:lnTo>
                <a:lnTo>
                  <a:pt x="184479" y="177380"/>
                </a:lnTo>
                <a:lnTo>
                  <a:pt x="121504" y="177380"/>
                </a:lnTo>
                <a:lnTo>
                  <a:pt x="31201" y="85025"/>
                </a:lnTo>
                <a:close/>
              </a:path>
              <a:path w="339725" h="238125">
                <a:moveTo>
                  <a:pt x="309450" y="0"/>
                </a:moveTo>
                <a:lnTo>
                  <a:pt x="121504" y="177380"/>
                </a:lnTo>
                <a:lnTo>
                  <a:pt x="184479" y="177380"/>
                </a:lnTo>
                <a:lnTo>
                  <a:pt x="339183" y="30785"/>
                </a:lnTo>
                <a:lnTo>
                  <a:pt x="309450" y="0"/>
                </a:lnTo>
                <a:close/>
              </a:path>
            </a:pathLst>
          </a:custGeom>
          <a:solidFill>
            <a:srgbClr val="FFFFFF"/>
          </a:solidFill>
        </p:spPr>
        <p:txBody>
          <a:bodyPr wrap="square" lIns="0" tIns="0" rIns="0" bIns="0" rtlCol="0"/>
          <a:lstStyle/>
          <a:p>
            <a:endParaRPr sz="3600">
              <a:solidFill>
                <a:prstClr val="black"/>
              </a:solidFill>
            </a:endParaRPr>
          </a:p>
        </p:txBody>
      </p:sp>
      <p:sp>
        <p:nvSpPr>
          <p:cNvPr id="15" name="object 15"/>
          <p:cNvSpPr/>
          <p:nvPr/>
        </p:nvSpPr>
        <p:spPr>
          <a:xfrm>
            <a:off x="15265407" y="7491971"/>
            <a:ext cx="679450" cy="476250"/>
          </a:xfrm>
          <a:custGeom>
            <a:avLst/>
            <a:gdLst/>
            <a:ahLst/>
            <a:cxnLst/>
            <a:rect l="l" t="t" r="r" b="b"/>
            <a:pathLst>
              <a:path w="339725" h="238125">
                <a:moveTo>
                  <a:pt x="31201" y="85025"/>
                </a:moveTo>
                <a:lnTo>
                  <a:pt x="0" y="114711"/>
                </a:lnTo>
                <a:lnTo>
                  <a:pt x="120035" y="237851"/>
                </a:lnTo>
                <a:lnTo>
                  <a:pt x="151604" y="208532"/>
                </a:lnTo>
                <a:lnTo>
                  <a:pt x="184479" y="177380"/>
                </a:lnTo>
                <a:lnTo>
                  <a:pt x="121504" y="177380"/>
                </a:lnTo>
                <a:lnTo>
                  <a:pt x="31201" y="85025"/>
                </a:lnTo>
                <a:close/>
              </a:path>
              <a:path w="339725" h="238125">
                <a:moveTo>
                  <a:pt x="309450" y="0"/>
                </a:moveTo>
                <a:lnTo>
                  <a:pt x="121504" y="177380"/>
                </a:lnTo>
                <a:lnTo>
                  <a:pt x="184479" y="177380"/>
                </a:lnTo>
                <a:lnTo>
                  <a:pt x="339183" y="30785"/>
                </a:lnTo>
                <a:lnTo>
                  <a:pt x="309450" y="0"/>
                </a:lnTo>
                <a:close/>
              </a:path>
            </a:pathLst>
          </a:custGeom>
          <a:solidFill>
            <a:srgbClr val="FFFFFF"/>
          </a:solidFill>
        </p:spPr>
        <p:txBody>
          <a:bodyPr wrap="square" lIns="0" tIns="0" rIns="0" bIns="0" rtlCol="0"/>
          <a:lstStyle/>
          <a:p>
            <a:endParaRPr sz="3600">
              <a:solidFill>
                <a:prstClr val="black"/>
              </a:solidFill>
            </a:endParaRPr>
          </a:p>
        </p:txBody>
      </p:sp>
      <p:sp>
        <p:nvSpPr>
          <p:cNvPr id="16" name="object 16"/>
          <p:cNvSpPr/>
          <p:nvPr/>
        </p:nvSpPr>
        <p:spPr>
          <a:xfrm>
            <a:off x="15259311" y="4306811"/>
            <a:ext cx="679450" cy="476250"/>
          </a:xfrm>
          <a:custGeom>
            <a:avLst/>
            <a:gdLst/>
            <a:ahLst/>
            <a:cxnLst/>
            <a:rect l="l" t="t" r="r" b="b"/>
            <a:pathLst>
              <a:path w="339725" h="238125">
                <a:moveTo>
                  <a:pt x="31201" y="85025"/>
                </a:moveTo>
                <a:lnTo>
                  <a:pt x="0" y="114711"/>
                </a:lnTo>
                <a:lnTo>
                  <a:pt x="120036" y="237851"/>
                </a:lnTo>
                <a:lnTo>
                  <a:pt x="151605" y="208532"/>
                </a:lnTo>
                <a:lnTo>
                  <a:pt x="184479" y="177380"/>
                </a:lnTo>
                <a:lnTo>
                  <a:pt x="121504" y="177380"/>
                </a:lnTo>
                <a:lnTo>
                  <a:pt x="31201" y="85025"/>
                </a:lnTo>
                <a:close/>
              </a:path>
              <a:path w="339725" h="238125">
                <a:moveTo>
                  <a:pt x="309450" y="0"/>
                </a:moveTo>
                <a:lnTo>
                  <a:pt x="121504" y="177380"/>
                </a:lnTo>
                <a:lnTo>
                  <a:pt x="184479" y="177380"/>
                </a:lnTo>
                <a:lnTo>
                  <a:pt x="339183" y="30785"/>
                </a:lnTo>
                <a:lnTo>
                  <a:pt x="309450" y="0"/>
                </a:lnTo>
                <a:close/>
              </a:path>
            </a:pathLst>
          </a:custGeom>
          <a:solidFill>
            <a:srgbClr val="FFFFFF"/>
          </a:solidFill>
        </p:spPr>
        <p:txBody>
          <a:bodyPr wrap="square" lIns="0" tIns="0" rIns="0" bIns="0" rtlCol="0"/>
          <a:lstStyle/>
          <a:p>
            <a:endParaRPr sz="3600">
              <a:solidFill>
                <a:prstClr val="black"/>
              </a:solidFill>
            </a:endParaRPr>
          </a:p>
        </p:txBody>
      </p:sp>
      <p:sp>
        <p:nvSpPr>
          <p:cNvPr id="17" name="object 17"/>
          <p:cNvSpPr txBox="1"/>
          <p:nvPr/>
        </p:nvSpPr>
        <p:spPr>
          <a:xfrm>
            <a:off x="930452" y="4300981"/>
            <a:ext cx="3835400" cy="424475"/>
          </a:xfrm>
          <a:prstGeom prst="rect">
            <a:avLst/>
          </a:prstGeom>
        </p:spPr>
        <p:txBody>
          <a:bodyPr vert="horz" wrap="square" lIns="0" tIns="24130" rIns="0" bIns="0" rtlCol="0">
            <a:spAutoFit/>
          </a:bodyPr>
          <a:lstStyle/>
          <a:p>
            <a:pPr marL="25400">
              <a:spcBef>
                <a:spcPts val="190"/>
              </a:spcBef>
            </a:pPr>
            <a:r>
              <a:rPr sz="2600" b="1" spc="-10" dirty="0">
                <a:solidFill>
                  <a:srgbClr val="5F5F5F"/>
                </a:solidFill>
                <a:cs typeface="Calibri"/>
              </a:rPr>
              <a:t>Consensus does </a:t>
            </a:r>
            <a:r>
              <a:rPr sz="2600" b="1" spc="-30" dirty="0">
                <a:solidFill>
                  <a:srgbClr val="5F5F5F"/>
                </a:solidFill>
                <a:cs typeface="Calibri"/>
              </a:rPr>
              <a:t>two</a:t>
            </a:r>
            <a:r>
              <a:rPr sz="2600" b="1" spc="-20" dirty="0">
                <a:solidFill>
                  <a:srgbClr val="5F5F5F"/>
                </a:solidFill>
                <a:cs typeface="Calibri"/>
              </a:rPr>
              <a:t> </a:t>
            </a:r>
            <a:r>
              <a:rPr sz="2600" b="1" spc="-10" dirty="0">
                <a:solidFill>
                  <a:srgbClr val="5F5F5F"/>
                </a:solidFill>
                <a:cs typeface="Calibri"/>
              </a:rPr>
              <a:t>things:</a:t>
            </a:r>
            <a:endParaRPr sz="2600">
              <a:solidFill>
                <a:prstClr val="black"/>
              </a:solidFill>
              <a:cs typeface="Calibri"/>
            </a:endParaRPr>
          </a:p>
        </p:txBody>
      </p:sp>
      <p:sp>
        <p:nvSpPr>
          <p:cNvPr id="18" name="object 18"/>
          <p:cNvSpPr/>
          <p:nvPr/>
        </p:nvSpPr>
        <p:spPr>
          <a:xfrm>
            <a:off x="868680" y="5349340"/>
            <a:ext cx="2618232" cy="17084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9" name="object 19"/>
          <p:cNvSpPr/>
          <p:nvPr/>
        </p:nvSpPr>
        <p:spPr>
          <a:xfrm>
            <a:off x="932688" y="5437633"/>
            <a:ext cx="2560320" cy="3810"/>
          </a:xfrm>
          <a:custGeom>
            <a:avLst/>
            <a:gdLst/>
            <a:ahLst/>
            <a:cxnLst/>
            <a:rect l="l" t="t" r="r" b="b"/>
            <a:pathLst>
              <a:path w="1280160" h="1905">
                <a:moveTo>
                  <a:pt x="1280160" y="1650"/>
                </a:moveTo>
                <a:lnTo>
                  <a:pt x="0" y="0"/>
                </a:lnTo>
              </a:path>
            </a:pathLst>
          </a:custGeom>
          <a:ln w="9143">
            <a:solidFill>
              <a:srgbClr val="AEAEAE"/>
            </a:solidFill>
          </a:ln>
        </p:spPr>
        <p:txBody>
          <a:bodyPr wrap="square" lIns="0" tIns="0" rIns="0" bIns="0" rtlCol="0"/>
          <a:lstStyle/>
          <a:p>
            <a:endParaRPr sz="3600">
              <a:solidFill>
                <a:prstClr val="black"/>
              </a:solidFill>
            </a:endParaRPr>
          </a:p>
        </p:txBody>
      </p:sp>
      <p:sp>
        <p:nvSpPr>
          <p:cNvPr id="20" name="object 20"/>
          <p:cNvSpPr/>
          <p:nvPr/>
        </p:nvSpPr>
        <p:spPr>
          <a:xfrm>
            <a:off x="1493518" y="5449822"/>
            <a:ext cx="1786888" cy="304800"/>
          </a:xfrm>
          <a:custGeom>
            <a:avLst/>
            <a:gdLst/>
            <a:ahLst/>
            <a:cxnLst/>
            <a:rect l="l" t="t" r="r" b="b"/>
            <a:pathLst>
              <a:path w="893444" h="152400">
                <a:moveTo>
                  <a:pt x="893064" y="0"/>
                </a:moveTo>
                <a:lnTo>
                  <a:pt x="0" y="0"/>
                </a:lnTo>
                <a:lnTo>
                  <a:pt x="95250" y="152400"/>
                </a:lnTo>
                <a:lnTo>
                  <a:pt x="797814" y="152400"/>
                </a:lnTo>
                <a:lnTo>
                  <a:pt x="893064" y="0"/>
                </a:lnTo>
                <a:close/>
              </a:path>
            </a:pathLst>
          </a:custGeom>
          <a:solidFill>
            <a:srgbClr val="095A82"/>
          </a:solidFill>
        </p:spPr>
        <p:txBody>
          <a:bodyPr wrap="square" lIns="0" tIns="0" rIns="0" bIns="0" rtlCol="0"/>
          <a:lstStyle/>
          <a:p>
            <a:endParaRPr sz="3600">
              <a:solidFill>
                <a:prstClr val="black"/>
              </a:solidFill>
            </a:endParaRPr>
          </a:p>
        </p:txBody>
      </p:sp>
      <p:sp>
        <p:nvSpPr>
          <p:cNvPr id="21" name="object 21"/>
          <p:cNvSpPr/>
          <p:nvPr/>
        </p:nvSpPr>
        <p:spPr>
          <a:xfrm>
            <a:off x="1121663" y="4998720"/>
            <a:ext cx="1969770" cy="762000"/>
          </a:xfrm>
          <a:custGeom>
            <a:avLst/>
            <a:gdLst/>
            <a:ahLst/>
            <a:cxnLst/>
            <a:rect l="l" t="t" r="r" b="b"/>
            <a:pathLst>
              <a:path w="984885" h="381000">
                <a:moveTo>
                  <a:pt x="743585" y="0"/>
                </a:moveTo>
                <a:lnTo>
                  <a:pt x="0" y="0"/>
                </a:lnTo>
                <a:lnTo>
                  <a:pt x="240957" y="381000"/>
                </a:lnTo>
                <a:lnTo>
                  <a:pt x="984504" y="381000"/>
                </a:lnTo>
                <a:lnTo>
                  <a:pt x="743585" y="0"/>
                </a:lnTo>
                <a:close/>
              </a:path>
            </a:pathLst>
          </a:custGeom>
          <a:solidFill>
            <a:srgbClr val="074361"/>
          </a:solidFill>
        </p:spPr>
        <p:txBody>
          <a:bodyPr wrap="square" lIns="0" tIns="0" rIns="0" bIns="0" rtlCol="0"/>
          <a:lstStyle/>
          <a:p>
            <a:endParaRPr sz="3600">
              <a:solidFill>
                <a:prstClr val="black"/>
              </a:solidFill>
            </a:endParaRPr>
          </a:p>
        </p:txBody>
      </p:sp>
      <p:sp>
        <p:nvSpPr>
          <p:cNvPr id="22" name="object 22"/>
          <p:cNvSpPr/>
          <p:nvPr/>
        </p:nvSpPr>
        <p:spPr>
          <a:xfrm>
            <a:off x="1121663" y="4998720"/>
            <a:ext cx="1482090" cy="2174240"/>
          </a:xfrm>
          <a:custGeom>
            <a:avLst/>
            <a:gdLst/>
            <a:ahLst/>
            <a:cxnLst/>
            <a:rect l="l" t="t" r="r" b="b"/>
            <a:pathLst>
              <a:path w="741044" h="1087120">
                <a:moveTo>
                  <a:pt x="740664" y="0"/>
                </a:moveTo>
                <a:lnTo>
                  <a:pt x="0" y="0"/>
                </a:lnTo>
                <a:lnTo>
                  <a:pt x="0" y="1086611"/>
                </a:lnTo>
                <a:lnTo>
                  <a:pt x="740664" y="781557"/>
                </a:lnTo>
                <a:lnTo>
                  <a:pt x="740664" y="0"/>
                </a:lnTo>
                <a:close/>
              </a:path>
            </a:pathLst>
          </a:custGeom>
          <a:solidFill>
            <a:srgbClr val="095A82"/>
          </a:solidFill>
        </p:spPr>
        <p:txBody>
          <a:bodyPr wrap="square" lIns="0" tIns="0" rIns="0" bIns="0" rtlCol="0"/>
          <a:lstStyle/>
          <a:p>
            <a:endParaRPr sz="3600">
              <a:solidFill>
                <a:prstClr val="black"/>
              </a:solidFill>
            </a:endParaRPr>
          </a:p>
        </p:txBody>
      </p:sp>
      <p:sp>
        <p:nvSpPr>
          <p:cNvPr id="23" name="object 23"/>
          <p:cNvSpPr txBox="1"/>
          <p:nvPr/>
        </p:nvSpPr>
        <p:spPr>
          <a:xfrm>
            <a:off x="1051763" y="7362443"/>
            <a:ext cx="3186430" cy="1502976"/>
          </a:xfrm>
          <a:prstGeom prst="rect">
            <a:avLst/>
          </a:prstGeom>
        </p:spPr>
        <p:txBody>
          <a:bodyPr vert="horz" wrap="square" lIns="0" tIns="25400" rIns="0" bIns="0" rtlCol="0">
            <a:spAutoFit/>
          </a:bodyPr>
          <a:lstStyle/>
          <a:p>
            <a:pPr marL="25400" marR="10160">
              <a:spcBef>
                <a:spcPts val="200"/>
              </a:spcBef>
            </a:pPr>
            <a:r>
              <a:rPr sz="2400" b="1" dirty="0">
                <a:solidFill>
                  <a:srgbClr val="095A82"/>
                </a:solidFill>
                <a:cs typeface="Calibri"/>
              </a:rPr>
              <a:t>It </a:t>
            </a:r>
            <a:r>
              <a:rPr sz="2400" b="1" spc="-10" dirty="0">
                <a:solidFill>
                  <a:srgbClr val="095A82"/>
                </a:solidFill>
                <a:cs typeface="Calibri"/>
              </a:rPr>
              <a:t>ensures that </a:t>
            </a:r>
            <a:r>
              <a:rPr sz="2400" b="1" dirty="0">
                <a:solidFill>
                  <a:srgbClr val="095A82"/>
                </a:solidFill>
                <a:cs typeface="Calibri"/>
              </a:rPr>
              <a:t>the </a:t>
            </a:r>
            <a:r>
              <a:rPr sz="2400" b="1" spc="-20" dirty="0">
                <a:solidFill>
                  <a:srgbClr val="095A82"/>
                </a:solidFill>
                <a:cs typeface="Calibri"/>
              </a:rPr>
              <a:t>next  </a:t>
            </a:r>
            <a:r>
              <a:rPr sz="2400" b="1" dirty="0">
                <a:solidFill>
                  <a:srgbClr val="095A82"/>
                </a:solidFill>
                <a:cs typeface="Calibri"/>
              </a:rPr>
              <a:t>block in a </a:t>
            </a:r>
            <a:r>
              <a:rPr sz="2400" b="1" spc="-10" dirty="0">
                <a:solidFill>
                  <a:srgbClr val="095A82"/>
                </a:solidFill>
                <a:cs typeface="Calibri"/>
              </a:rPr>
              <a:t>blockchain </a:t>
            </a:r>
            <a:r>
              <a:rPr sz="2400" b="1" dirty="0">
                <a:solidFill>
                  <a:srgbClr val="095A82"/>
                </a:solidFill>
                <a:cs typeface="Calibri"/>
              </a:rPr>
              <a:t>is  the one </a:t>
            </a:r>
            <a:r>
              <a:rPr sz="2400" b="1" spc="-10" dirty="0">
                <a:solidFill>
                  <a:srgbClr val="095A82"/>
                </a:solidFill>
                <a:cs typeface="Calibri"/>
              </a:rPr>
              <a:t>and </a:t>
            </a:r>
            <a:r>
              <a:rPr sz="2400" b="1" dirty="0">
                <a:solidFill>
                  <a:srgbClr val="095A82"/>
                </a:solidFill>
                <a:cs typeface="Calibri"/>
              </a:rPr>
              <a:t>only</a:t>
            </a:r>
            <a:r>
              <a:rPr sz="2400" b="1" spc="-150" dirty="0">
                <a:solidFill>
                  <a:srgbClr val="095A82"/>
                </a:solidFill>
                <a:cs typeface="Calibri"/>
              </a:rPr>
              <a:t> </a:t>
            </a:r>
            <a:r>
              <a:rPr sz="2400" b="1" spc="-10" dirty="0">
                <a:solidFill>
                  <a:srgbClr val="095A82"/>
                </a:solidFill>
                <a:cs typeface="Calibri"/>
              </a:rPr>
              <a:t>version  </a:t>
            </a:r>
            <a:r>
              <a:rPr sz="2400" b="1" dirty="0">
                <a:solidFill>
                  <a:srgbClr val="095A82"/>
                </a:solidFill>
                <a:cs typeface="Calibri"/>
              </a:rPr>
              <a:t>of the</a:t>
            </a:r>
            <a:r>
              <a:rPr sz="2400" b="1" spc="-40" dirty="0">
                <a:solidFill>
                  <a:srgbClr val="095A82"/>
                </a:solidFill>
                <a:cs typeface="Calibri"/>
              </a:rPr>
              <a:t> </a:t>
            </a:r>
            <a:r>
              <a:rPr sz="2400" b="1" dirty="0">
                <a:solidFill>
                  <a:srgbClr val="095A82"/>
                </a:solidFill>
                <a:cs typeface="Calibri"/>
              </a:rPr>
              <a:t>truth</a:t>
            </a:r>
            <a:endParaRPr sz="2400">
              <a:solidFill>
                <a:prstClr val="black"/>
              </a:solidFill>
              <a:cs typeface="Calibri"/>
            </a:endParaRPr>
          </a:p>
        </p:txBody>
      </p:sp>
      <p:sp>
        <p:nvSpPr>
          <p:cNvPr id="24" name="object 24"/>
          <p:cNvSpPr/>
          <p:nvPr/>
        </p:nvSpPr>
        <p:spPr>
          <a:xfrm>
            <a:off x="5245608" y="5349340"/>
            <a:ext cx="2618232" cy="17084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5309614" y="5437633"/>
            <a:ext cx="2560320" cy="3810"/>
          </a:xfrm>
          <a:custGeom>
            <a:avLst/>
            <a:gdLst/>
            <a:ahLst/>
            <a:cxnLst/>
            <a:rect l="l" t="t" r="r" b="b"/>
            <a:pathLst>
              <a:path w="1280160" h="1905">
                <a:moveTo>
                  <a:pt x="1280159" y="1650"/>
                </a:moveTo>
                <a:lnTo>
                  <a:pt x="0" y="0"/>
                </a:lnTo>
              </a:path>
            </a:pathLst>
          </a:custGeom>
          <a:ln w="9143">
            <a:solidFill>
              <a:srgbClr val="AEAEAE"/>
            </a:solidFill>
          </a:ln>
        </p:spPr>
        <p:txBody>
          <a:bodyPr wrap="square" lIns="0" tIns="0" rIns="0" bIns="0" rtlCol="0"/>
          <a:lstStyle/>
          <a:p>
            <a:endParaRPr sz="3600">
              <a:solidFill>
                <a:prstClr val="black"/>
              </a:solidFill>
            </a:endParaRPr>
          </a:p>
        </p:txBody>
      </p:sp>
      <p:sp>
        <p:nvSpPr>
          <p:cNvPr id="26" name="object 26"/>
          <p:cNvSpPr/>
          <p:nvPr/>
        </p:nvSpPr>
        <p:spPr>
          <a:xfrm>
            <a:off x="5870446" y="5449822"/>
            <a:ext cx="1786888" cy="304800"/>
          </a:xfrm>
          <a:custGeom>
            <a:avLst/>
            <a:gdLst/>
            <a:ahLst/>
            <a:cxnLst/>
            <a:rect l="l" t="t" r="r" b="b"/>
            <a:pathLst>
              <a:path w="893445" h="152400">
                <a:moveTo>
                  <a:pt x="893063" y="0"/>
                </a:moveTo>
                <a:lnTo>
                  <a:pt x="0" y="0"/>
                </a:lnTo>
                <a:lnTo>
                  <a:pt x="95250" y="152400"/>
                </a:lnTo>
                <a:lnTo>
                  <a:pt x="797813" y="152400"/>
                </a:lnTo>
                <a:lnTo>
                  <a:pt x="893063" y="0"/>
                </a:lnTo>
                <a:close/>
              </a:path>
            </a:pathLst>
          </a:custGeom>
          <a:solidFill>
            <a:srgbClr val="0D80B8"/>
          </a:solidFill>
        </p:spPr>
        <p:txBody>
          <a:bodyPr wrap="square" lIns="0" tIns="0" rIns="0" bIns="0" rtlCol="0"/>
          <a:lstStyle/>
          <a:p>
            <a:endParaRPr sz="3600">
              <a:solidFill>
                <a:prstClr val="black"/>
              </a:solidFill>
            </a:endParaRPr>
          </a:p>
        </p:txBody>
      </p:sp>
      <p:sp>
        <p:nvSpPr>
          <p:cNvPr id="27" name="object 27"/>
          <p:cNvSpPr/>
          <p:nvPr/>
        </p:nvSpPr>
        <p:spPr>
          <a:xfrm>
            <a:off x="5498591" y="4998720"/>
            <a:ext cx="1969770" cy="762000"/>
          </a:xfrm>
          <a:custGeom>
            <a:avLst/>
            <a:gdLst/>
            <a:ahLst/>
            <a:cxnLst/>
            <a:rect l="l" t="t" r="r" b="b"/>
            <a:pathLst>
              <a:path w="984885" h="381000">
                <a:moveTo>
                  <a:pt x="743584" y="0"/>
                </a:moveTo>
                <a:lnTo>
                  <a:pt x="0" y="0"/>
                </a:lnTo>
                <a:lnTo>
                  <a:pt x="240919" y="381000"/>
                </a:lnTo>
                <a:lnTo>
                  <a:pt x="984504" y="381000"/>
                </a:lnTo>
                <a:lnTo>
                  <a:pt x="743584" y="0"/>
                </a:lnTo>
                <a:close/>
              </a:path>
            </a:pathLst>
          </a:custGeom>
          <a:solidFill>
            <a:srgbClr val="095F8A"/>
          </a:solidFill>
        </p:spPr>
        <p:txBody>
          <a:bodyPr wrap="square" lIns="0" tIns="0" rIns="0" bIns="0" rtlCol="0"/>
          <a:lstStyle/>
          <a:p>
            <a:endParaRPr sz="3600">
              <a:solidFill>
                <a:prstClr val="black"/>
              </a:solidFill>
            </a:endParaRPr>
          </a:p>
        </p:txBody>
      </p:sp>
      <p:sp>
        <p:nvSpPr>
          <p:cNvPr id="28" name="object 28"/>
          <p:cNvSpPr/>
          <p:nvPr/>
        </p:nvSpPr>
        <p:spPr>
          <a:xfrm>
            <a:off x="5498591" y="4998720"/>
            <a:ext cx="1482090" cy="2174240"/>
          </a:xfrm>
          <a:custGeom>
            <a:avLst/>
            <a:gdLst/>
            <a:ahLst/>
            <a:cxnLst/>
            <a:rect l="l" t="t" r="r" b="b"/>
            <a:pathLst>
              <a:path w="741045" h="1087120">
                <a:moveTo>
                  <a:pt x="740664" y="0"/>
                </a:moveTo>
                <a:lnTo>
                  <a:pt x="0" y="0"/>
                </a:lnTo>
                <a:lnTo>
                  <a:pt x="0" y="1086611"/>
                </a:lnTo>
                <a:lnTo>
                  <a:pt x="740664" y="781557"/>
                </a:lnTo>
                <a:lnTo>
                  <a:pt x="740664" y="0"/>
                </a:lnTo>
                <a:close/>
              </a:path>
            </a:pathLst>
          </a:custGeom>
          <a:solidFill>
            <a:srgbClr val="0D80B8"/>
          </a:solidFill>
        </p:spPr>
        <p:txBody>
          <a:bodyPr wrap="square" lIns="0" tIns="0" rIns="0" bIns="0" rtlCol="0"/>
          <a:lstStyle/>
          <a:p>
            <a:endParaRPr sz="3600">
              <a:solidFill>
                <a:prstClr val="black"/>
              </a:solidFill>
            </a:endParaRPr>
          </a:p>
        </p:txBody>
      </p:sp>
      <p:sp>
        <p:nvSpPr>
          <p:cNvPr id="29" name="object 29"/>
          <p:cNvSpPr txBox="1"/>
          <p:nvPr/>
        </p:nvSpPr>
        <p:spPr>
          <a:xfrm>
            <a:off x="5434076" y="7362443"/>
            <a:ext cx="2608580" cy="1133644"/>
          </a:xfrm>
          <a:prstGeom prst="rect">
            <a:avLst/>
          </a:prstGeom>
        </p:spPr>
        <p:txBody>
          <a:bodyPr vert="horz" wrap="square" lIns="0" tIns="25400" rIns="0" bIns="0" rtlCol="0">
            <a:spAutoFit/>
          </a:bodyPr>
          <a:lstStyle/>
          <a:p>
            <a:pPr marL="25400" marR="10160">
              <a:spcBef>
                <a:spcPts val="200"/>
              </a:spcBef>
            </a:pPr>
            <a:r>
              <a:rPr sz="2400" b="1" dirty="0">
                <a:solidFill>
                  <a:srgbClr val="0D80B8"/>
                </a:solidFill>
                <a:cs typeface="Calibri"/>
              </a:rPr>
              <a:t>It </a:t>
            </a:r>
            <a:r>
              <a:rPr sz="2400" b="1" spc="-20" dirty="0">
                <a:solidFill>
                  <a:srgbClr val="0D80B8"/>
                </a:solidFill>
                <a:cs typeface="Calibri"/>
              </a:rPr>
              <a:t>keeps </a:t>
            </a:r>
            <a:r>
              <a:rPr sz="2400" b="1" dirty="0">
                <a:solidFill>
                  <a:srgbClr val="0D80B8"/>
                </a:solidFill>
                <a:cs typeface="Calibri"/>
              </a:rPr>
              <a:t>powerful  </a:t>
            </a:r>
            <a:r>
              <a:rPr sz="2400" b="1" spc="-10" dirty="0">
                <a:solidFill>
                  <a:srgbClr val="0D80B8"/>
                </a:solidFill>
                <a:cs typeface="Calibri"/>
              </a:rPr>
              <a:t>adversaries from  derailing </a:t>
            </a:r>
            <a:r>
              <a:rPr sz="2400" b="1" dirty="0">
                <a:solidFill>
                  <a:srgbClr val="0D80B8"/>
                </a:solidFill>
                <a:cs typeface="Calibri"/>
              </a:rPr>
              <a:t>the</a:t>
            </a:r>
            <a:r>
              <a:rPr sz="2400" b="1" spc="-100" dirty="0">
                <a:solidFill>
                  <a:srgbClr val="0D80B8"/>
                </a:solidFill>
                <a:cs typeface="Calibri"/>
              </a:rPr>
              <a:t> </a:t>
            </a:r>
            <a:r>
              <a:rPr sz="2400" b="1" spc="-20" dirty="0">
                <a:solidFill>
                  <a:srgbClr val="0D80B8"/>
                </a:solidFill>
                <a:cs typeface="Calibri"/>
              </a:rPr>
              <a:t>system</a:t>
            </a:r>
            <a:endParaRPr sz="2400">
              <a:solidFill>
                <a:prstClr val="black"/>
              </a:solidFill>
              <a:cs typeface="Calibri"/>
            </a:endParaRPr>
          </a:p>
        </p:txBody>
      </p:sp>
      <p:sp>
        <p:nvSpPr>
          <p:cNvPr id="30" name="object 30"/>
          <p:cNvSpPr txBox="1"/>
          <p:nvPr/>
        </p:nvSpPr>
        <p:spPr>
          <a:xfrm>
            <a:off x="1509573" y="5465978"/>
            <a:ext cx="666750" cy="764312"/>
          </a:xfrm>
          <a:prstGeom prst="rect">
            <a:avLst/>
          </a:prstGeom>
        </p:spPr>
        <p:txBody>
          <a:bodyPr vert="horz" wrap="square" lIns="0" tIns="25400" rIns="0" bIns="0" rtlCol="0">
            <a:spAutoFit/>
          </a:bodyPr>
          <a:lstStyle/>
          <a:p>
            <a:pPr marL="25400">
              <a:spcBef>
                <a:spcPts val="200"/>
              </a:spcBef>
            </a:pPr>
            <a:r>
              <a:rPr sz="4800" b="1" spc="-20" dirty="0">
                <a:solidFill>
                  <a:srgbClr val="FFFFFF"/>
                </a:solidFill>
                <a:cs typeface="Calibri"/>
              </a:rPr>
              <a:t>01</a:t>
            </a:r>
            <a:endParaRPr sz="4800">
              <a:solidFill>
                <a:prstClr val="black"/>
              </a:solidFill>
              <a:cs typeface="Calibri"/>
            </a:endParaRPr>
          </a:p>
        </p:txBody>
      </p:sp>
      <p:sp>
        <p:nvSpPr>
          <p:cNvPr id="31" name="object 31"/>
          <p:cNvSpPr txBox="1"/>
          <p:nvPr/>
        </p:nvSpPr>
        <p:spPr>
          <a:xfrm>
            <a:off x="5921247" y="5456172"/>
            <a:ext cx="666750" cy="764312"/>
          </a:xfrm>
          <a:prstGeom prst="rect">
            <a:avLst/>
          </a:prstGeom>
        </p:spPr>
        <p:txBody>
          <a:bodyPr vert="horz" wrap="square" lIns="0" tIns="25400" rIns="0" bIns="0" rtlCol="0">
            <a:spAutoFit/>
          </a:bodyPr>
          <a:lstStyle/>
          <a:p>
            <a:pPr marL="25400">
              <a:spcBef>
                <a:spcPts val="200"/>
              </a:spcBef>
            </a:pPr>
            <a:r>
              <a:rPr sz="4800" b="1" spc="-10" dirty="0">
                <a:solidFill>
                  <a:srgbClr val="FFFFFF"/>
                </a:solidFill>
                <a:cs typeface="Calibri"/>
              </a:rPr>
              <a:t>02</a:t>
            </a:r>
            <a:endParaRPr sz="4800">
              <a:solidFill>
                <a:prstClr val="black"/>
              </a:solidFill>
              <a:cs typeface="Calibri"/>
            </a:endParaRPr>
          </a:p>
        </p:txBody>
      </p:sp>
    </p:spTree>
    <p:extLst>
      <p:ext uri="{BB962C8B-B14F-4D97-AF65-F5344CB8AC3E}">
        <p14:creationId xmlns:p14="http://schemas.microsoft.com/office/powerpoint/2010/main" val="41863157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625538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Consensus</a:t>
            </a:r>
            <a:r>
              <a:rPr sz="5600" spc="-100" dirty="0">
                <a:solidFill>
                  <a:srgbClr val="095A82"/>
                </a:solidFill>
              </a:rPr>
              <a:t> </a:t>
            </a:r>
            <a:r>
              <a:rPr sz="5600" dirty="0">
                <a:solidFill>
                  <a:srgbClr val="095A82"/>
                </a:solidFill>
              </a:rPr>
              <a:t>Algorithm</a:t>
            </a:r>
            <a:endParaRPr sz="5600"/>
          </a:p>
        </p:txBody>
      </p:sp>
      <p:sp>
        <p:nvSpPr>
          <p:cNvPr id="7" name="object 7"/>
          <p:cNvSpPr txBox="1"/>
          <p:nvPr/>
        </p:nvSpPr>
        <p:spPr>
          <a:xfrm>
            <a:off x="1103477" y="1831086"/>
            <a:ext cx="15887700" cy="1858842"/>
          </a:xfrm>
          <a:prstGeom prst="rect">
            <a:avLst/>
          </a:prstGeom>
        </p:spPr>
        <p:txBody>
          <a:bodyPr vert="horz" wrap="square" lIns="0" tIns="12065" rIns="0" bIns="0" rtlCol="0">
            <a:spAutoFit/>
          </a:bodyPr>
          <a:lstStyle/>
          <a:p>
            <a:pPr marL="527685" indent="-514984">
              <a:lnSpc>
                <a:spcPct val="200000"/>
              </a:lnSpc>
              <a:buClr>
                <a:srgbClr val="095A82"/>
              </a:buClr>
              <a:buFont typeface="Wingdings"/>
              <a:buChar char=""/>
              <a:tabLst>
                <a:tab pos="527685" algn="l"/>
                <a:tab pos="528320" algn="l"/>
              </a:tabLst>
            </a:pPr>
            <a:r>
              <a:rPr sz="2000" spc="-10" dirty="0">
                <a:latin typeface="Arial Rounded MT Bold" panose="020F0704030504030204" pitchFamily="34" charset="0"/>
                <a:cs typeface="Calibri"/>
              </a:rPr>
              <a:t>Consensus algorithms </a:t>
            </a:r>
            <a:r>
              <a:rPr sz="2000" spc="-20" dirty="0">
                <a:latin typeface="Arial Rounded MT Bold" panose="020F0704030504030204" pitchFamily="34" charset="0"/>
                <a:cs typeface="Calibri"/>
              </a:rPr>
              <a:t>are </a:t>
            </a:r>
            <a:r>
              <a:rPr sz="2000" spc="-15" dirty="0">
                <a:latin typeface="Arial Rounded MT Bold" panose="020F0704030504030204" pitchFamily="34" charset="0"/>
                <a:cs typeface="Calibri"/>
              </a:rPr>
              <a:t>central to </a:t>
            </a:r>
            <a:r>
              <a:rPr sz="2000" spc="-5" dirty="0">
                <a:latin typeface="Arial Rounded MT Bold" panose="020F0704030504030204" pitchFamily="34" charset="0"/>
                <a:cs typeface="Calibri"/>
              </a:rPr>
              <a:t>the </a:t>
            </a:r>
            <a:r>
              <a:rPr sz="2000" spc="-10" dirty="0">
                <a:latin typeface="Arial Rounded MT Bold" panose="020F0704030504030204" pitchFamily="34" charset="0"/>
                <a:cs typeface="Calibri"/>
              </a:rPr>
              <a:t>functioning </a:t>
            </a:r>
            <a:r>
              <a:rPr sz="2000" spc="-5" dirty="0">
                <a:latin typeface="Arial Rounded MT Bold" panose="020F0704030504030204" pitchFamily="34" charset="0"/>
                <a:cs typeface="Calibri"/>
              </a:rPr>
              <a:t>of </a:t>
            </a:r>
            <a:r>
              <a:rPr sz="2000" spc="-20" dirty="0">
                <a:latin typeface="Arial Rounded MT Bold" panose="020F0704030504030204" pitchFamily="34" charset="0"/>
                <a:cs typeface="Calibri"/>
              </a:rPr>
              <a:t>any</a:t>
            </a:r>
            <a:r>
              <a:rPr sz="2000" spc="175" dirty="0">
                <a:latin typeface="Arial Rounded MT Bold" panose="020F0704030504030204" pitchFamily="34" charset="0"/>
                <a:cs typeface="Calibri"/>
              </a:rPr>
              <a:t> </a:t>
            </a:r>
            <a:r>
              <a:rPr sz="2000" spc="-10" dirty="0">
                <a:latin typeface="Arial Rounded MT Bold" panose="020F0704030504030204" pitchFamily="34" charset="0"/>
                <a:cs typeface="Calibri"/>
              </a:rPr>
              <a:t>Blockchain</a:t>
            </a:r>
            <a:endParaRPr sz="2000" dirty="0">
              <a:latin typeface="Arial Rounded MT Bold" panose="020F0704030504030204" pitchFamily="34" charset="0"/>
              <a:cs typeface="Calibri"/>
            </a:endParaRPr>
          </a:p>
          <a:p>
            <a:pPr marL="527685" marR="5080" indent="-514984">
              <a:lnSpc>
                <a:spcPct val="200000"/>
              </a:lnSpc>
              <a:buClr>
                <a:srgbClr val="095A82"/>
              </a:buClr>
              <a:buFont typeface="Wingdings"/>
              <a:buChar char=""/>
              <a:tabLst>
                <a:tab pos="527685" algn="l"/>
                <a:tab pos="528320" algn="l"/>
              </a:tabLst>
            </a:pPr>
            <a:r>
              <a:rPr sz="2000" spc="-15" dirty="0" smtClean="0">
                <a:latin typeface="Arial Rounded MT Bold" panose="020F0704030504030204" pitchFamily="34" charset="0"/>
                <a:cs typeface="Calibri"/>
              </a:rPr>
              <a:t>There </a:t>
            </a:r>
            <a:r>
              <a:rPr sz="2000" spc="-5" dirty="0">
                <a:latin typeface="Arial Rounded MT Bold" panose="020F0704030504030204" pitchFamily="34" charset="0"/>
                <a:cs typeface="Calibri"/>
              </a:rPr>
              <a:t>is a </a:t>
            </a:r>
            <a:r>
              <a:rPr sz="2000" spc="-15" dirty="0">
                <a:latin typeface="Arial Rounded MT Bold" panose="020F0704030504030204" pitchFamily="34" charset="0"/>
                <a:cs typeface="Calibri"/>
              </a:rPr>
              <a:t>contradiction </a:t>
            </a:r>
            <a:r>
              <a:rPr sz="2000" spc="-5" dirty="0">
                <a:latin typeface="Arial Rounded MT Bold" panose="020F0704030504030204" pitchFamily="34" charset="0"/>
                <a:cs typeface="Calibri"/>
              </a:rPr>
              <a:t>among the </a:t>
            </a:r>
            <a:r>
              <a:rPr sz="2000" spc="-10" dirty="0">
                <a:latin typeface="Arial Rounded MT Bold" panose="020F0704030504030204" pitchFamily="34" charset="0"/>
                <a:cs typeface="Calibri"/>
              </a:rPr>
              <a:t>nodes </a:t>
            </a:r>
            <a:r>
              <a:rPr sz="2000" spc="-5" dirty="0">
                <a:latin typeface="Arial Rounded MT Bold" panose="020F0704030504030204" pitchFamily="34" charset="0"/>
                <a:cs typeface="Calibri"/>
              </a:rPr>
              <a:t>about the </a:t>
            </a:r>
            <a:r>
              <a:rPr sz="2000" spc="-10" dirty="0">
                <a:latin typeface="Arial Rounded MT Bold" panose="020F0704030504030204" pitchFamily="34" charset="0"/>
                <a:cs typeface="Calibri"/>
              </a:rPr>
              <a:t>blocks </a:t>
            </a:r>
            <a:r>
              <a:rPr sz="2000" spc="-5" dirty="0">
                <a:latin typeface="Arial Rounded MT Bold" panose="020F0704030504030204" pitchFamily="34" charset="0"/>
                <a:cs typeface="Calibri"/>
              </a:rPr>
              <a:t>in the </a:t>
            </a:r>
            <a:r>
              <a:rPr sz="2000" spc="-10" dirty="0">
                <a:latin typeface="Arial Rounded MT Bold" panose="020F0704030504030204" pitchFamily="34" charset="0"/>
                <a:cs typeface="Calibri"/>
              </a:rPr>
              <a:t>network, such </a:t>
            </a:r>
            <a:r>
              <a:rPr sz="2000" spc="-5" dirty="0">
                <a:latin typeface="Arial Rounded MT Bold" panose="020F0704030504030204" pitchFamily="34" charset="0"/>
                <a:cs typeface="Calibri"/>
              </a:rPr>
              <a:t>a </a:t>
            </a:r>
            <a:r>
              <a:rPr sz="2000" spc="-15" dirty="0">
                <a:latin typeface="Arial Rounded MT Bold" panose="020F0704030504030204" pitchFamily="34" charset="0"/>
                <a:cs typeface="Calibri"/>
              </a:rPr>
              <a:t>contradiction </a:t>
            </a:r>
            <a:r>
              <a:rPr sz="2000" spc="-5" dirty="0">
                <a:latin typeface="Arial Rounded MT Bold" panose="020F0704030504030204" pitchFamily="34" charset="0"/>
                <a:cs typeface="Calibri"/>
              </a:rPr>
              <a:t>is </a:t>
            </a:r>
            <a:r>
              <a:rPr sz="2000" spc="-10" dirty="0">
                <a:latin typeface="Arial Rounded MT Bold" panose="020F0704030504030204" pitchFamily="34" charset="0"/>
                <a:cs typeface="Calibri"/>
              </a:rPr>
              <a:t>resolved  </a:t>
            </a:r>
            <a:r>
              <a:rPr sz="2000" spc="-15" dirty="0">
                <a:latin typeface="Arial Rounded MT Bold" panose="020F0704030504030204" pitchFamily="34" charset="0"/>
                <a:cs typeface="Calibri"/>
              </a:rPr>
              <a:t>by </a:t>
            </a:r>
            <a:r>
              <a:rPr sz="2000" spc="-5" dirty="0">
                <a:latin typeface="Arial Rounded MT Bold" panose="020F0704030504030204" pitchFamily="34" charset="0"/>
                <a:cs typeface="Calibri"/>
              </a:rPr>
              <a:t>the </a:t>
            </a:r>
            <a:r>
              <a:rPr sz="2000" b="1" spc="-5" dirty="0">
                <a:latin typeface="Arial Rounded MT Bold" panose="020F0704030504030204" pitchFamily="34" charset="0"/>
                <a:cs typeface="Calibri"/>
              </a:rPr>
              <a:t>Consensus</a:t>
            </a:r>
            <a:r>
              <a:rPr sz="2000" b="1" spc="40" dirty="0">
                <a:latin typeface="Arial Rounded MT Bold" panose="020F0704030504030204" pitchFamily="34" charset="0"/>
                <a:cs typeface="Calibri"/>
              </a:rPr>
              <a:t> </a:t>
            </a:r>
            <a:r>
              <a:rPr sz="2000" b="1" spc="-10" dirty="0">
                <a:latin typeface="Arial Rounded MT Bold" panose="020F0704030504030204" pitchFamily="34" charset="0"/>
                <a:cs typeface="Calibri"/>
              </a:rPr>
              <a:t>rules</a:t>
            </a:r>
            <a:endParaRPr sz="2000" dirty="0">
              <a:latin typeface="Arial Rounded MT Bold" panose="020F0704030504030204" pitchFamily="34" charset="0"/>
              <a:cs typeface="Calibri"/>
            </a:endParaRPr>
          </a:p>
        </p:txBody>
      </p:sp>
      <p:sp>
        <p:nvSpPr>
          <p:cNvPr id="8" name="object 8"/>
          <p:cNvSpPr txBox="1"/>
          <p:nvPr/>
        </p:nvSpPr>
        <p:spPr>
          <a:xfrm>
            <a:off x="10362438" y="4590034"/>
            <a:ext cx="6841490" cy="1122680"/>
          </a:xfrm>
          <a:prstGeom prst="rect">
            <a:avLst/>
          </a:prstGeom>
        </p:spPr>
        <p:txBody>
          <a:bodyPr vert="horz" wrap="square" lIns="0" tIns="12700" rIns="0" bIns="0" rtlCol="0">
            <a:spAutoFit/>
          </a:bodyPr>
          <a:lstStyle/>
          <a:p>
            <a:pPr marL="12700" marR="5080">
              <a:spcBef>
                <a:spcPts val="100"/>
              </a:spcBef>
            </a:pPr>
            <a:r>
              <a:rPr sz="2400" spc="-5" dirty="0">
                <a:solidFill>
                  <a:srgbClr val="095A82"/>
                </a:solidFill>
                <a:cs typeface="Calibri"/>
              </a:rPr>
              <a:t>Consensus </a:t>
            </a:r>
            <a:r>
              <a:rPr sz="2400" dirty="0">
                <a:solidFill>
                  <a:srgbClr val="095A82"/>
                </a:solidFill>
                <a:cs typeface="Calibri"/>
              </a:rPr>
              <a:t>is the </a:t>
            </a:r>
            <a:r>
              <a:rPr sz="2400" spc="-10" dirty="0">
                <a:solidFill>
                  <a:srgbClr val="095A82"/>
                </a:solidFill>
                <a:cs typeface="Calibri"/>
              </a:rPr>
              <a:t>task </a:t>
            </a:r>
            <a:r>
              <a:rPr sz="2400" spc="-5" dirty="0">
                <a:solidFill>
                  <a:srgbClr val="095A82"/>
                </a:solidFill>
                <a:cs typeface="Calibri"/>
              </a:rPr>
              <a:t>of </a:t>
            </a:r>
            <a:r>
              <a:rPr sz="2400" spc="-10" dirty="0">
                <a:solidFill>
                  <a:srgbClr val="095A82"/>
                </a:solidFill>
                <a:cs typeface="Calibri"/>
              </a:rPr>
              <a:t>getting </a:t>
            </a:r>
            <a:r>
              <a:rPr sz="2400" dirty="0">
                <a:solidFill>
                  <a:srgbClr val="095A82"/>
                </a:solidFill>
                <a:cs typeface="Calibri"/>
              </a:rPr>
              <a:t>all </a:t>
            </a:r>
            <a:r>
              <a:rPr sz="2400" spc="-10" dirty="0">
                <a:solidFill>
                  <a:srgbClr val="095A82"/>
                </a:solidFill>
                <a:cs typeface="Calibri"/>
              </a:rPr>
              <a:t>processes </a:t>
            </a:r>
            <a:r>
              <a:rPr sz="2400" dirty="0">
                <a:solidFill>
                  <a:srgbClr val="095A82"/>
                </a:solidFill>
                <a:cs typeface="Calibri"/>
              </a:rPr>
              <a:t>in a </a:t>
            </a:r>
            <a:r>
              <a:rPr sz="2400" spc="-15" dirty="0">
                <a:solidFill>
                  <a:srgbClr val="095A82"/>
                </a:solidFill>
                <a:cs typeface="Calibri"/>
              </a:rPr>
              <a:t>group  to </a:t>
            </a:r>
            <a:r>
              <a:rPr sz="2400" spc="-10" dirty="0">
                <a:solidFill>
                  <a:srgbClr val="095A82"/>
                </a:solidFill>
                <a:cs typeface="Calibri"/>
              </a:rPr>
              <a:t>agree </a:t>
            </a:r>
            <a:r>
              <a:rPr sz="2400" spc="-5" dirty="0">
                <a:solidFill>
                  <a:srgbClr val="095A82"/>
                </a:solidFill>
                <a:cs typeface="Calibri"/>
              </a:rPr>
              <a:t>on some specific </a:t>
            </a:r>
            <a:r>
              <a:rPr sz="2400" spc="-10" dirty="0">
                <a:solidFill>
                  <a:srgbClr val="095A82"/>
                </a:solidFill>
                <a:cs typeface="Calibri"/>
              </a:rPr>
              <a:t>value </a:t>
            </a:r>
            <a:r>
              <a:rPr sz="2400" spc="-5" dirty="0">
                <a:solidFill>
                  <a:srgbClr val="095A82"/>
                </a:solidFill>
                <a:cs typeface="Calibri"/>
              </a:rPr>
              <a:t>based on </a:t>
            </a:r>
            <a:r>
              <a:rPr sz="2400" dirty="0">
                <a:solidFill>
                  <a:srgbClr val="095A82"/>
                </a:solidFill>
                <a:cs typeface="Calibri"/>
              </a:rPr>
              <a:t>the </a:t>
            </a:r>
            <a:r>
              <a:rPr sz="2400" spc="-15" dirty="0">
                <a:solidFill>
                  <a:srgbClr val="095A82"/>
                </a:solidFill>
                <a:cs typeface="Calibri"/>
              </a:rPr>
              <a:t>votes </a:t>
            </a:r>
            <a:r>
              <a:rPr sz="2400" spc="-5" dirty="0">
                <a:solidFill>
                  <a:srgbClr val="095A82"/>
                </a:solidFill>
                <a:cs typeface="Calibri"/>
              </a:rPr>
              <a:t>of  </a:t>
            </a:r>
            <a:r>
              <a:rPr sz="2400" dirty="0">
                <a:solidFill>
                  <a:srgbClr val="095A82"/>
                </a:solidFill>
                <a:cs typeface="Calibri"/>
              </a:rPr>
              <a:t>each</a:t>
            </a:r>
            <a:r>
              <a:rPr sz="2400" spc="-15" dirty="0">
                <a:solidFill>
                  <a:srgbClr val="095A82"/>
                </a:solidFill>
                <a:cs typeface="Calibri"/>
              </a:rPr>
              <a:t> </a:t>
            </a:r>
            <a:r>
              <a:rPr sz="2400" spc="-10" dirty="0">
                <a:solidFill>
                  <a:srgbClr val="095A82"/>
                </a:solidFill>
                <a:cs typeface="Calibri"/>
              </a:rPr>
              <a:t>processes</a:t>
            </a:r>
            <a:endParaRPr sz="2400">
              <a:solidFill>
                <a:prstClr val="black"/>
              </a:solidFill>
              <a:cs typeface="Calibri"/>
            </a:endParaRPr>
          </a:p>
        </p:txBody>
      </p:sp>
      <p:sp>
        <p:nvSpPr>
          <p:cNvPr id="9" name="object 9"/>
          <p:cNvSpPr txBox="1"/>
          <p:nvPr/>
        </p:nvSpPr>
        <p:spPr>
          <a:xfrm>
            <a:off x="10362438" y="6206997"/>
            <a:ext cx="4988560" cy="756920"/>
          </a:xfrm>
          <a:prstGeom prst="rect">
            <a:avLst/>
          </a:prstGeom>
        </p:spPr>
        <p:txBody>
          <a:bodyPr vert="horz" wrap="square" lIns="0" tIns="12700" rIns="0" bIns="0" rtlCol="0">
            <a:spAutoFit/>
          </a:bodyPr>
          <a:lstStyle/>
          <a:p>
            <a:pPr marL="12700" marR="5080">
              <a:spcBef>
                <a:spcPts val="100"/>
              </a:spcBef>
            </a:pPr>
            <a:r>
              <a:rPr sz="2400" dirty="0">
                <a:solidFill>
                  <a:srgbClr val="0D80B8"/>
                </a:solidFill>
                <a:cs typeface="Calibri"/>
              </a:rPr>
              <a:t>With a </a:t>
            </a:r>
            <a:r>
              <a:rPr sz="2400" spc="-5" dirty="0">
                <a:solidFill>
                  <a:srgbClr val="0D80B8"/>
                </a:solidFill>
                <a:cs typeface="Calibri"/>
              </a:rPr>
              <a:t>consensus algorithm, </a:t>
            </a:r>
            <a:r>
              <a:rPr sz="2400" spc="-15" dirty="0">
                <a:solidFill>
                  <a:srgbClr val="0D80B8"/>
                </a:solidFill>
                <a:cs typeface="Calibri"/>
              </a:rPr>
              <a:t>we </a:t>
            </a:r>
            <a:r>
              <a:rPr sz="2400" spc="-5" dirty="0">
                <a:solidFill>
                  <a:srgbClr val="0D80B8"/>
                </a:solidFill>
                <a:cs typeface="Calibri"/>
              </a:rPr>
              <a:t>need </a:t>
            </a:r>
            <a:r>
              <a:rPr sz="2400" spc="-15" dirty="0">
                <a:solidFill>
                  <a:srgbClr val="0D80B8"/>
                </a:solidFill>
                <a:cs typeface="Calibri"/>
              </a:rPr>
              <a:t>to  </a:t>
            </a:r>
            <a:r>
              <a:rPr sz="2400" spc="-10" dirty="0">
                <a:solidFill>
                  <a:srgbClr val="0D80B8"/>
                </a:solidFill>
                <a:cs typeface="Calibri"/>
              </a:rPr>
              <a:t>get </a:t>
            </a:r>
            <a:r>
              <a:rPr sz="2400" spc="-5" dirty="0">
                <a:solidFill>
                  <a:srgbClr val="0D80B8"/>
                </a:solidFill>
                <a:cs typeface="Calibri"/>
              </a:rPr>
              <a:t>unanimous</a:t>
            </a:r>
            <a:r>
              <a:rPr sz="2400" spc="-20" dirty="0">
                <a:solidFill>
                  <a:srgbClr val="0D80B8"/>
                </a:solidFill>
                <a:cs typeface="Calibri"/>
              </a:rPr>
              <a:t> </a:t>
            </a:r>
            <a:r>
              <a:rPr sz="2400" spc="-10" dirty="0">
                <a:solidFill>
                  <a:srgbClr val="0D80B8"/>
                </a:solidFill>
                <a:cs typeface="Calibri"/>
              </a:rPr>
              <a:t>agreement</a:t>
            </a:r>
            <a:endParaRPr sz="2400">
              <a:solidFill>
                <a:prstClr val="black"/>
              </a:solidFill>
              <a:cs typeface="Calibri"/>
            </a:endParaRPr>
          </a:p>
        </p:txBody>
      </p:sp>
      <p:sp>
        <p:nvSpPr>
          <p:cNvPr id="10" name="object 10"/>
          <p:cNvSpPr/>
          <p:nvPr/>
        </p:nvSpPr>
        <p:spPr>
          <a:xfrm>
            <a:off x="9360407" y="4826508"/>
            <a:ext cx="814069" cy="737870"/>
          </a:xfrm>
          <a:custGeom>
            <a:avLst/>
            <a:gdLst/>
            <a:ahLst/>
            <a:cxnLst/>
            <a:rect l="l" t="t" r="r" b="b"/>
            <a:pathLst>
              <a:path w="814070" h="737870">
                <a:moveTo>
                  <a:pt x="690880" y="0"/>
                </a:moveTo>
                <a:lnTo>
                  <a:pt x="122936" y="0"/>
                </a:lnTo>
                <a:lnTo>
                  <a:pt x="75062" y="9653"/>
                </a:lnTo>
                <a:lnTo>
                  <a:pt x="35988" y="35988"/>
                </a:lnTo>
                <a:lnTo>
                  <a:pt x="9653" y="75062"/>
                </a:lnTo>
                <a:lnTo>
                  <a:pt x="0" y="122936"/>
                </a:lnTo>
                <a:lnTo>
                  <a:pt x="0" y="614679"/>
                </a:lnTo>
                <a:lnTo>
                  <a:pt x="9653" y="662553"/>
                </a:lnTo>
                <a:lnTo>
                  <a:pt x="35988" y="701627"/>
                </a:lnTo>
                <a:lnTo>
                  <a:pt x="75062" y="727962"/>
                </a:lnTo>
                <a:lnTo>
                  <a:pt x="122936" y="737615"/>
                </a:lnTo>
                <a:lnTo>
                  <a:pt x="690880" y="737615"/>
                </a:lnTo>
                <a:lnTo>
                  <a:pt x="738753" y="727962"/>
                </a:lnTo>
                <a:lnTo>
                  <a:pt x="777827" y="701627"/>
                </a:lnTo>
                <a:lnTo>
                  <a:pt x="804162" y="662553"/>
                </a:lnTo>
                <a:lnTo>
                  <a:pt x="813816" y="614679"/>
                </a:lnTo>
                <a:lnTo>
                  <a:pt x="813816" y="122936"/>
                </a:lnTo>
                <a:lnTo>
                  <a:pt x="804162" y="75062"/>
                </a:lnTo>
                <a:lnTo>
                  <a:pt x="777827" y="35988"/>
                </a:lnTo>
                <a:lnTo>
                  <a:pt x="738753" y="9653"/>
                </a:lnTo>
                <a:lnTo>
                  <a:pt x="690880" y="0"/>
                </a:lnTo>
                <a:close/>
              </a:path>
            </a:pathLst>
          </a:custGeom>
          <a:solidFill>
            <a:srgbClr val="074361"/>
          </a:solidFill>
        </p:spPr>
        <p:txBody>
          <a:bodyPr wrap="square" lIns="0" tIns="0" rIns="0" bIns="0" rtlCol="0"/>
          <a:lstStyle/>
          <a:p>
            <a:endParaRPr>
              <a:solidFill>
                <a:prstClr val="black"/>
              </a:solidFill>
            </a:endParaRPr>
          </a:p>
        </p:txBody>
      </p:sp>
      <p:sp>
        <p:nvSpPr>
          <p:cNvPr id="11" name="object 11"/>
          <p:cNvSpPr/>
          <p:nvPr/>
        </p:nvSpPr>
        <p:spPr>
          <a:xfrm>
            <a:off x="9360407" y="4751832"/>
            <a:ext cx="814069" cy="739140"/>
          </a:xfrm>
          <a:custGeom>
            <a:avLst/>
            <a:gdLst/>
            <a:ahLst/>
            <a:cxnLst/>
            <a:rect l="l" t="t" r="r" b="b"/>
            <a:pathLst>
              <a:path w="814070" h="739139">
                <a:moveTo>
                  <a:pt x="690626" y="0"/>
                </a:moveTo>
                <a:lnTo>
                  <a:pt x="123190" y="0"/>
                </a:lnTo>
                <a:lnTo>
                  <a:pt x="75223" y="9675"/>
                </a:lnTo>
                <a:lnTo>
                  <a:pt x="36068" y="36067"/>
                </a:lnTo>
                <a:lnTo>
                  <a:pt x="9675" y="75223"/>
                </a:lnTo>
                <a:lnTo>
                  <a:pt x="0" y="123189"/>
                </a:lnTo>
                <a:lnTo>
                  <a:pt x="0" y="615950"/>
                </a:lnTo>
                <a:lnTo>
                  <a:pt x="9675" y="663916"/>
                </a:lnTo>
                <a:lnTo>
                  <a:pt x="36068" y="703071"/>
                </a:lnTo>
                <a:lnTo>
                  <a:pt x="75223" y="729464"/>
                </a:lnTo>
                <a:lnTo>
                  <a:pt x="123190" y="739139"/>
                </a:lnTo>
                <a:lnTo>
                  <a:pt x="690626" y="739139"/>
                </a:lnTo>
                <a:lnTo>
                  <a:pt x="738592" y="729464"/>
                </a:lnTo>
                <a:lnTo>
                  <a:pt x="777748" y="703071"/>
                </a:lnTo>
                <a:lnTo>
                  <a:pt x="804140" y="663916"/>
                </a:lnTo>
                <a:lnTo>
                  <a:pt x="813816" y="615950"/>
                </a:lnTo>
                <a:lnTo>
                  <a:pt x="813816" y="123189"/>
                </a:lnTo>
                <a:lnTo>
                  <a:pt x="804140" y="75223"/>
                </a:lnTo>
                <a:lnTo>
                  <a:pt x="777748" y="36067"/>
                </a:lnTo>
                <a:lnTo>
                  <a:pt x="738592" y="9675"/>
                </a:lnTo>
                <a:lnTo>
                  <a:pt x="690626" y="0"/>
                </a:lnTo>
                <a:close/>
              </a:path>
            </a:pathLst>
          </a:custGeom>
          <a:solidFill>
            <a:srgbClr val="095A82"/>
          </a:solidFill>
        </p:spPr>
        <p:txBody>
          <a:bodyPr wrap="square" lIns="0" tIns="0" rIns="0" bIns="0" rtlCol="0"/>
          <a:lstStyle/>
          <a:p>
            <a:endParaRPr>
              <a:solidFill>
                <a:prstClr val="black"/>
              </a:solidFill>
            </a:endParaRPr>
          </a:p>
        </p:txBody>
      </p:sp>
      <p:sp>
        <p:nvSpPr>
          <p:cNvPr id="12" name="object 12"/>
          <p:cNvSpPr txBox="1"/>
          <p:nvPr/>
        </p:nvSpPr>
        <p:spPr>
          <a:xfrm>
            <a:off x="9600945" y="4906771"/>
            <a:ext cx="333375" cy="391160"/>
          </a:xfrm>
          <a:prstGeom prst="rect">
            <a:avLst/>
          </a:prstGeom>
        </p:spPr>
        <p:txBody>
          <a:bodyPr vert="horz" wrap="square" lIns="0" tIns="12700" rIns="0" bIns="0" rtlCol="0">
            <a:spAutoFit/>
          </a:bodyPr>
          <a:lstStyle/>
          <a:p>
            <a:pPr marL="12700">
              <a:spcBef>
                <a:spcPts val="100"/>
              </a:spcBef>
            </a:pPr>
            <a:r>
              <a:rPr sz="2400" b="1" spc="-5" dirty="0">
                <a:solidFill>
                  <a:srgbClr val="FFFFFF"/>
                </a:solidFill>
                <a:cs typeface="Calibri"/>
              </a:rPr>
              <a:t>01</a:t>
            </a:r>
            <a:endParaRPr sz="2400">
              <a:solidFill>
                <a:prstClr val="black"/>
              </a:solidFill>
              <a:cs typeface="Calibri"/>
            </a:endParaRPr>
          </a:p>
        </p:txBody>
      </p:sp>
      <p:sp>
        <p:nvSpPr>
          <p:cNvPr id="13" name="object 13"/>
          <p:cNvSpPr/>
          <p:nvPr/>
        </p:nvSpPr>
        <p:spPr>
          <a:xfrm>
            <a:off x="9360407" y="6239255"/>
            <a:ext cx="814069" cy="739140"/>
          </a:xfrm>
          <a:custGeom>
            <a:avLst/>
            <a:gdLst/>
            <a:ahLst/>
            <a:cxnLst/>
            <a:rect l="l" t="t" r="r" b="b"/>
            <a:pathLst>
              <a:path w="814070" h="739140">
                <a:moveTo>
                  <a:pt x="690626" y="0"/>
                </a:moveTo>
                <a:lnTo>
                  <a:pt x="123190" y="0"/>
                </a:lnTo>
                <a:lnTo>
                  <a:pt x="75223" y="9675"/>
                </a:lnTo>
                <a:lnTo>
                  <a:pt x="36068" y="36068"/>
                </a:lnTo>
                <a:lnTo>
                  <a:pt x="9675" y="75223"/>
                </a:lnTo>
                <a:lnTo>
                  <a:pt x="0" y="123190"/>
                </a:lnTo>
                <a:lnTo>
                  <a:pt x="0" y="615950"/>
                </a:lnTo>
                <a:lnTo>
                  <a:pt x="9675" y="663916"/>
                </a:lnTo>
                <a:lnTo>
                  <a:pt x="36068" y="703072"/>
                </a:lnTo>
                <a:lnTo>
                  <a:pt x="75223" y="729464"/>
                </a:lnTo>
                <a:lnTo>
                  <a:pt x="123190" y="739140"/>
                </a:lnTo>
                <a:lnTo>
                  <a:pt x="690626" y="739140"/>
                </a:lnTo>
                <a:lnTo>
                  <a:pt x="738592" y="729464"/>
                </a:lnTo>
                <a:lnTo>
                  <a:pt x="777748" y="703072"/>
                </a:lnTo>
                <a:lnTo>
                  <a:pt x="804140" y="663916"/>
                </a:lnTo>
                <a:lnTo>
                  <a:pt x="813816" y="615950"/>
                </a:lnTo>
                <a:lnTo>
                  <a:pt x="813816" y="123190"/>
                </a:lnTo>
                <a:lnTo>
                  <a:pt x="804140" y="75223"/>
                </a:lnTo>
                <a:lnTo>
                  <a:pt x="777748" y="36068"/>
                </a:lnTo>
                <a:lnTo>
                  <a:pt x="738592" y="9675"/>
                </a:lnTo>
                <a:lnTo>
                  <a:pt x="690626" y="0"/>
                </a:lnTo>
                <a:close/>
              </a:path>
            </a:pathLst>
          </a:custGeom>
          <a:solidFill>
            <a:srgbClr val="095F8A"/>
          </a:solidFill>
        </p:spPr>
        <p:txBody>
          <a:bodyPr wrap="square" lIns="0" tIns="0" rIns="0" bIns="0" rtlCol="0"/>
          <a:lstStyle/>
          <a:p>
            <a:endParaRPr>
              <a:solidFill>
                <a:prstClr val="black"/>
              </a:solidFill>
            </a:endParaRPr>
          </a:p>
        </p:txBody>
      </p:sp>
      <p:sp>
        <p:nvSpPr>
          <p:cNvPr id="14" name="object 14"/>
          <p:cNvSpPr/>
          <p:nvPr/>
        </p:nvSpPr>
        <p:spPr>
          <a:xfrm>
            <a:off x="9360407" y="6166103"/>
            <a:ext cx="814069" cy="737870"/>
          </a:xfrm>
          <a:custGeom>
            <a:avLst/>
            <a:gdLst/>
            <a:ahLst/>
            <a:cxnLst/>
            <a:rect l="l" t="t" r="r" b="b"/>
            <a:pathLst>
              <a:path w="814070" h="737870">
                <a:moveTo>
                  <a:pt x="690880" y="0"/>
                </a:moveTo>
                <a:lnTo>
                  <a:pt x="122936" y="0"/>
                </a:lnTo>
                <a:lnTo>
                  <a:pt x="75062" y="9653"/>
                </a:lnTo>
                <a:lnTo>
                  <a:pt x="35988" y="35988"/>
                </a:lnTo>
                <a:lnTo>
                  <a:pt x="9653" y="75062"/>
                </a:lnTo>
                <a:lnTo>
                  <a:pt x="0" y="122936"/>
                </a:lnTo>
                <a:lnTo>
                  <a:pt x="0" y="614680"/>
                </a:lnTo>
                <a:lnTo>
                  <a:pt x="9653" y="662553"/>
                </a:lnTo>
                <a:lnTo>
                  <a:pt x="35988" y="701627"/>
                </a:lnTo>
                <a:lnTo>
                  <a:pt x="75062" y="727962"/>
                </a:lnTo>
                <a:lnTo>
                  <a:pt x="122936" y="737616"/>
                </a:lnTo>
                <a:lnTo>
                  <a:pt x="690880" y="737616"/>
                </a:lnTo>
                <a:lnTo>
                  <a:pt x="738753" y="727962"/>
                </a:lnTo>
                <a:lnTo>
                  <a:pt x="777827" y="701627"/>
                </a:lnTo>
                <a:lnTo>
                  <a:pt x="804162" y="662553"/>
                </a:lnTo>
                <a:lnTo>
                  <a:pt x="813816" y="614680"/>
                </a:lnTo>
                <a:lnTo>
                  <a:pt x="813816" y="122936"/>
                </a:lnTo>
                <a:lnTo>
                  <a:pt x="804162" y="75062"/>
                </a:lnTo>
                <a:lnTo>
                  <a:pt x="777827" y="35988"/>
                </a:lnTo>
                <a:lnTo>
                  <a:pt x="738753" y="9653"/>
                </a:lnTo>
                <a:lnTo>
                  <a:pt x="690880" y="0"/>
                </a:lnTo>
                <a:close/>
              </a:path>
            </a:pathLst>
          </a:custGeom>
          <a:solidFill>
            <a:srgbClr val="0D80B8"/>
          </a:solidFill>
        </p:spPr>
        <p:txBody>
          <a:bodyPr wrap="square" lIns="0" tIns="0" rIns="0" bIns="0" rtlCol="0"/>
          <a:lstStyle/>
          <a:p>
            <a:endParaRPr>
              <a:solidFill>
                <a:prstClr val="black"/>
              </a:solidFill>
            </a:endParaRPr>
          </a:p>
        </p:txBody>
      </p:sp>
      <p:sp>
        <p:nvSpPr>
          <p:cNvPr id="15" name="object 15"/>
          <p:cNvSpPr txBox="1"/>
          <p:nvPr/>
        </p:nvSpPr>
        <p:spPr>
          <a:xfrm>
            <a:off x="9600945" y="6320409"/>
            <a:ext cx="333375" cy="391160"/>
          </a:xfrm>
          <a:prstGeom prst="rect">
            <a:avLst/>
          </a:prstGeom>
        </p:spPr>
        <p:txBody>
          <a:bodyPr vert="horz" wrap="square" lIns="0" tIns="12700" rIns="0" bIns="0" rtlCol="0">
            <a:spAutoFit/>
          </a:bodyPr>
          <a:lstStyle/>
          <a:p>
            <a:pPr marL="12700">
              <a:spcBef>
                <a:spcPts val="100"/>
              </a:spcBef>
            </a:pPr>
            <a:r>
              <a:rPr sz="2400" b="1" spc="-5" dirty="0">
                <a:solidFill>
                  <a:srgbClr val="FFFFFF"/>
                </a:solidFill>
                <a:cs typeface="Calibri"/>
              </a:rPr>
              <a:t>02</a:t>
            </a:r>
            <a:endParaRPr sz="2400">
              <a:solidFill>
                <a:prstClr val="black"/>
              </a:solidFill>
              <a:cs typeface="Calibri"/>
            </a:endParaRPr>
          </a:p>
        </p:txBody>
      </p:sp>
      <p:sp>
        <p:nvSpPr>
          <p:cNvPr id="16" name="object 16"/>
          <p:cNvSpPr/>
          <p:nvPr/>
        </p:nvSpPr>
        <p:spPr>
          <a:xfrm>
            <a:off x="9337547" y="7889747"/>
            <a:ext cx="814069" cy="739140"/>
          </a:xfrm>
          <a:custGeom>
            <a:avLst/>
            <a:gdLst/>
            <a:ahLst/>
            <a:cxnLst/>
            <a:rect l="l" t="t" r="r" b="b"/>
            <a:pathLst>
              <a:path w="814070" h="739140">
                <a:moveTo>
                  <a:pt x="690626" y="0"/>
                </a:moveTo>
                <a:lnTo>
                  <a:pt x="123190" y="0"/>
                </a:lnTo>
                <a:lnTo>
                  <a:pt x="75223" y="9675"/>
                </a:lnTo>
                <a:lnTo>
                  <a:pt x="36068" y="36068"/>
                </a:lnTo>
                <a:lnTo>
                  <a:pt x="9675" y="75223"/>
                </a:lnTo>
                <a:lnTo>
                  <a:pt x="0" y="123189"/>
                </a:lnTo>
                <a:lnTo>
                  <a:pt x="0" y="615950"/>
                </a:lnTo>
                <a:lnTo>
                  <a:pt x="9675" y="663916"/>
                </a:lnTo>
                <a:lnTo>
                  <a:pt x="36068" y="703071"/>
                </a:lnTo>
                <a:lnTo>
                  <a:pt x="75223" y="729464"/>
                </a:lnTo>
                <a:lnTo>
                  <a:pt x="123190" y="739139"/>
                </a:lnTo>
                <a:lnTo>
                  <a:pt x="690626" y="739139"/>
                </a:lnTo>
                <a:lnTo>
                  <a:pt x="738592" y="729464"/>
                </a:lnTo>
                <a:lnTo>
                  <a:pt x="777748" y="703071"/>
                </a:lnTo>
                <a:lnTo>
                  <a:pt x="804140" y="663916"/>
                </a:lnTo>
                <a:lnTo>
                  <a:pt x="813816" y="615950"/>
                </a:lnTo>
                <a:lnTo>
                  <a:pt x="813816" y="123189"/>
                </a:lnTo>
                <a:lnTo>
                  <a:pt x="804140" y="75223"/>
                </a:lnTo>
                <a:lnTo>
                  <a:pt x="777748" y="36068"/>
                </a:lnTo>
                <a:lnTo>
                  <a:pt x="738592" y="9675"/>
                </a:lnTo>
                <a:lnTo>
                  <a:pt x="690626" y="0"/>
                </a:lnTo>
                <a:close/>
              </a:path>
            </a:pathLst>
          </a:custGeom>
          <a:solidFill>
            <a:srgbClr val="B97609"/>
          </a:solidFill>
        </p:spPr>
        <p:txBody>
          <a:bodyPr wrap="square" lIns="0" tIns="0" rIns="0" bIns="0" rtlCol="0"/>
          <a:lstStyle/>
          <a:p>
            <a:endParaRPr>
              <a:solidFill>
                <a:prstClr val="black"/>
              </a:solidFill>
            </a:endParaRPr>
          </a:p>
        </p:txBody>
      </p:sp>
      <p:sp>
        <p:nvSpPr>
          <p:cNvPr id="17" name="object 17"/>
          <p:cNvSpPr/>
          <p:nvPr/>
        </p:nvSpPr>
        <p:spPr>
          <a:xfrm>
            <a:off x="9337547" y="7815071"/>
            <a:ext cx="814069" cy="739140"/>
          </a:xfrm>
          <a:custGeom>
            <a:avLst/>
            <a:gdLst/>
            <a:ahLst/>
            <a:cxnLst/>
            <a:rect l="l" t="t" r="r" b="b"/>
            <a:pathLst>
              <a:path w="814070" h="739140">
                <a:moveTo>
                  <a:pt x="690626" y="0"/>
                </a:moveTo>
                <a:lnTo>
                  <a:pt x="123190" y="0"/>
                </a:lnTo>
                <a:lnTo>
                  <a:pt x="75223" y="9675"/>
                </a:lnTo>
                <a:lnTo>
                  <a:pt x="36068" y="36068"/>
                </a:lnTo>
                <a:lnTo>
                  <a:pt x="9675" y="75223"/>
                </a:lnTo>
                <a:lnTo>
                  <a:pt x="0" y="123189"/>
                </a:lnTo>
                <a:lnTo>
                  <a:pt x="0" y="615950"/>
                </a:lnTo>
                <a:lnTo>
                  <a:pt x="9675" y="663916"/>
                </a:lnTo>
                <a:lnTo>
                  <a:pt x="36068" y="703071"/>
                </a:lnTo>
                <a:lnTo>
                  <a:pt x="75223" y="729464"/>
                </a:lnTo>
                <a:lnTo>
                  <a:pt x="123190" y="739139"/>
                </a:lnTo>
                <a:lnTo>
                  <a:pt x="690626" y="739139"/>
                </a:lnTo>
                <a:lnTo>
                  <a:pt x="738592" y="729464"/>
                </a:lnTo>
                <a:lnTo>
                  <a:pt x="777748" y="703071"/>
                </a:lnTo>
                <a:lnTo>
                  <a:pt x="804140" y="663916"/>
                </a:lnTo>
                <a:lnTo>
                  <a:pt x="813816" y="615950"/>
                </a:lnTo>
                <a:lnTo>
                  <a:pt x="813816" y="123189"/>
                </a:lnTo>
                <a:lnTo>
                  <a:pt x="804140" y="75223"/>
                </a:lnTo>
                <a:lnTo>
                  <a:pt x="777748" y="36068"/>
                </a:lnTo>
                <a:lnTo>
                  <a:pt x="738592" y="9675"/>
                </a:lnTo>
                <a:lnTo>
                  <a:pt x="690626" y="0"/>
                </a:lnTo>
                <a:close/>
              </a:path>
            </a:pathLst>
          </a:custGeom>
          <a:solidFill>
            <a:srgbClr val="F19C13"/>
          </a:solidFill>
        </p:spPr>
        <p:txBody>
          <a:bodyPr wrap="square" lIns="0" tIns="0" rIns="0" bIns="0" rtlCol="0"/>
          <a:lstStyle/>
          <a:p>
            <a:endParaRPr>
              <a:solidFill>
                <a:prstClr val="black"/>
              </a:solidFill>
            </a:endParaRPr>
          </a:p>
        </p:txBody>
      </p:sp>
      <p:sp>
        <p:nvSpPr>
          <p:cNvPr id="18" name="object 18"/>
          <p:cNvSpPr txBox="1"/>
          <p:nvPr/>
        </p:nvSpPr>
        <p:spPr>
          <a:xfrm>
            <a:off x="9578720" y="7971282"/>
            <a:ext cx="333375" cy="391160"/>
          </a:xfrm>
          <a:prstGeom prst="rect">
            <a:avLst/>
          </a:prstGeom>
        </p:spPr>
        <p:txBody>
          <a:bodyPr vert="horz" wrap="square" lIns="0" tIns="12700" rIns="0" bIns="0" rtlCol="0">
            <a:spAutoFit/>
          </a:bodyPr>
          <a:lstStyle/>
          <a:p>
            <a:pPr marL="12700">
              <a:spcBef>
                <a:spcPts val="100"/>
              </a:spcBef>
            </a:pPr>
            <a:r>
              <a:rPr sz="2400" b="1" spc="-5" dirty="0">
                <a:solidFill>
                  <a:srgbClr val="FFFFFF"/>
                </a:solidFill>
                <a:cs typeface="Calibri"/>
              </a:rPr>
              <a:t>03</a:t>
            </a:r>
            <a:endParaRPr sz="2400">
              <a:solidFill>
                <a:prstClr val="black"/>
              </a:solidFill>
              <a:cs typeface="Calibri"/>
            </a:endParaRPr>
          </a:p>
        </p:txBody>
      </p:sp>
      <p:sp>
        <p:nvSpPr>
          <p:cNvPr id="19" name="object 19"/>
          <p:cNvSpPr txBox="1"/>
          <p:nvPr/>
        </p:nvSpPr>
        <p:spPr>
          <a:xfrm>
            <a:off x="10345673" y="7671561"/>
            <a:ext cx="5831840" cy="1122680"/>
          </a:xfrm>
          <a:prstGeom prst="rect">
            <a:avLst/>
          </a:prstGeom>
        </p:spPr>
        <p:txBody>
          <a:bodyPr vert="horz" wrap="square" lIns="0" tIns="12700" rIns="0" bIns="0" rtlCol="0">
            <a:spAutoFit/>
          </a:bodyPr>
          <a:lstStyle/>
          <a:p>
            <a:pPr marL="12700" marR="5080" algn="just">
              <a:spcBef>
                <a:spcPts val="100"/>
              </a:spcBef>
            </a:pPr>
            <a:r>
              <a:rPr sz="2400" spc="-15" dirty="0">
                <a:solidFill>
                  <a:srgbClr val="F19C13"/>
                </a:solidFill>
                <a:cs typeface="Calibri"/>
              </a:rPr>
              <a:t>Any </a:t>
            </a:r>
            <a:r>
              <a:rPr sz="2400" spc="-5" dirty="0">
                <a:solidFill>
                  <a:srgbClr val="F19C13"/>
                </a:solidFill>
                <a:cs typeface="Calibri"/>
              </a:rPr>
              <a:t>algorithm </a:t>
            </a:r>
            <a:r>
              <a:rPr sz="2400" spc="-10" dirty="0">
                <a:solidFill>
                  <a:srgbClr val="F19C13"/>
                </a:solidFill>
                <a:cs typeface="Calibri"/>
              </a:rPr>
              <a:t>that relies on </a:t>
            </a:r>
            <a:r>
              <a:rPr sz="2400" dirty="0">
                <a:solidFill>
                  <a:srgbClr val="F19C13"/>
                </a:solidFill>
                <a:cs typeface="Calibri"/>
              </a:rPr>
              <a:t>multiple </a:t>
            </a:r>
            <a:r>
              <a:rPr sz="2400" spc="-10" dirty="0">
                <a:solidFill>
                  <a:srgbClr val="F19C13"/>
                </a:solidFill>
                <a:cs typeface="Calibri"/>
              </a:rPr>
              <a:t>processes  </a:t>
            </a:r>
            <a:r>
              <a:rPr sz="2400" spc="-5" dirty="0">
                <a:solidFill>
                  <a:srgbClr val="F19C13"/>
                </a:solidFill>
                <a:cs typeface="Calibri"/>
              </a:rPr>
              <a:t>maintaining </a:t>
            </a:r>
            <a:r>
              <a:rPr sz="2400" spc="-10" dirty="0">
                <a:solidFill>
                  <a:srgbClr val="F19C13"/>
                </a:solidFill>
                <a:cs typeface="Calibri"/>
              </a:rPr>
              <a:t>common </a:t>
            </a:r>
            <a:r>
              <a:rPr sz="2400" spc="-25" dirty="0">
                <a:solidFill>
                  <a:srgbClr val="F19C13"/>
                </a:solidFill>
                <a:cs typeface="Calibri"/>
              </a:rPr>
              <a:t>state </a:t>
            </a:r>
            <a:r>
              <a:rPr sz="2400" spc="-5" dirty="0">
                <a:solidFill>
                  <a:srgbClr val="F19C13"/>
                </a:solidFill>
                <a:cs typeface="Calibri"/>
              </a:rPr>
              <a:t>relies </a:t>
            </a:r>
            <a:r>
              <a:rPr sz="2400" spc="-10" dirty="0">
                <a:solidFill>
                  <a:srgbClr val="F19C13"/>
                </a:solidFill>
                <a:cs typeface="Calibri"/>
              </a:rPr>
              <a:t>on attaining </a:t>
            </a:r>
            <a:r>
              <a:rPr sz="2400" dirty="0">
                <a:solidFill>
                  <a:srgbClr val="F19C13"/>
                </a:solidFill>
                <a:cs typeface="Calibri"/>
              </a:rPr>
              <a:t>a  </a:t>
            </a:r>
            <a:r>
              <a:rPr sz="2400" spc="-5" dirty="0">
                <a:solidFill>
                  <a:srgbClr val="F19C13"/>
                </a:solidFill>
                <a:cs typeface="Calibri"/>
              </a:rPr>
              <a:t>consensus</a:t>
            </a:r>
            <a:endParaRPr sz="2400">
              <a:solidFill>
                <a:prstClr val="black"/>
              </a:solidFill>
              <a:cs typeface="Calibri"/>
            </a:endParaRPr>
          </a:p>
        </p:txBody>
      </p:sp>
      <p:sp>
        <p:nvSpPr>
          <p:cNvPr id="20" name="object 20"/>
          <p:cNvSpPr/>
          <p:nvPr/>
        </p:nvSpPr>
        <p:spPr>
          <a:xfrm>
            <a:off x="671728" y="4253484"/>
            <a:ext cx="8112633" cy="5192268"/>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1" name="object 21"/>
          <p:cNvSpPr/>
          <p:nvPr/>
        </p:nvSpPr>
        <p:spPr>
          <a:xfrm>
            <a:off x="3118866" y="5616702"/>
            <a:ext cx="655320" cy="614680"/>
          </a:xfrm>
          <a:custGeom>
            <a:avLst/>
            <a:gdLst/>
            <a:ahLst/>
            <a:cxnLst/>
            <a:rect l="l" t="t" r="r" b="b"/>
            <a:pathLst>
              <a:path w="655320" h="614679">
                <a:moveTo>
                  <a:pt x="552957" y="0"/>
                </a:moveTo>
                <a:lnTo>
                  <a:pt x="102361" y="0"/>
                </a:lnTo>
                <a:lnTo>
                  <a:pt x="62525" y="8046"/>
                </a:lnTo>
                <a:lnTo>
                  <a:pt x="29987" y="29987"/>
                </a:lnTo>
                <a:lnTo>
                  <a:pt x="8046" y="62525"/>
                </a:lnTo>
                <a:lnTo>
                  <a:pt x="0" y="102362"/>
                </a:lnTo>
                <a:lnTo>
                  <a:pt x="0" y="511810"/>
                </a:lnTo>
                <a:lnTo>
                  <a:pt x="8046" y="551646"/>
                </a:lnTo>
                <a:lnTo>
                  <a:pt x="29987" y="584184"/>
                </a:lnTo>
                <a:lnTo>
                  <a:pt x="62525" y="606125"/>
                </a:lnTo>
                <a:lnTo>
                  <a:pt x="102361" y="614172"/>
                </a:lnTo>
                <a:lnTo>
                  <a:pt x="552957" y="614172"/>
                </a:lnTo>
                <a:lnTo>
                  <a:pt x="592794" y="606125"/>
                </a:lnTo>
                <a:lnTo>
                  <a:pt x="625332" y="584184"/>
                </a:lnTo>
                <a:lnTo>
                  <a:pt x="647273" y="551646"/>
                </a:lnTo>
                <a:lnTo>
                  <a:pt x="655319" y="511810"/>
                </a:lnTo>
                <a:lnTo>
                  <a:pt x="655319" y="102362"/>
                </a:lnTo>
                <a:lnTo>
                  <a:pt x="647273" y="62525"/>
                </a:lnTo>
                <a:lnTo>
                  <a:pt x="625332" y="29987"/>
                </a:lnTo>
                <a:lnTo>
                  <a:pt x="592794" y="8046"/>
                </a:lnTo>
                <a:lnTo>
                  <a:pt x="552957" y="0"/>
                </a:lnTo>
                <a:close/>
              </a:path>
            </a:pathLst>
          </a:custGeom>
          <a:solidFill>
            <a:srgbClr val="A6A6A6"/>
          </a:solidFill>
        </p:spPr>
        <p:txBody>
          <a:bodyPr wrap="square" lIns="0" tIns="0" rIns="0" bIns="0" rtlCol="0"/>
          <a:lstStyle/>
          <a:p>
            <a:endParaRPr>
              <a:solidFill>
                <a:prstClr val="black"/>
              </a:solidFill>
            </a:endParaRPr>
          </a:p>
        </p:txBody>
      </p:sp>
      <p:sp>
        <p:nvSpPr>
          <p:cNvPr id="22" name="object 22"/>
          <p:cNvSpPr/>
          <p:nvPr/>
        </p:nvSpPr>
        <p:spPr>
          <a:xfrm>
            <a:off x="3118866" y="5616702"/>
            <a:ext cx="655320" cy="614680"/>
          </a:xfrm>
          <a:custGeom>
            <a:avLst/>
            <a:gdLst/>
            <a:ahLst/>
            <a:cxnLst/>
            <a:rect l="l" t="t" r="r" b="b"/>
            <a:pathLst>
              <a:path w="655320" h="614679">
                <a:moveTo>
                  <a:pt x="0" y="102362"/>
                </a:moveTo>
                <a:lnTo>
                  <a:pt x="8046" y="62525"/>
                </a:lnTo>
                <a:lnTo>
                  <a:pt x="29987" y="29987"/>
                </a:lnTo>
                <a:lnTo>
                  <a:pt x="62525" y="8046"/>
                </a:lnTo>
                <a:lnTo>
                  <a:pt x="102361" y="0"/>
                </a:lnTo>
                <a:lnTo>
                  <a:pt x="552957" y="0"/>
                </a:lnTo>
                <a:lnTo>
                  <a:pt x="592794" y="8046"/>
                </a:lnTo>
                <a:lnTo>
                  <a:pt x="625332" y="29987"/>
                </a:lnTo>
                <a:lnTo>
                  <a:pt x="647273" y="62525"/>
                </a:lnTo>
                <a:lnTo>
                  <a:pt x="655319" y="102362"/>
                </a:lnTo>
                <a:lnTo>
                  <a:pt x="655319" y="511810"/>
                </a:lnTo>
                <a:lnTo>
                  <a:pt x="647273" y="551646"/>
                </a:lnTo>
                <a:lnTo>
                  <a:pt x="625332" y="584184"/>
                </a:lnTo>
                <a:lnTo>
                  <a:pt x="592794" y="606125"/>
                </a:lnTo>
                <a:lnTo>
                  <a:pt x="552957" y="614172"/>
                </a:lnTo>
                <a:lnTo>
                  <a:pt x="102361" y="614172"/>
                </a:lnTo>
                <a:lnTo>
                  <a:pt x="62525" y="606125"/>
                </a:lnTo>
                <a:lnTo>
                  <a:pt x="29987" y="584184"/>
                </a:lnTo>
                <a:lnTo>
                  <a:pt x="8046" y="551646"/>
                </a:lnTo>
                <a:lnTo>
                  <a:pt x="0" y="511810"/>
                </a:lnTo>
                <a:lnTo>
                  <a:pt x="0" y="102362"/>
                </a:lnTo>
                <a:close/>
              </a:path>
            </a:pathLst>
          </a:custGeom>
          <a:ln w="28956">
            <a:solidFill>
              <a:srgbClr val="A6A6A6"/>
            </a:solidFill>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7410812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smtClean="0">
                <a:solidFill>
                  <a:srgbClr val="095A82"/>
                </a:solidFill>
              </a:rPr>
              <a:t>Consensus Algorithm</a:t>
            </a:r>
            <a:endParaRPr sz="5600" dirty="0">
              <a:solidFill>
                <a:schemeClr val="tx2"/>
              </a:solidFill>
            </a:endParaRPr>
          </a:p>
        </p:txBody>
      </p:sp>
      <p:sp>
        <p:nvSpPr>
          <p:cNvPr id="15" name="Subtitle 2"/>
          <p:cNvSpPr txBox="1">
            <a:spLocks/>
          </p:cNvSpPr>
          <p:nvPr/>
        </p:nvSpPr>
        <p:spPr bwMode="auto">
          <a:xfrm>
            <a:off x="942650" y="2047049"/>
            <a:ext cx="8887150" cy="230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a:spcBef>
                <a:spcPct val="20000"/>
              </a:spcBef>
              <a:buChar char="–"/>
              <a:defRPr sz="2800">
                <a:solidFill>
                  <a:schemeClr val="tx1"/>
                </a:solidFill>
                <a:latin typeface="Arial" panose="020B0604020202020204" pitchFamily="34" charset="0"/>
                <a:cs typeface="Arial" panose="020B0604020202020204" pitchFamily="34" charset="0"/>
              </a:defRPr>
            </a:lvl2pPr>
            <a:lvl3pPr>
              <a:spcBef>
                <a:spcPct val="20000"/>
              </a:spcBef>
              <a:buChar char="•"/>
              <a:defRPr sz="2400">
                <a:solidFill>
                  <a:schemeClr val="tx1"/>
                </a:solidFill>
                <a:latin typeface="Arial" panose="020B0604020202020204" pitchFamily="34" charset="0"/>
                <a:cs typeface="Arial" panose="020B0604020202020204" pitchFamily="34" charset="0"/>
              </a:defRPr>
            </a:lvl3pPr>
            <a:lvl4pPr>
              <a:spcBef>
                <a:spcPct val="20000"/>
              </a:spcBef>
              <a:buChar char="–"/>
              <a:defRPr sz="2000">
                <a:solidFill>
                  <a:schemeClr val="tx1"/>
                </a:solidFill>
                <a:latin typeface="Arial" panose="020B0604020202020204" pitchFamily="34" charset="0"/>
                <a:cs typeface="Arial" panose="020B0604020202020204" pitchFamily="34" charset="0"/>
              </a:defRPr>
            </a:lvl4pPr>
            <a:lvl5pPr>
              <a:spcBef>
                <a:spcPct val="20000"/>
              </a:spcBef>
              <a:buChar char="»"/>
              <a:defRPr sz="2000">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200000"/>
              </a:lnSpc>
              <a:spcBef>
                <a:spcPts val="0"/>
              </a:spcBef>
              <a:buFontTx/>
              <a:buNone/>
            </a:pPr>
            <a:r>
              <a:rPr lang="en-US" altLang="en-US" sz="2000" dirty="0" smtClean="0">
                <a:solidFill>
                  <a:srgbClr val="0070C0"/>
                </a:solidFill>
                <a:latin typeface="Arial Rounded MT Bold" panose="020F0704030504030204" pitchFamily="34" charset="0"/>
              </a:rPr>
              <a:t>What is Consensus Algorithm ?</a:t>
            </a:r>
            <a:endParaRPr lang="en-US" altLang="en-US" sz="2000" dirty="0" smtClean="0">
              <a:solidFill>
                <a:prstClr val="black"/>
              </a:solidFill>
              <a:latin typeface="Arial Rounded MT Bold" panose="020F0704030504030204" pitchFamily="34" charset="0"/>
            </a:endParaRPr>
          </a:p>
          <a:p>
            <a:pPr>
              <a:lnSpc>
                <a:spcPct val="200000"/>
              </a:lnSpc>
              <a:spcBef>
                <a:spcPts val="0"/>
              </a:spcBef>
              <a:buFontTx/>
              <a:buAutoNum type="arabicPeriod"/>
            </a:pPr>
            <a:r>
              <a:rPr lang="en-US" altLang="en-US" sz="2000" dirty="0" smtClean="0">
                <a:solidFill>
                  <a:prstClr val="black"/>
                </a:solidFill>
                <a:latin typeface="Arial Rounded MT Bold" panose="020F0704030504030204" pitchFamily="34" charset="0"/>
              </a:rPr>
              <a:t>Consensus algorithm (Consensus Protocol / Consensus mechanism)</a:t>
            </a:r>
          </a:p>
          <a:p>
            <a:pPr>
              <a:lnSpc>
                <a:spcPct val="200000"/>
              </a:lnSpc>
              <a:spcBef>
                <a:spcPts val="0"/>
              </a:spcBef>
              <a:buFontTx/>
              <a:buAutoNum type="arabicPeriod"/>
            </a:pPr>
            <a:r>
              <a:rPr lang="en-US" altLang="en-US" sz="2000" dirty="0" smtClean="0">
                <a:solidFill>
                  <a:prstClr val="black"/>
                </a:solidFill>
                <a:latin typeface="Arial Rounded MT Bold" panose="020F0704030504030204" pitchFamily="34" charset="0"/>
              </a:rPr>
              <a:t>Algorithm </a:t>
            </a:r>
            <a:r>
              <a:rPr lang="en-US" altLang="en-US" sz="2000" dirty="0">
                <a:solidFill>
                  <a:prstClr val="black"/>
                </a:solidFill>
                <a:latin typeface="Arial Rounded MT Bold" panose="020F0704030504030204" pitchFamily="34" charset="0"/>
              </a:rPr>
              <a:t>to reach agreement</a:t>
            </a:r>
          </a:p>
          <a:p>
            <a:pPr>
              <a:lnSpc>
                <a:spcPct val="200000"/>
              </a:lnSpc>
              <a:spcBef>
                <a:spcPts val="0"/>
              </a:spcBef>
              <a:buFontTx/>
              <a:buAutoNum type="arabicPeriod"/>
            </a:pPr>
            <a:r>
              <a:rPr lang="en-US" altLang="en-US" sz="2000" dirty="0">
                <a:solidFill>
                  <a:prstClr val="black"/>
                </a:solidFill>
                <a:latin typeface="Arial Rounded MT Bold" panose="020F0704030504030204" pitchFamily="34" charset="0"/>
              </a:rPr>
              <a:t>All nodes should agree about the changes</a:t>
            </a:r>
            <a:r>
              <a:rPr lang="en-US" altLang="en-US" sz="2000" dirty="0">
                <a:solidFill>
                  <a:srgbClr val="404040"/>
                </a:solidFill>
                <a:latin typeface="Arial Rounded MT Bold" panose="020F0704030504030204" pitchFamily="34" charset="0"/>
              </a:rPr>
              <a:t> </a:t>
            </a:r>
          </a:p>
        </p:txBody>
      </p:sp>
      <p:sp>
        <p:nvSpPr>
          <p:cNvPr id="16" name="Subtitle 2"/>
          <p:cNvSpPr txBox="1">
            <a:spLocks/>
          </p:cNvSpPr>
          <p:nvPr/>
        </p:nvSpPr>
        <p:spPr bwMode="auto">
          <a:xfrm>
            <a:off x="1066656" y="5043477"/>
            <a:ext cx="897179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a:spcBef>
                <a:spcPct val="20000"/>
              </a:spcBef>
              <a:buChar char="–"/>
              <a:defRPr sz="2800">
                <a:solidFill>
                  <a:schemeClr val="tx1"/>
                </a:solidFill>
                <a:latin typeface="Arial" panose="020B0604020202020204" pitchFamily="34" charset="0"/>
                <a:cs typeface="Arial" panose="020B0604020202020204" pitchFamily="34" charset="0"/>
              </a:defRPr>
            </a:lvl2pPr>
            <a:lvl3pPr>
              <a:spcBef>
                <a:spcPct val="20000"/>
              </a:spcBef>
              <a:buChar char="•"/>
              <a:defRPr sz="2400">
                <a:solidFill>
                  <a:schemeClr val="tx1"/>
                </a:solidFill>
                <a:latin typeface="Arial" panose="020B0604020202020204" pitchFamily="34" charset="0"/>
                <a:cs typeface="Arial" panose="020B0604020202020204" pitchFamily="34" charset="0"/>
              </a:defRPr>
            </a:lvl3pPr>
            <a:lvl4pPr>
              <a:spcBef>
                <a:spcPct val="20000"/>
              </a:spcBef>
              <a:buChar char="–"/>
              <a:defRPr sz="2000">
                <a:solidFill>
                  <a:schemeClr val="tx1"/>
                </a:solidFill>
                <a:latin typeface="Arial" panose="020B0604020202020204" pitchFamily="34" charset="0"/>
                <a:cs typeface="Arial" panose="020B0604020202020204" pitchFamily="34" charset="0"/>
              </a:defRPr>
            </a:lvl4pPr>
            <a:lvl5pPr>
              <a:spcBef>
                <a:spcPct val="20000"/>
              </a:spcBef>
              <a:buChar char="»"/>
              <a:defRPr sz="2000">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200000"/>
              </a:lnSpc>
              <a:spcBef>
                <a:spcPts val="0"/>
              </a:spcBef>
              <a:buFontTx/>
              <a:buNone/>
            </a:pPr>
            <a:r>
              <a:rPr lang="en-US" altLang="en-US" sz="2000" dirty="0">
                <a:solidFill>
                  <a:srgbClr val="0070C0"/>
                </a:solidFill>
                <a:latin typeface="Arial Rounded MT Bold" panose="020F0704030504030204" pitchFamily="34" charset="0"/>
              </a:rPr>
              <a:t>Fault Tolerance</a:t>
            </a:r>
          </a:p>
          <a:p>
            <a:pPr>
              <a:lnSpc>
                <a:spcPct val="200000"/>
              </a:lnSpc>
              <a:spcBef>
                <a:spcPts val="0"/>
              </a:spcBef>
              <a:buFontTx/>
              <a:buAutoNum type="arabicPeriod"/>
            </a:pPr>
            <a:r>
              <a:rPr lang="en-US" altLang="en-US" sz="2000" dirty="0">
                <a:solidFill>
                  <a:prstClr val="black"/>
                </a:solidFill>
                <a:latin typeface="Arial Rounded MT Bold" panose="020F0704030504030204" pitchFamily="34" charset="0"/>
              </a:rPr>
              <a:t>Behavior of intentionally corrupt </a:t>
            </a:r>
            <a:r>
              <a:rPr lang="en-US" altLang="en-US" sz="2000" dirty="0" smtClean="0">
                <a:solidFill>
                  <a:prstClr val="black"/>
                </a:solidFill>
                <a:latin typeface="Arial Rounded MT Bold" panose="020F0704030504030204" pitchFamily="34" charset="0"/>
              </a:rPr>
              <a:t>nodes</a:t>
            </a:r>
          </a:p>
          <a:p>
            <a:pPr>
              <a:lnSpc>
                <a:spcPct val="200000"/>
              </a:lnSpc>
              <a:spcBef>
                <a:spcPts val="0"/>
              </a:spcBef>
              <a:buFontTx/>
              <a:buAutoNum type="arabicPeriod"/>
            </a:pPr>
            <a:r>
              <a:rPr lang="en-US" altLang="en-US" sz="2000" dirty="0" smtClean="0">
                <a:solidFill>
                  <a:prstClr val="black"/>
                </a:solidFill>
                <a:latin typeface="Arial Rounded MT Bold" panose="020F0704030504030204" pitchFamily="34" charset="0"/>
              </a:rPr>
              <a:t>Honest </a:t>
            </a:r>
            <a:r>
              <a:rPr lang="en-US" altLang="en-US" sz="2000" dirty="0">
                <a:solidFill>
                  <a:prstClr val="black"/>
                </a:solidFill>
                <a:latin typeface="Arial Rounded MT Bold" panose="020F0704030504030204" pitchFamily="34" charset="0"/>
              </a:rPr>
              <a:t>nodes should win</a:t>
            </a:r>
          </a:p>
          <a:p>
            <a:pPr>
              <a:lnSpc>
                <a:spcPct val="200000"/>
              </a:lnSpc>
              <a:spcBef>
                <a:spcPts val="0"/>
              </a:spcBef>
              <a:buFontTx/>
              <a:buAutoNum type="arabicPeriod"/>
            </a:pPr>
            <a:r>
              <a:rPr lang="en-US" altLang="en-US" sz="2000" dirty="0">
                <a:solidFill>
                  <a:prstClr val="black"/>
                </a:solidFill>
                <a:latin typeface="Arial Rounded MT Bold" panose="020F0704030504030204" pitchFamily="34" charset="0"/>
              </a:rPr>
              <a:t>Too much resources should be required for successful attack</a:t>
            </a:r>
          </a:p>
          <a:p>
            <a:pPr>
              <a:lnSpc>
                <a:spcPct val="200000"/>
              </a:lnSpc>
              <a:spcBef>
                <a:spcPts val="0"/>
              </a:spcBef>
              <a:buFontTx/>
              <a:buAutoNum type="arabicPeriod"/>
            </a:pPr>
            <a:r>
              <a:rPr lang="en-US" altLang="en-US" sz="2000" dirty="0" smtClean="0">
                <a:solidFill>
                  <a:prstClr val="black"/>
                </a:solidFill>
                <a:latin typeface="Arial Rounded MT Bold" panose="020F0704030504030204" pitchFamily="34" charset="0"/>
              </a:rPr>
              <a:t>Every one on the N/W can verify next block’s correctness</a:t>
            </a:r>
          </a:p>
          <a:p>
            <a:pPr>
              <a:lnSpc>
                <a:spcPct val="200000"/>
              </a:lnSpc>
              <a:spcBef>
                <a:spcPts val="0"/>
              </a:spcBef>
              <a:buFontTx/>
              <a:buNone/>
            </a:pPr>
            <a:r>
              <a:rPr lang="en-US" altLang="en-US" sz="2000" dirty="0" smtClean="0">
                <a:solidFill>
                  <a:prstClr val="black"/>
                </a:solidFill>
                <a:latin typeface="Arial Rounded MT Bold" panose="020F0704030504030204" pitchFamily="34" charset="0"/>
              </a:rPr>
              <a:t> </a:t>
            </a:r>
            <a:endParaRPr lang="en-US" altLang="en-US" sz="2000" dirty="0">
              <a:solidFill>
                <a:prstClr val="black"/>
              </a:solidFill>
              <a:latin typeface="Arial Rounded MT Bold" panose="020F0704030504030204" pitchFamily="34" charset="0"/>
            </a:endParaRPr>
          </a:p>
        </p:txBody>
      </p:sp>
    </p:spTree>
    <p:extLst>
      <p:ext uri="{BB962C8B-B14F-4D97-AF65-F5344CB8AC3E}">
        <p14:creationId xmlns:p14="http://schemas.microsoft.com/office/powerpoint/2010/main" val="3565414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46"/>
          <p:cNvSpPr txBox="1">
            <a:spLocks noGrp="1"/>
          </p:cNvSpPr>
          <p:nvPr>
            <p:ph type="title"/>
          </p:nvPr>
        </p:nvSpPr>
        <p:spPr>
          <a:xfrm>
            <a:off x="945083" y="651916"/>
            <a:ext cx="1600581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Basic </a:t>
            </a:r>
            <a:r>
              <a:rPr sz="5600" spc="-20" dirty="0">
                <a:solidFill>
                  <a:srgbClr val="095A82"/>
                </a:solidFill>
              </a:rPr>
              <a:t>Parameters </a:t>
            </a:r>
            <a:r>
              <a:rPr sz="5600" spc="-10" dirty="0">
                <a:solidFill>
                  <a:srgbClr val="095A82"/>
                </a:solidFill>
              </a:rPr>
              <a:t>that Define a Consensus</a:t>
            </a:r>
            <a:r>
              <a:rPr sz="5600" spc="260" dirty="0">
                <a:solidFill>
                  <a:srgbClr val="095A82"/>
                </a:solidFill>
              </a:rPr>
              <a:t> </a:t>
            </a:r>
            <a:r>
              <a:rPr sz="5600" spc="-20" dirty="0">
                <a:solidFill>
                  <a:srgbClr val="095A82"/>
                </a:solidFill>
              </a:rPr>
              <a:t>Mechanism</a:t>
            </a:r>
            <a:endParaRPr sz="5600" dirty="0"/>
          </a:p>
        </p:txBody>
      </p:sp>
      <p:sp>
        <p:nvSpPr>
          <p:cNvPr id="14"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15" name="object 4"/>
          <p:cNvSpPr/>
          <p:nvPr/>
        </p:nvSpPr>
        <p:spPr>
          <a:xfrm>
            <a:off x="8735569" y="3550921"/>
            <a:ext cx="697990" cy="70103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6" name="object 5"/>
          <p:cNvSpPr/>
          <p:nvPr/>
        </p:nvSpPr>
        <p:spPr>
          <a:xfrm>
            <a:off x="8695942" y="3511297"/>
            <a:ext cx="777240" cy="781050"/>
          </a:xfrm>
          <a:custGeom>
            <a:avLst/>
            <a:gdLst/>
            <a:ahLst/>
            <a:cxnLst/>
            <a:rect l="l" t="t" r="r" b="b"/>
            <a:pathLst>
              <a:path w="388620" h="390525">
                <a:moveTo>
                  <a:pt x="194310" y="0"/>
                </a:moveTo>
                <a:lnTo>
                  <a:pt x="149436" y="5164"/>
                </a:lnTo>
                <a:lnTo>
                  <a:pt x="108412" y="19857"/>
                </a:lnTo>
                <a:lnTo>
                  <a:pt x="72352" y="42877"/>
                </a:lnTo>
                <a:lnTo>
                  <a:pt x="42367" y="73021"/>
                </a:lnTo>
                <a:lnTo>
                  <a:pt x="19572" y="109088"/>
                </a:lnTo>
                <a:lnTo>
                  <a:pt x="5078" y="149876"/>
                </a:lnTo>
                <a:lnTo>
                  <a:pt x="0" y="194182"/>
                </a:lnTo>
                <a:lnTo>
                  <a:pt x="5078" y="239148"/>
                </a:lnTo>
                <a:lnTo>
                  <a:pt x="19572" y="280407"/>
                </a:lnTo>
                <a:lnTo>
                  <a:pt x="42367" y="316790"/>
                </a:lnTo>
                <a:lnTo>
                  <a:pt x="72352" y="347126"/>
                </a:lnTo>
                <a:lnTo>
                  <a:pt x="108412" y="370244"/>
                </a:lnTo>
                <a:lnTo>
                  <a:pt x="149436" y="384974"/>
                </a:lnTo>
                <a:lnTo>
                  <a:pt x="194310" y="390144"/>
                </a:lnTo>
                <a:lnTo>
                  <a:pt x="239183" y="384974"/>
                </a:lnTo>
                <a:lnTo>
                  <a:pt x="280207" y="370244"/>
                </a:lnTo>
                <a:lnTo>
                  <a:pt x="300078" y="357504"/>
                </a:lnTo>
                <a:lnTo>
                  <a:pt x="194310" y="357504"/>
                </a:lnTo>
                <a:lnTo>
                  <a:pt x="150550" y="351730"/>
                </a:lnTo>
                <a:lnTo>
                  <a:pt x="111440" y="335397"/>
                </a:lnTo>
                <a:lnTo>
                  <a:pt x="78454" y="309991"/>
                </a:lnTo>
                <a:lnTo>
                  <a:pt x="53067" y="276996"/>
                </a:lnTo>
                <a:lnTo>
                  <a:pt x="36753" y="237898"/>
                </a:lnTo>
                <a:lnTo>
                  <a:pt x="30987" y="194182"/>
                </a:lnTo>
                <a:lnTo>
                  <a:pt x="36753" y="151094"/>
                </a:lnTo>
                <a:lnTo>
                  <a:pt x="53067" y="112192"/>
                </a:lnTo>
                <a:lnTo>
                  <a:pt x="78454" y="79105"/>
                </a:lnTo>
                <a:lnTo>
                  <a:pt x="111440" y="53457"/>
                </a:lnTo>
                <a:lnTo>
                  <a:pt x="150550" y="36876"/>
                </a:lnTo>
                <a:lnTo>
                  <a:pt x="194310" y="30987"/>
                </a:lnTo>
                <a:lnTo>
                  <a:pt x="297642" y="30987"/>
                </a:lnTo>
                <a:lnTo>
                  <a:pt x="280207" y="19857"/>
                </a:lnTo>
                <a:lnTo>
                  <a:pt x="239183" y="5164"/>
                </a:lnTo>
                <a:lnTo>
                  <a:pt x="194310" y="0"/>
                </a:lnTo>
                <a:close/>
              </a:path>
              <a:path w="388620" h="390525">
                <a:moveTo>
                  <a:pt x="297642" y="30987"/>
                </a:moveTo>
                <a:lnTo>
                  <a:pt x="194310" y="30987"/>
                </a:lnTo>
                <a:lnTo>
                  <a:pt x="237452" y="36876"/>
                </a:lnTo>
                <a:lnTo>
                  <a:pt x="276389" y="53457"/>
                </a:lnTo>
                <a:lnTo>
                  <a:pt x="309498" y="79105"/>
                </a:lnTo>
                <a:lnTo>
                  <a:pt x="335157" y="112192"/>
                </a:lnTo>
                <a:lnTo>
                  <a:pt x="351742" y="151094"/>
                </a:lnTo>
                <a:lnTo>
                  <a:pt x="357631" y="194182"/>
                </a:lnTo>
                <a:lnTo>
                  <a:pt x="351742" y="237898"/>
                </a:lnTo>
                <a:lnTo>
                  <a:pt x="335157" y="276996"/>
                </a:lnTo>
                <a:lnTo>
                  <a:pt x="309498" y="309991"/>
                </a:lnTo>
                <a:lnTo>
                  <a:pt x="276389" y="335397"/>
                </a:lnTo>
                <a:lnTo>
                  <a:pt x="237452" y="351730"/>
                </a:lnTo>
                <a:lnTo>
                  <a:pt x="194310" y="357504"/>
                </a:lnTo>
                <a:lnTo>
                  <a:pt x="300078" y="357504"/>
                </a:lnTo>
                <a:lnTo>
                  <a:pt x="346252" y="316790"/>
                </a:lnTo>
                <a:lnTo>
                  <a:pt x="369047" y="280407"/>
                </a:lnTo>
                <a:lnTo>
                  <a:pt x="383541" y="239148"/>
                </a:lnTo>
                <a:lnTo>
                  <a:pt x="388619" y="194182"/>
                </a:lnTo>
                <a:lnTo>
                  <a:pt x="383541" y="149876"/>
                </a:lnTo>
                <a:lnTo>
                  <a:pt x="369047" y="109088"/>
                </a:lnTo>
                <a:lnTo>
                  <a:pt x="346252" y="73021"/>
                </a:lnTo>
                <a:lnTo>
                  <a:pt x="316267" y="42877"/>
                </a:lnTo>
                <a:lnTo>
                  <a:pt x="297642" y="30987"/>
                </a:lnTo>
                <a:close/>
              </a:path>
            </a:pathLst>
          </a:custGeom>
          <a:solidFill>
            <a:srgbClr val="BEBEBE"/>
          </a:solidFill>
        </p:spPr>
        <p:txBody>
          <a:bodyPr wrap="square" lIns="0" tIns="0" rIns="0" bIns="0" rtlCol="0"/>
          <a:lstStyle/>
          <a:p>
            <a:endParaRPr sz="3600">
              <a:solidFill>
                <a:prstClr val="black"/>
              </a:solidFill>
            </a:endParaRPr>
          </a:p>
        </p:txBody>
      </p:sp>
      <p:sp>
        <p:nvSpPr>
          <p:cNvPr id="17" name="object 6"/>
          <p:cNvSpPr/>
          <p:nvPr/>
        </p:nvSpPr>
        <p:spPr>
          <a:xfrm>
            <a:off x="9966958" y="3968521"/>
            <a:ext cx="701040" cy="69491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8" name="object 7"/>
          <p:cNvSpPr txBox="1"/>
          <p:nvPr/>
        </p:nvSpPr>
        <p:spPr>
          <a:xfrm>
            <a:off x="10185907" y="4091941"/>
            <a:ext cx="232410" cy="456535"/>
          </a:xfrm>
          <a:prstGeom prst="rect">
            <a:avLst/>
          </a:prstGeom>
        </p:spPr>
        <p:txBody>
          <a:bodyPr vert="horz" wrap="square" lIns="0" tIns="25400" rIns="0" bIns="0" rtlCol="0">
            <a:spAutoFit/>
          </a:bodyPr>
          <a:lstStyle/>
          <a:p>
            <a:pPr marL="25400">
              <a:spcBef>
                <a:spcPts val="200"/>
              </a:spcBef>
            </a:pPr>
            <a:r>
              <a:rPr sz="2800" b="1" dirty="0">
                <a:solidFill>
                  <a:srgbClr val="FFFFFF"/>
                </a:solidFill>
                <a:cs typeface="Calibri"/>
              </a:rPr>
              <a:t>2</a:t>
            </a:r>
            <a:endParaRPr sz="2800">
              <a:solidFill>
                <a:prstClr val="black"/>
              </a:solidFill>
              <a:cs typeface="Calibri"/>
            </a:endParaRPr>
          </a:p>
        </p:txBody>
      </p:sp>
      <p:sp>
        <p:nvSpPr>
          <p:cNvPr id="19" name="object 8"/>
          <p:cNvSpPr/>
          <p:nvPr/>
        </p:nvSpPr>
        <p:spPr>
          <a:xfrm>
            <a:off x="9930383" y="3928870"/>
            <a:ext cx="781050" cy="777240"/>
          </a:xfrm>
          <a:custGeom>
            <a:avLst/>
            <a:gdLst/>
            <a:ahLst/>
            <a:cxnLst/>
            <a:rect l="l" t="t" r="r" b="b"/>
            <a:pathLst>
              <a:path w="390525" h="388619">
                <a:moveTo>
                  <a:pt x="194183" y="0"/>
                </a:moveTo>
                <a:lnTo>
                  <a:pt x="149876" y="5142"/>
                </a:lnTo>
                <a:lnTo>
                  <a:pt x="109088" y="19773"/>
                </a:lnTo>
                <a:lnTo>
                  <a:pt x="73021" y="42697"/>
                </a:lnTo>
                <a:lnTo>
                  <a:pt x="42877" y="72719"/>
                </a:lnTo>
                <a:lnTo>
                  <a:pt x="19857" y="108644"/>
                </a:lnTo>
                <a:lnTo>
                  <a:pt x="5164" y="149276"/>
                </a:lnTo>
                <a:lnTo>
                  <a:pt x="0" y="193420"/>
                </a:lnTo>
                <a:lnTo>
                  <a:pt x="5164" y="238223"/>
                </a:lnTo>
                <a:lnTo>
                  <a:pt x="19857" y="279327"/>
                </a:lnTo>
                <a:lnTo>
                  <a:pt x="42877" y="315568"/>
                </a:lnTo>
                <a:lnTo>
                  <a:pt x="73021" y="345782"/>
                </a:lnTo>
                <a:lnTo>
                  <a:pt x="109088" y="368805"/>
                </a:lnTo>
                <a:lnTo>
                  <a:pt x="149876" y="383472"/>
                </a:lnTo>
                <a:lnTo>
                  <a:pt x="194183" y="388619"/>
                </a:lnTo>
                <a:lnTo>
                  <a:pt x="239148" y="383472"/>
                </a:lnTo>
                <a:lnTo>
                  <a:pt x="280407" y="368805"/>
                </a:lnTo>
                <a:lnTo>
                  <a:pt x="300472" y="356107"/>
                </a:lnTo>
                <a:lnTo>
                  <a:pt x="194183" y="356107"/>
                </a:lnTo>
                <a:lnTo>
                  <a:pt x="151094" y="350363"/>
                </a:lnTo>
                <a:lnTo>
                  <a:pt x="112192" y="334108"/>
                </a:lnTo>
                <a:lnTo>
                  <a:pt x="79105" y="308816"/>
                </a:lnTo>
                <a:lnTo>
                  <a:pt x="53457" y="275956"/>
                </a:lnTo>
                <a:lnTo>
                  <a:pt x="36876" y="237001"/>
                </a:lnTo>
                <a:lnTo>
                  <a:pt x="30987" y="193420"/>
                </a:lnTo>
                <a:lnTo>
                  <a:pt x="36876" y="150467"/>
                </a:lnTo>
                <a:lnTo>
                  <a:pt x="53457" y="111708"/>
                </a:lnTo>
                <a:lnTo>
                  <a:pt x="79105" y="78755"/>
                </a:lnTo>
                <a:lnTo>
                  <a:pt x="112192" y="53222"/>
                </a:lnTo>
                <a:lnTo>
                  <a:pt x="151094" y="36720"/>
                </a:lnTo>
                <a:lnTo>
                  <a:pt x="194183" y="30861"/>
                </a:lnTo>
                <a:lnTo>
                  <a:pt x="298004" y="30861"/>
                </a:lnTo>
                <a:lnTo>
                  <a:pt x="280407" y="19773"/>
                </a:lnTo>
                <a:lnTo>
                  <a:pt x="239148" y="5142"/>
                </a:lnTo>
                <a:lnTo>
                  <a:pt x="194183" y="0"/>
                </a:lnTo>
                <a:close/>
              </a:path>
              <a:path w="390525" h="388619">
                <a:moveTo>
                  <a:pt x="298004" y="30861"/>
                </a:moveTo>
                <a:lnTo>
                  <a:pt x="194183" y="30861"/>
                </a:lnTo>
                <a:lnTo>
                  <a:pt x="237898" y="36720"/>
                </a:lnTo>
                <a:lnTo>
                  <a:pt x="276996" y="53222"/>
                </a:lnTo>
                <a:lnTo>
                  <a:pt x="309991" y="78755"/>
                </a:lnTo>
                <a:lnTo>
                  <a:pt x="335397" y="111708"/>
                </a:lnTo>
                <a:lnTo>
                  <a:pt x="351730" y="150467"/>
                </a:lnTo>
                <a:lnTo>
                  <a:pt x="357505" y="193420"/>
                </a:lnTo>
                <a:lnTo>
                  <a:pt x="351730" y="237001"/>
                </a:lnTo>
                <a:lnTo>
                  <a:pt x="335397" y="275956"/>
                </a:lnTo>
                <a:lnTo>
                  <a:pt x="309991" y="308816"/>
                </a:lnTo>
                <a:lnTo>
                  <a:pt x="276996" y="334108"/>
                </a:lnTo>
                <a:lnTo>
                  <a:pt x="237898" y="350363"/>
                </a:lnTo>
                <a:lnTo>
                  <a:pt x="194183" y="356107"/>
                </a:lnTo>
                <a:lnTo>
                  <a:pt x="300472" y="356107"/>
                </a:lnTo>
                <a:lnTo>
                  <a:pt x="347126" y="315568"/>
                </a:lnTo>
                <a:lnTo>
                  <a:pt x="370244" y="279327"/>
                </a:lnTo>
                <a:lnTo>
                  <a:pt x="384974" y="238223"/>
                </a:lnTo>
                <a:lnTo>
                  <a:pt x="390144" y="193420"/>
                </a:lnTo>
                <a:lnTo>
                  <a:pt x="384974" y="149276"/>
                </a:lnTo>
                <a:lnTo>
                  <a:pt x="370244" y="108644"/>
                </a:lnTo>
                <a:lnTo>
                  <a:pt x="347126" y="72719"/>
                </a:lnTo>
                <a:lnTo>
                  <a:pt x="316790" y="42697"/>
                </a:lnTo>
                <a:lnTo>
                  <a:pt x="298004" y="30861"/>
                </a:lnTo>
                <a:close/>
              </a:path>
            </a:pathLst>
          </a:custGeom>
          <a:solidFill>
            <a:srgbClr val="BEBEBE"/>
          </a:solidFill>
        </p:spPr>
        <p:txBody>
          <a:bodyPr wrap="square" lIns="0" tIns="0" rIns="0" bIns="0" rtlCol="0"/>
          <a:lstStyle/>
          <a:p>
            <a:endParaRPr sz="3600">
              <a:solidFill>
                <a:prstClr val="black"/>
              </a:solidFill>
            </a:endParaRPr>
          </a:p>
        </p:txBody>
      </p:sp>
      <p:sp>
        <p:nvSpPr>
          <p:cNvPr id="20" name="object 9"/>
          <p:cNvSpPr/>
          <p:nvPr/>
        </p:nvSpPr>
        <p:spPr>
          <a:xfrm>
            <a:off x="7446265" y="4108729"/>
            <a:ext cx="694942" cy="694918"/>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1" name="object 10"/>
          <p:cNvSpPr txBox="1"/>
          <p:nvPr/>
        </p:nvSpPr>
        <p:spPr>
          <a:xfrm>
            <a:off x="7662927" y="4233927"/>
            <a:ext cx="232410" cy="456535"/>
          </a:xfrm>
          <a:prstGeom prst="rect">
            <a:avLst/>
          </a:prstGeom>
        </p:spPr>
        <p:txBody>
          <a:bodyPr vert="horz" wrap="square" lIns="0" tIns="25400" rIns="0" bIns="0" rtlCol="0">
            <a:spAutoFit/>
          </a:bodyPr>
          <a:lstStyle/>
          <a:p>
            <a:pPr marL="25400">
              <a:spcBef>
                <a:spcPts val="200"/>
              </a:spcBef>
            </a:pPr>
            <a:r>
              <a:rPr sz="2800" b="1" dirty="0">
                <a:solidFill>
                  <a:srgbClr val="FFFFFF"/>
                </a:solidFill>
                <a:cs typeface="Calibri"/>
              </a:rPr>
              <a:t>8</a:t>
            </a:r>
            <a:endParaRPr sz="2800">
              <a:solidFill>
                <a:prstClr val="black"/>
              </a:solidFill>
              <a:cs typeface="Calibri"/>
            </a:endParaRPr>
          </a:p>
        </p:txBody>
      </p:sp>
      <p:sp>
        <p:nvSpPr>
          <p:cNvPr id="22" name="object 11"/>
          <p:cNvSpPr/>
          <p:nvPr/>
        </p:nvSpPr>
        <p:spPr>
          <a:xfrm>
            <a:off x="7406640" y="4069078"/>
            <a:ext cx="774700" cy="777240"/>
          </a:xfrm>
          <a:custGeom>
            <a:avLst/>
            <a:gdLst/>
            <a:ahLst/>
            <a:cxnLst/>
            <a:rect l="l" t="t" r="r" b="b"/>
            <a:pathLst>
              <a:path w="387350" h="388619">
                <a:moveTo>
                  <a:pt x="193547" y="0"/>
                </a:moveTo>
                <a:lnTo>
                  <a:pt x="148836" y="5147"/>
                </a:lnTo>
                <a:lnTo>
                  <a:pt x="107968" y="19814"/>
                </a:lnTo>
                <a:lnTo>
                  <a:pt x="72050" y="42837"/>
                </a:lnTo>
                <a:lnTo>
                  <a:pt x="42187" y="73051"/>
                </a:lnTo>
                <a:lnTo>
                  <a:pt x="19487" y="109292"/>
                </a:lnTo>
                <a:lnTo>
                  <a:pt x="5056" y="150396"/>
                </a:lnTo>
                <a:lnTo>
                  <a:pt x="0" y="195199"/>
                </a:lnTo>
                <a:lnTo>
                  <a:pt x="5056" y="239343"/>
                </a:lnTo>
                <a:lnTo>
                  <a:pt x="19487" y="279975"/>
                </a:lnTo>
                <a:lnTo>
                  <a:pt x="42187" y="315900"/>
                </a:lnTo>
                <a:lnTo>
                  <a:pt x="72050" y="345922"/>
                </a:lnTo>
                <a:lnTo>
                  <a:pt x="107968" y="368846"/>
                </a:lnTo>
                <a:lnTo>
                  <a:pt x="148836" y="383477"/>
                </a:lnTo>
                <a:lnTo>
                  <a:pt x="193547" y="388620"/>
                </a:lnTo>
                <a:lnTo>
                  <a:pt x="238259" y="383477"/>
                </a:lnTo>
                <a:lnTo>
                  <a:pt x="279127" y="368846"/>
                </a:lnTo>
                <a:lnTo>
                  <a:pt x="296499" y="357759"/>
                </a:lnTo>
                <a:lnTo>
                  <a:pt x="193547" y="357759"/>
                </a:lnTo>
                <a:lnTo>
                  <a:pt x="150584" y="351899"/>
                </a:lnTo>
                <a:lnTo>
                  <a:pt x="111802" y="335397"/>
                </a:lnTo>
                <a:lnTo>
                  <a:pt x="78819" y="309864"/>
                </a:lnTo>
                <a:lnTo>
                  <a:pt x="53255" y="276911"/>
                </a:lnTo>
                <a:lnTo>
                  <a:pt x="36729" y="238152"/>
                </a:lnTo>
                <a:lnTo>
                  <a:pt x="30860" y="195199"/>
                </a:lnTo>
                <a:lnTo>
                  <a:pt x="36729" y="151618"/>
                </a:lnTo>
                <a:lnTo>
                  <a:pt x="53255" y="112663"/>
                </a:lnTo>
                <a:lnTo>
                  <a:pt x="78819" y="79803"/>
                </a:lnTo>
                <a:lnTo>
                  <a:pt x="111802" y="54511"/>
                </a:lnTo>
                <a:lnTo>
                  <a:pt x="150584" y="38256"/>
                </a:lnTo>
                <a:lnTo>
                  <a:pt x="193547" y="32512"/>
                </a:lnTo>
                <a:lnTo>
                  <a:pt x="298936" y="32512"/>
                </a:lnTo>
                <a:lnTo>
                  <a:pt x="279127" y="19814"/>
                </a:lnTo>
                <a:lnTo>
                  <a:pt x="238259" y="5147"/>
                </a:lnTo>
                <a:lnTo>
                  <a:pt x="193547" y="0"/>
                </a:lnTo>
                <a:close/>
              </a:path>
              <a:path w="387350" h="388619">
                <a:moveTo>
                  <a:pt x="298936" y="32512"/>
                </a:moveTo>
                <a:lnTo>
                  <a:pt x="193547" y="32512"/>
                </a:lnTo>
                <a:lnTo>
                  <a:pt x="237128" y="38256"/>
                </a:lnTo>
                <a:lnTo>
                  <a:pt x="276083" y="54511"/>
                </a:lnTo>
                <a:lnTo>
                  <a:pt x="308943" y="79803"/>
                </a:lnTo>
                <a:lnTo>
                  <a:pt x="334235" y="112663"/>
                </a:lnTo>
                <a:lnTo>
                  <a:pt x="350490" y="151618"/>
                </a:lnTo>
                <a:lnTo>
                  <a:pt x="356234" y="195199"/>
                </a:lnTo>
                <a:lnTo>
                  <a:pt x="350490" y="238152"/>
                </a:lnTo>
                <a:lnTo>
                  <a:pt x="334235" y="276911"/>
                </a:lnTo>
                <a:lnTo>
                  <a:pt x="308943" y="309864"/>
                </a:lnTo>
                <a:lnTo>
                  <a:pt x="276083" y="335397"/>
                </a:lnTo>
                <a:lnTo>
                  <a:pt x="237128" y="351899"/>
                </a:lnTo>
                <a:lnTo>
                  <a:pt x="193547" y="357759"/>
                </a:lnTo>
                <a:lnTo>
                  <a:pt x="296499" y="357759"/>
                </a:lnTo>
                <a:lnTo>
                  <a:pt x="344908" y="315900"/>
                </a:lnTo>
                <a:lnTo>
                  <a:pt x="367608" y="279975"/>
                </a:lnTo>
                <a:lnTo>
                  <a:pt x="382039" y="239343"/>
                </a:lnTo>
                <a:lnTo>
                  <a:pt x="387095" y="195199"/>
                </a:lnTo>
                <a:lnTo>
                  <a:pt x="382039" y="150396"/>
                </a:lnTo>
                <a:lnTo>
                  <a:pt x="367608" y="109292"/>
                </a:lnTo>
                <a:lnTo>
                  <a:pt x="344908" y="73051"/>
                </a:lnTo>
                <a:lnTo>
                  <a:pt x="315045" y="42837"/>
                </a:lnTo>
                <a:lnTo>
                  <a:pt x="298936" y="32512"/>
                </a:lnTo>
                <a:close/>
              </a:path>
            </a:pathLst>
          </a:custGeom>
          <a:solidFill>
            <a:srgbClr val="BEBEBE"/>
          </a:solidFill>
        </p:spPr>
        <p:txBody>
          <a:bodyPr wrap="square" lIns="0" tIns="0" rIns="0" bIns="0" rtlCol="0"/>
          <a:lstStyle/>
          <a:p>
            <a:endParaRPr sz="3600">
              <a:solidFill>
                <a:prstClr val="black"/>
              </a:solidFill>
            </a:endParaRPr>
          </a:p>
        </p:txBody>
      </p:sp>
      <p:sp>
        <p:nvSpPr>
          <p:cNvPr id="23" name="object 12"/>
          <p:cNvSpPr/>
          <p:nvPr/>
        </p:nvSpPr>
        <p:spPr>
          <a:xfrm>
            <a:off x="10552176" y="5205984"/>
            <a:ext cx="694944" cy="69189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4" name="object 13"/>
          <p:cNvSpPr txBox="1"/>
          <p:nvPr/>
        </p:nvSpPr>
        <p:spPr>
          <a:xfrm>
            <a:off x="10771123" y="5329937"/>
            <a:ext cx="232410" cy="456535"/>
          </a:xfrm>
          <a:prstGeom prst="rect">
            <a:avLst/>
          </a:prstGeom>
        </p:spPr>
        <p:txBody>
          <a:bodyPr vert="horz" wrap="square" lIns="0" tIns="25400" rIns="0" bIns="0" rtlCol="0">
            <a:spAutoFit/>
          </a:bodyPr>
          <a:lstStyle/>
          <a:p>
            <a:pPr marL="25400">
              <a:spcBef>
                <a:spcPts val="200"/>
              </a:spcBef>
            </a:pPr>
            <a:r>
              <a:rPr sz="2800" b="1" dirty="0">
                <a:solidFill>
                  <a:srgbClr val="FFFFFF"/>
                </a:solidFill>
                <a:cs typeface="Calibri"/>
              </a:rPr>
              <a:t>3</a:t>
            </a:r>
            <a:endParaRPr sz="2800">
              <a:solidFill>
                <a:prstClr val="black"/>
              </a:solidFill>
              <a:cs typeface="Calibri"/>
            </a:endParaRPr>
          </a:p>
        </p:txBody>
      </p:sp>
      <p:sp>
        <p:nvSpPr>
          <p:cNvPr id="25" name="object 14"/>
          <p:cNvSpPr/>
          <p:nvPr/>
        </p:nvSpPr>
        <p:spPr>
          <a:xfrm>
            <a:off x="10509505" y="5169408"/>
            <a:ext cx="781050" cy="772160"/>
          </a:xfrm>
          <a:custGeom>
            <a:avLst/>
            <a:gdLst/>
            <a:ahLst/>
            <a:cxnLst/>
            <a:rect l="l" t="t" r="r" b="b"/>
            <a:pathLst>
              <a:path w="390525" h="386080">
                <a:moveTo>
                  <a:pt x="195961" y="0"/>
                </a:moveTo>
                <a:lnTo>
                  <a:pt x="150995" y="5040"/>
                </a:lnTo>
                <a:lnTo>
                  <a:pt x="109736" y="19425"/>
                </a:lnTo>
                <a:lnTo>
                  <a:pt x="73353" y="42047"/>
                </a:lnTo>
                <a:lnTo>
                  <a:pt x="43017" y="71801"/>
                </a:lnTo>
                <a:lnTo>
                  <a:pt x="19899" y="107579"/>
                </a:lnTo>
                <a:lnTo>
                  <a:pt x="5169" y="148276"/>
                </a:lnTo>
                <a:lnTo>
                  <a:pt x="0" y="192785"/>
                </a:lnTo>
                <a:lnTo>
                  <a:pt x="5169" y="237295"/>
                </a:lnTo>
                <a:lnTo>
                  <a:pt x="19899" y="277992"/>
                </a:lnTo>
                <a:lnTo>
                  <a:pt x="43017" y="313770"/>
                </a:lnTo>
                <a:lnTo>
                  <a:pt x="73353" y="343524"/>
                </a:lnTo>
                <a:lnTo>
                  <a:pt x="109736" y="366146"/>
                </a:lnTo>
                <a:lnTo>
                  <a:pt x="150995" y="380531"/>
                </a:lnTo>
                <a:lnTo>
                  <a:pt x="195961" y="385571"/>
                </a:lnTo>
                <a:lnTo>
                  <a:pt x="240267" y="380531"/>
                </a:lnTo>
                <a:lnTo>
                  <a:pt x="281055" y="366146"/>
                </a:lnTo>
                <a:lnTo>
                  <a:pt x="299084" y="354838"/>
                </a:lnTo>
                <a:lnTo>
                  <a:pt x="195961" y="354838"/>
                </a:lnTo>
                <a:lnTo>
                  <a:pt x="152245" y="348998"/>
                </a:lnTo>
                <a:lnTo>
                  <a:pt x="113147" y="332551"/>
                </a:lnTo>
                <a:lnTo>
                  <a:pt x="80152" y="307101"/>
                </a:lnTo>
                <a:lnTo>
                  <a:pt x="54746" y="274254"/>
                </a:lnTo>
                <a:lnTo>
                  <a:pt x="38413" y="235613"/>
                </a:lnTo>
                <a:lnTo>
                  <a:pt x="32638" y="192785"/>
                </a:lnTo>
                <a:lnTo>
                  <a:pt x="38413" y="149384"/>
                </a:lnTo>
                <a:lnTo>
                  <a:pt x="54746" y="110584"/>
                </a:lnTo>
                <a:lnTo>
                  <a:pt x="80152" y="77850"/>
                </a:lnTo>
                <a:lnTo>
                  <a:pt x="113147" y="52653"/>
                </a:lnTo>
                <a:lnTo>
                  <a:pt x="152245" y="36458"/>
                </a:lnTo>
                <a:lnTo>
                  <a:pt x="195961" y="30733"/>
                </a:lnTo>
                <a:lnTo>
                  <a:pt x="299084" y="30733"/>
                </a:lnTo>
                <a:lnTo>
                  <a:pt x="281055" y="19425"/>
                </a:lnTo>
                <a:lnTo>
                  <a:pt x="240267" y="5040"/>
                </a:lnTo>
                <a:lnTo>
                  <a:pt x="195961" y="0"/>
                </a:lnTo>
                <a:close/>
              </a:path>
              <a:path w="390525" h="386080">
                <a:moveTo>
                  <a:pt x="299084" y="30733"/>
                </a:moveTo>
                <a:lnTo>
                  <a:pt x="195961" y="30733"/>
                </a:lnTo>
                <a:lnTo>
                  <a:pt x="239049" y="36458"/>
                </a:lnTo>
                <a:lnTo>
                  <a:pt x="277951" y="52653"/>
                </a:lnTo>
                <a:lnTo>
                  <a:pt x="311038" y="77850"/>
                </a:lnTo>
                <a:lnTo>
                  <a:pt x="336686" y="110584"/>
                </a:lnTo>
                <a:lnTo>
                  <a:pt x="353267" y="149384"/>
                </a:lnTo>
                <a:lnTo>
                  <a:pt x="359156" y="192785"/>
                </a:lnTo>
                <a:lnTo>
                  <a:pt x="353267" y="235613"/>
                </a:lnTo>
                <a:lnTo>
                  <a:pt x="336686" y="274254"/>
                </a:lnTo>
                <a:lnTo>
                  <a:pt x="311038" y="307101"/>
                </a:lnTo>
                <a:lnTo>
                  <a:pt x="277951" y="332551"/>
                </a:lnTo>
                <a:lnTo>
                  <a:pt x="239049" y="348998"/>
                </a:lnTo>
                <a:lnTo>
                  <a:pt x="195961" y="354838"/>
                </a:lnTo>
                <a:lnTo>
                  <a:pt x="299084" y="354838"/>
                </a:lnTo>
                <a:lnTo>
                  <a:pt x="347266" y="313770"/>
                </a:lnTo>
                <a:lnTo>
                  <a:pt x="370286" y="277992"/>
                </a:lnTo>
                <a:lnTo>
                  <a:pt x="384979" y="237295"/>
                </a:lnTo>
                <a:lnTo>
                  <a:pt x="390144" y="192785"/>
                </a:lnTo>
                <a:lnTo>
                  <a:pt x="384979" y="148276"/>
                </a:lnTo>
                <a:lnTo>
                  <a:pt x="370286" y="107579"/>
                </a:lnTo>
                <a:lnTo>
                  <a:pt x="347266" y="71801"/>
                </a:lnTo>
                <a:lnTo>
                  <a:pt x="317122" y="42047"/>
                </a:lnTo>
                <a:lnTo>
                  <a:pt x="299084" y="30733"/>
                </a:lnTo>
                <a:close/>
              </a:path>
            </a:pathLst>
          </a:custGeom>
          <a:solidFill>
            <a:srgbClr val="BEBEBE"/>
          </a:solidFill>
        </p:spPr>
        <p:txBody>
          <a:bodyPr wrap="square" lIns="0" tIns="0" rIns="0" bIns="0" rtlCol="0"/>
          <a:lstStyle/>
          <a:p>
            <a:endParaRPr sz="3600">
              <a:solidFill>
                <a:prstClr val="black"/>
              </a:solidFill>
            </a:endParaRPr>
          </a:p>
        </p:txBody>
      </p:sp>
      <p:sp>
        <p:nvSpPr>
          <p:cNvPr id="26" name="object 15"/>
          <p:cNvSpPr/>
          <p:nvPr/>
        </p:nvSpPr>
        <p:spPr>
          <a:xfrm>
            <a:off x="7037830" y="5397982"/>
            <a:ext cx="697992" cy="69801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7" name="object 16"/>
          <p:cNvSpPr txBox="1"/>
          <p:nvPr/>
        </p:nvSpPr>
        <p:spPr>
          <a:xfrm>
            <a:off x="7256781" y="5524501"/>
            <a:ext cx="232410" cy="456535"/>
          </a:xfrm>
          <a:prstGeom prst="rect">
            <a:avLst/>
          </a:prstGeom>
        </p:spPr>
        <p:txBody>
          <a:bodyPr vert="horz" wrap="square" lIns="0" tIns="25400" rIns="0" bIns="0" rtlCol="0">
            <a:spAutoFit/>
          </a:bodyPr>
          <a:lstStyle/>
          <a:p>
            <a:pPr marL="25400">
              <a:spcBef>
                <a:spcPts val="200"/>
              </a:spcBef>
            </a:pPr>
            <a:r>
              <a:rPr sz="2800" b="1" dirty="0">
                <a:solidFill>
                  <a:srgbClr val="FFFFFF"/>
                </a:solidFill>
                <a:cs typeface="Calibri"/>
              </a:rPr>
              <a:t>7</a:t>
            </a:r>
            <a:endParaRPr sz="2800">
              <a:solidFill>
                <a:prstClr val="black"/>
              </a:solidFill>
              <a:cs typeface="Calibri"/>
            </a:endParaRPr>
          </a:p>
        </p:txBody>
      </p:sp>
      <p:sp>
        <p:nvSpPr>
          <p:cNvPr id="28" name="object 17"/>
          <p:cNvSpPr/>
          <p:nvPr/>
        </p:nvSpPr>
        <p:spPr>
          <a:xfrm>
            <a:off x="6998207" y="5361432"/>
            <a:ext cx="781050" cy="777240"/>
          </a:xfrm>
          <a:custGeom>
            <a:avLst/>
            <a:gdLst/>
            <a:ahLst/>
            <a:cxnLst/>
            <a:rect l="l" t="t" r="r" b="b"/>
            <a:pathLst>
              <a:path w="390525" h="388619">
                <a:moveTo>
                  <a:pt x="195072" y="0"/>
                </a:moveTo>
                <a:lnTo>
                  <a:pt x="150036" y="5147"/>
                </a:lnTo>
                <a:lnTo>
                  <a:pt x="108857" y="19814"/>
                </a:lnTo>
                <a:lnTo>
                  <a:pt x="72654" y="42837"/>
                </a:lnTo>
                <a:lnTo>
                  <a:pt x="42547" y="73051"/>
                </a:lnTo>
                <a:lnTo>
                  <a:pt x="19656" y="109292"/>
                </a:lnTo>
                <a:lnTo>
                  <a:pt x="5100" y="150396"/>
                </a:lnTo>
                <a:lnTo>
                  <a:pt x="0" y="195198"/>
                </a:lnTo>
                <a:lnTo>
                  <a:pt x="5100" y="239343"/>
                </a:lnTo>
                <a:lnTo>
                  <a:pt x="19656" y="279975"/>
                </a:lnTo>
                <a:lnTo>
                  <a:pt x="42547" y="315900"/>
                </a:lnTo>
                <a:lnTo>
                  <a:pt x="72654" y="345922"/>
                </a:lnTo>
                <a:lnTo>
                  <a:pt x="108857" y="368846"/>
                </a:lnTo>
                <a:lnTo>
                  <a:pt x="150036" y="383477"/>
                </a:lnTo>
                <a:lnTo>
                  <a:pt x="195072" y="388619"/>
                </a:lnTo>
                <a:lnTo>
                  <a:pt x="240107" y="383477"/>
                </a:lnTo>
                <a:lnTo>
                  <a:pt x="281286" y="368846"/>
                </a:lnTo>
                <a:lnTo>
                  <a:pt x="298796" y="357758"/>
                </a:lnTo>
                <a:lnTo>
                  <a:pt x="195072" y="357758"/>
                </a:lnTo>
                <a:lnTo>
                  <a:pt x="151750" y="351899"/>
                </a:lnTo>
                <a:lnTo>
                  <a:pt x="112658" y="335397"/>
                </a:lnTo>
                <a:lnTo>
                  <a:pt x="79422" y="309864"/>
                </a:lnTo>
                <a:lnTo>
                  <a:pt x="53669" y="276911"/>
                </a:lnTo>
                <a:lnTo>
                  <a:pt x="37024" y="238152"/>
                </a:lnTo>
                <a:lnTo>
                  <a:pt x="31115" y="195198"/>
                </a:lnTo>
                <a:lnTo>
                  <a:pt x="37024" y="151496"/>
                </a:lnTo>
                <a:lnTo>
                  <a:pt x="53669" y="112235"/>
                </a:lnTo>
                <a:lnTo>
                  <a:pt x="79422" y="78978"/>
                </a:lnTo>
                <a:lnTo>
                  <a:pt x="112658" y="53288"/>
                </a:lnTo>
                <a:lnTo>
                  <a:pt x="151750" y="36728"/>
                </a:lnTo>
                <a:lnTo>
                  <a:pt x="195072" y="30860"/>
                </a:lnTo>
                <a:lnTo>
                  <a:pt x="298656" y="30860"/>
                </a:lnTo>
                <a:lnTo>
                  <a:pt x="281286" y="19814"/>
                </a:lnTo>
                <a:lnTo>
                  <a:pt x="240107" y="5147"/>
                </a:lnTo>
                <a:lnTo>
                  <a:pt x="195072" y="0"/>
                </a:lnTo>
                <a:close/>
              </a:path>
              <a:path w="390525" h="388619">
                <a:moveTo>
                  <a:pt x="298656" y="30860"/>
                </a:moveTo>
                <a:lnTo>
                  <a:pt x="195072" y="30860"/>
                </a:lnTo>
                <a:lnTo>
                  <a:pt x="238966" y="36728"/>
                </a:lnTo>
                <a:lnTo>
                  <a:pt x="278219" y="53288"/>
                </a:lnTo>
                <a:lnTo>
                  <a:pt x="311340" y="78978"/>
                </a:lnTo>
                <a:lnTo>
                  <a:pt x="336841" y="112235"/>
                </a:lnTo>
                <a:lnTo>
                  <a:pt x="353234" y="151496"/>
                </a:lnTo>
                <a:lnTo>
                  <a:pt x="359029" y="195198"/>
                </a:lnTo>
                <a:lnTo>
                  <a:pt x="353234" y="238152"/>
                </a:lnTo>
                <a:lnTo>
                  <a:pt x="336841" y="276911"/>
                </a:lnTo>
                <a:lnTo>
                  <a:pt x="311340" y="309864"/>
                </a:lnTo>
                <a:lnTo>
                  <a:pt x="278219" y="335397"/>
                </a:lnTo>
                <a:lnTo>
                  <a:pt x="238966" y="351899"/>
                </a:lnTo>
                <a:lnTo>
                  <a:pt x="195072" y="357758"/>
                </a:lnTo>
                <a:lnTo>
                  <a:pt x="298796" y="357758"/>
                </a:lnTo>
                <a:lnTo>
                  <a:pt x="347596" y="315900"/>
                </a:lnTo>
                <a:lnTo>
                  <a:pt x="370487" y="279975"/>
                </a:lnTo>
                <a:lnTo>
                  <a:pt x="385043" y="239343"/>
                </a:lnTo>
                <a:lnTo>
                  <a:pt x="390144" y="195198"/>
                </a:lnTo>
                <a:lnTo>
                  <a:pt x="385043" y="150396"/>
                </a:lnTo>
                <a:lnTo>
                  <a:pt x="370487" y="109292"/>
                </a:lnTo>
                <a:lnTo>
                  <a:pt x="347596" y="73051"/>
                </a:lnTo>
                <a:lnTo>
                  <a:pt x="317489" y="42837"/>
                </a:lnTo>
                <a:lnTo>
                  <a:pt x="298656" y="30860"/>
                </a:lnTo>
                <a:close/>
              </a:path>
            </a:pathLst>
          </a:custGeom>
          <a:solidFill>
            <a:srgbClr val="BEBEBE"/>
          </a:solidFill>
        </p:spPr>
        <p:txBody>
          <a:bodyPr wrap="square" lIns="0" tIns="0" rIns="0" bIns="0" rtlCol="0"/>
          <a:lstStyle/>
          <a:p>
            <a:endParaRPr sz="3600">
              <a:solidFill>
                <a:prstClr val="black"/>
              </a:solidFill>
            </a:endParaRPr>
          </a:p>
        </p:txBody>
      </p:sp>
      <p:sp>
        <p:nvSpPr>
          <p:cNvPr id="29" name="object 18"/>
          <p:cNvSpPr/>
          <p:nvPr/>
        </p:nvSpPr>
        <p:spPr>
          <a:xfrm>
            <a:off x="8881871" y="7047001"/>
            <a:ext cx="701038" cy="694918"/>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30" name="object 19"/>
          <p:cNvSpPr txBox="1"/>
          <p:nvPr/>
        </p:nvSpPr>
        <p:spPr>
          <a:xfrm>
            <a:off x="9099805" y="7171435"/>
            <a:ext cx="232410" cy="456535"/>
          </a:xfrm>
          <a:prstGeom prst="rect">
            <a:avLst/>
          </a:prstGeom>
        </p:spPr>
        <p:txBody>
          <a:bodyPr vert="horz" wrap="square" lIns="0" tIns="25400" rIns="0" bIns="0" rtlCol="0">
            <a:spAutoFit/>
          </a:bodyPr>
          <a:lstStyle/>
          <a:p>
            <a:pPr marL="25400">
              <a:spcBef>
                <a:spcPts val="200"/>
              </a:spcBef>
            </a:pPr>
            <a:r>
              <a:rPr sz="2800" b="1" dirty="0">
                <a:solidFill>
                  <a:srgbClr val="FFFFFF"/>
                </a:solidFill>
                <a:cs typeface="Calibri"/>
              </a:rPr>
              <a:t>5</a:t>
            </a:r>
            <a:endParaRPr sz="2800">
              <a:solidFill>
                <a:prstClr val="black"/>
              </a:solidFill>
              <a:cs typeface="Calibri"/>
            </a:endParaRPr>
          </a:p>
        </p:txBody>
      </p:sp>
      <p:sp>
        <p:nvSpPr>
          <p:cNvPr id="34" name="object 20"/>
          <p:cNvSpPr/>
          <p:nvPr/>
        </p:nvSpPr>
        <p:spPr>
          <a:xfrm>
            <a:off x="8845294" y="7007352"/>
            <a:ext cx="777240" cy="774700"/>
          </a:xfrm>
          <a:custGeom>
            <a:avLst/>
            <a:gdLst/>
            <a:ahLst/>
            <a:cxnLst/>
            <a:rect l="l" t="t" r="r" b="b"/>
            <a:pathLst>
              <a:path w="388620" h="387350">
                <a:moveTo>
                  <a:pt x="193421" y="0"/>
                </a:moveTo>
                <a:lnTo>
                  <a:pt x="149276" y="5132"/>
                </a:lnTo>
                <a:lnTo>
                  <a:pt x="108644" y="19752"/>
                </a:lnTo>
                <a:lnTo>
                  <a:pt x="72719" y="42697"/>
                </a:lnTo>
                <a:lnTo>
                  <a:pt x="42697" y="72802"/>
                </a:lnTo>
                <a:lnTo>
                  <a:pt x="19773" y="108903"/>
                </a:lnTo>
                <a:lnTo>
                  <a:pt x="5142" y="149836"/>
                </a:lnTo>
                <a:lnTo>
                  <a:pt x="0" y="194437"/>
                </a:lnTo>
                <a:lnTo>
                  <a:pt x="5142" y="238379"/>
                </a:lnTo>
                <a:lnTo>
                  <a:pt x="19773" y="278840"/>
                </a:lnTo>
                <a:lnTo>
                  <a:pt x="42697" y="314625"/>
                </a:lnTo>
                <a:lnTo>
                  <a:pt x="72719" y="344538"/>
                </a:lnTo>
                <a:lnTo>
                  <a:pt x="108644" y="367384"/>
                </a:lnTo>
                <a:lnTo>
                  <a:pt x="149276" y="381968"/>
                </a:lnTo>
                <a:lnTo>
                  <a:pt x="193421" y="387096"/>
                </a:lnTo>
                <a:lnTo>
                  <a:pt x="238223" y="381968"/>
                </a:lnTo>
                <a:lnTo>
                  <a:pt x="279327" y="367384"/>
                </a:lnTo>
                <a:lnTo>
                  <a:pt x="296813" y="356362"/>
                </a:lnTo>
                <a:lnTo>
                  <a:pt x="193421" y="356362"/>
                </a:lnTo>
                <a:lnTo>
                  <a:pt x="150467" y="350523"/>
                </a:lnTo>
                <a:lnTo>
                  <a:pt x="111708" y="334080"/>
                </a:lnTo>
                <a:lnTo>
                  <a:pt x="78755" y="308641"/>
                </a:lnTo>
                <a:lnTo>
                  <a:pt x="53222" y="275815"/>
                </a:lnTo>
                <a:lnTo>
                  <a:pt x="36720" y="237211"/>
                </a:lnTo>
                <a:lnTo>
                  <a:pt x="30861" y="194437"/>
                </a:lnTo>
                <a:lnTo>
                  <a:pt x="36720" y="151035"/>
                </a:lnTo>
                <a:lnTo>
                  <a:pt x="53222" y="112235"/>
                </a:lnTo>
                <a:lnTo>
                  <a:pt x="78755" y="79502"/>
                </a:lnTo>
                <a:lnTo>
                  <a:pt x="111708" y="54304"/>
                </a:lnTo>
                <a:lnTo>
                  <a:pt x="150467" y="38109"/>
                </a:lnTo>
                <a:lnTo>
                  <a:pt x="193421" y="32385"/>
                </a:lnTo>
                <a:lnTo>
                  <a:pt x="299280" y="32385"/>
                </a:lnTo>
                <a:lnTo>
                  <a:pt x="279327" y="19752"/>
                </a:lnTo>
                <a:lnTo>
                  <a:pt x="238223" y="5132"/>
                </a:lnTo>
                <a:lnTo>
                  <a:pt x="193421" y="0"/>
                </a:lnTo>
                <a:close/>
              </a:path>
              <a:path w="388620" h="387350">
                <a:moveTo>
                  <a:pt x="299280" y="32385"/>
                </a:moveTo>
                <a:lnTo>
                  <a:pt x="193421" y="32385"/>
                </a:lnTo>
                <a:lnTo>
                  <a:pt x="237123" y="38109"/>
                </a:lnTo>
                <a:lnTo>
                  <a:pt x="276384" y="54304"/>
                </a:lnTo>
                <a:lnTo>
                  <a:pt x="309641" y="79502"/>
                </a:lnTo>
                <a:lnTo>
                  <a:pt x="335331" y="112235"/>
                </a:lnTo>
                <a:lnTo>
                  <a:pt x="351891" y="151035"/>
                </a:lnTo>
                <a:lnTo>
                  <a:pt x="357759" y="194437"/>
                </a:lnTo>
                <a:lnTo>
                  <a:pt x="351891" y="237211"/>
                </a:lnTo>
                <a:lnTo>
                  <a:pt x="335331" y="275815"/>
                </a:lnTo>
                <a:lnTo>
                  <a:pt x="309641" y="308641"/>
                </a:lnTo>
                <a:lnTo>
                  <a:pt x="276384" y="334080"/>
                </a:lnTo>
                <a:lnTo>
                  <a:pt x="237123" y="350523"/>
                </a:lnTo>
                <a:lnTo>
                  <a:pt x="193421" y="356362"/>
                </a:lnTo>
                <a:lnTo>
                  <a:pt x="296813" y="356362"/>
                </a:lnTo>
                <a:lnTo>
                  <a:pt x="345782" y="314625"/>
                </a:lnTo>
                <a:lnTo>
                  <a:pt x="368805" y="278840"/>
                </a:lnTo>
                <a:lnTo>
                  <a:pt x="383472" y="238379"/>
                </a:lnTo>
                <a:lnTo>
                  <a:pt x="388619" y="194437"/>
                </a:lnTo>
                <a:lnTo>
                  <a:pt x="383472" y="149836"/>
                </a:lnTo>
                <a:lnTo>
                  <a:pt x="368805" y="108903"/>
                </a:lnTo>
                <a:lnTo>
                  <a:pt x="345782" y="72802"/>
                </a:lnTo>
                <a:lnTo>
                  <a:pt x="315568" y="42697"/>
                </a:lnTo>
                <a:lnTo>
                  <a:pt x="299280" y="32385"/>
                </a:lnTo>
                <a:close/>
              </a:path>
            </a:pathLst>
          </a:custGeom>
          <a:solidFill>
            <a:srgbClr val="BEBEBE"/>
          </a:solidFill>
        </p:spPr>
        <p:txBody>
          <a:bodyPr wrap="square" lIns="0" tIns="0" rIns="0" bIns="0" rtlCol="0"/>
          <a:lstStyle/>
          <a:p>
            <a:endParaRPr sz="3600">
              <a:solidFill>
                <a:prstClr val="black"/>
              </a:solidFill>
            </a:endParaRPr>
          </a:p>
        </p:txBody>
      </p:sp>
      <p:sp>
        <p:nvSpPr>
          <p:cNvPr id="35" name="object 21"/>
          <p:cNvSpPr/>
          <p:nvPr/>
        </p:nvSpPr>
        <p:spPr>
          <a:xfrm>
            <a:off x="10131552" y="6522694"/>
            <a:ext cx="697992" cy="698016"/>
          </a:xfrm>
          <a:prstGeom prst="rect">
            <a:avLst/>
          </a:prstGeom>
          <a:blipFill>
            <a:blip r:embed="rId11" cstate="print"/>
            <a:stretch>
              <a:fillRect/>
            </a:stretch>
          </a:blipFill>
        </p:spPr>
        <p:txBody>
          <a:bodyPr wrap="square" lIns="0" tIns="0" rIns="0" bIns="0" rtlCol="0"/>
          <a:lstStyle/>
          <a:p>
            <a:endParaRPr sz="3600">
              <a:solidFill>
                <a:prstClr val="black"/>
              </a:solidFill>
            </a:endParaRPr>
          </a:p>
        </p:txBody>
      </p:sp>
      <p:sp>
        <p:nvSpPr>
          <p:cNvPr id="36" name="object 22"/>
          <p:cNvSpPr txBox="1"/>
          <p:nvPr/>
        </p:nvSpPr>
        <p:spPr>
          <a:xfrm>
            <a:off x="10349993" y="6647332"/>
            <a:ext cx="232410" cy="457818"/>
          </a:xfrm>
          <a:prstGeom prst="rect">
            <a:avLst/>
          </a:prstGeom>
        </p:spPr>
        <p:txBody>
          <a:bodyPr vert="horz" wrap="square" lIns="0" tIns="26670" rIns="0" bIns="0" rtlCol="0">
            <a:spAutoFit/>
          </a:bodyPr>
          <a:lstStyle/>
          <a:p>
            <a:pPr marL="25400">
              <a:spcBef>
                <a:spcPts val="210"/>
              </a:spcBef>
            </a:pPr>
            <a:r>
              <a:rPr sz="2800" b="1" dirty="0">
                <a:solidFill>
                  <a:srgbClr val="FFFFFF"/>
                </a:solidFill>
                <a:cs typeface="Calibri"/>
              </a:rPr>
              <a:t>4</a:t>
            </a:r>
            <a:endParaRPr sz="2800">
              <a:solidFill>
                <a:prstClr val="black"/>
              </a:solidFill>
              <a:cs typeface="Calibri"/>
            </a:endParaRPr>
          </a:p>
        </p:txBody>
      </p:sp>
      <p:sp>
        <p:nvSpPr>
          <p:cNvPr id="37" name="object 23"/>
          <p:cNvSpPr/>
          <p:nvPr/>
        </p:nvSpPr>
        <p:spPr>
          <a:xfrm>
            <a:off x="10091928" y="6483097"/>
            <a:ext cx="777240" cy="781050"/>
          </a:xfrm>
          <a:custGeom>
            <a:avLst/>
            <a:gdLst/>
            <a:ahLst/>
            <a:cxnLst/>
            <a:rect l="l" t="t" r="r" b="b"/>
            <a:pathLst>
              <a:path w="388620" h="390525">
                <a:moveTo>
                  <a:pt x="195199" y="0"/>
                </a:moveTo>
                <a:lnTo>
                  <a:pt x="150396" y="5169"/>
                </a:lnTo>
                <a:lnTo>
                  <a:pt x="109292" y="19899"/>
                </a:lnTo>
                <a:lnTo>
                  <a:pt x="73051" y="43017"/>
                </a:lnTo>
                <a:lnTo>
                  <a:pt x="42837" y="73353"/>
                </a:lnTo>
                <a:lnTo>
                  <a:pt x="19814" y="109736"/>
                </a:lnTo>
                <a:lnTo>
                  <a:pt x="5147" y="150995"/>
                </a:lnTo>
                <a:lnTo>
                  <a:pt x="0" y="195960"/>
                </a:lnTo>
                <a:lnTo>
                  <a:pt x="5147" y="240267"/>
                </a:lnTo>
                <a:lnTo>
                  <a:pt x="19814" y="281055"/>
                </a:lnTo>
                <a:lnTo>
                  <a:pt x="42837" y="317122"/>
                </a:lnTo>
                <a:lnTo>
                  <a:pt x="73051" y="347266"/>
                </a:lnTo>
                <a:lnTo>
                  <a:pt x="109292" y="370286"/>
                </a:lnTo>
                <a:lnTo>
                  <a:pt x="150396" y="384979"/>
                </a:lnTo>
                <a:lnTo>
                  <a:pt x="195199" y="390143"/>
                </a:lnTo>
                <a:lnTo>
                  <a:pt x="239343" y="384979"/>
                </a:lnTo>
                <a:lnTo>
                  <a:pt x="279975" y="370286"/>
                </a:lnTo>
                <a:lnTo>
                  <a:pt x="297345" y="359155"/>
                </a:lnTo>
                <a:lnTo>
                  <a:pt x="195199" y="359155"/>
                </a:lnTo>
                <a:lnTo>
                  <a:pt x="151496" y="353267"/>
                </a:lnTo>
                <a:lnTo>
                  <a:pt x="112235" y="336686"/>
                </a:lnTo>
                <a:lnTo>
                  <a:pt x="78978" y="311038"/>
                </a:lnTo>
                <a:lnTo>
                  <a:pt x="53288" y="277951"/>
                </a:lnTo>
                <a:lnTo>
                  <a:pt x="36728" y="239049"/>
                </a:lnTo>
                <a:lnTo>
                  <a:pt x="30861" y="195960"/>
                </a:lnTo>
                <a:lnTo>
                  <a:pt x="36728" y="152245"/>
                </a:lnTo>
                <a:lnTo>
                  <a:pt x="53288" y="113147"/>
                </a:lnTo>
                <a:lnTo>
                  <a:pt x="78978" y="80152"/>
                </a:lnTo>
                <a:lnTo>
                  <a:pt x="112235" y="54746"/>
                </a:lnTo>
                <a:lnTo>
                  <a:pt x="151496" y="38413"/>
                </a:lnTo>
                <a:lnTo>
                  <a:pt x="195199" y="32638"/>
                </a:lnTo>
                <a:lnTo>
                  <a:pt x="299772" y="32638"/>
                </a:lnTo>
                <a:lnTo>
                  <a:pt x="279975" y="19899"/>
                </a:lnTo>
                <a:lnTo>
                  <a:pt x="239343" y="5169"/>
                </a:lnTo>
                <a:lnTo>
                  <a:pt x="195199" y="0"/>
                </a:lnTo>
                <a:close/>
              </a:path>
              <a:path w="388620" h="390525">
                <a:moveTo>
                  <a:pt x="299772" y="32638"/>
                </a:moveTo>
                <a:lnTo>
                  <a:pt x="195199" y="32638"/>
                </a:lnTo>
                <a:lnTo>
                  <a:pt x="238152" y="38413"/>
                </a:lnTo>
                <a:lnTo>
                  <a:pt x="276911" y="54746"/>
                </a:lnTo>
                <a:lnTo>
                  <a:pt x="309864" y="80152"/>
                </a:lnTo>
                <a:lnTo>
                  <a:pt x="335397" y="113147"/>
                </a:lnTo>
                <a:lnTo>
                  <a:pt x="351899" y="152245"/>
                </a:lnTo>
                <a:lnTo>
                  <a:pt x="357759" y="195960"/>
                </a:lnTo>
                <a:lnTo>
                  <a:pt x="351899" y="239049"/>
                </a:lnTo>
                <a:lnTo>
                  <a:pt x="335397" y="277951"/>
                </a:lnTo>
                <a:lnTo>
                  <a:pt x="309864" y="311038"/>
                </a:lnTo>
                <a:lnTo>
                  <a:pt x="276911" y="336686"/>
                </a:lnTo>
                <a:lnTo>
                  <a:pt x="238152" y="353267"/>
                </a:lnTo>
                <a:lnTo>
                  <a:pt x="195199" y="359155"/>
                </a:lnTo>
                <a:lnTo>
                  <a:pt x="297345" y="359155"/>
                </a:lnTo>
                <a:lnTo>
                  <a:pt x="345922" y="317122"/>
                </a:lnTo>
                <a:lnTo>
                  <a:pt x="368846" y="281055"/>
                </a:lnTo>
                <a:lnTo>
                  <a:pt x="383477" y="240267"/>
                </a:lnTo>
                <a:lnTo>
                  <a:pt x="388620" y="195960"/>
                </a:lnTo>
                <a:lnTo>
                  <a:pt x="383477" y="150995"/>
                </a:lnTo>
                <a:lnTo>
                  <a:pt x="368846" y="109736"/>
                </a:lnTo>
                <a:lnTo>
                  <a:pt x="345922" y="73353"/>
                </a:lnTo>
                <a:lnTo>
                  <a:pt x="315900" y="43017"/>
                </a:lnTo>
                <a:lnTo>
                  <a:pt x="299772" y="32638"/>
                </a:lnTo>
                <a:close/>
              </a:path>
            </a:pathLst>
          </a:custGeom>
          <a:solidFill>
            <a:srgbClr val="BEBEBE"/>
          </a:solidFill>
        </p:spPr>
        <p:txBody>
          <a:bodyPr wrap="square" lIns="0" tIns="0" rIns="0" bIns="0" rtlCol="0"/>
          <a:lstStyle/>
          <a:p>
            <a:endParaRPr sz="3600">
              <a:solidFill>
                <a:prstClr val="black"/>
              </a:solidFill>
            </a:endParaRPr>
          </a:p>
        </p:txBody>
      </p:sp>
      <p:sp>
        <p:nvSpPr>
          <p:cNvPr id="38" name="object 24"/>
          <p:cNvSpPr/>
          <p:nvPr/>
        </p:nvSpPr>
        <p:spPr>
          <a:xfrm>
            <a:off x="7607806" y="6635495"/>
            <a:ext cx="697992" cy="691894"/>
          </a:xfrm>
          <a:prstGeom prst="rect">
            <a:avLst/>
          </a:prstGeom>
          <a:blipFill>
            <a:blip r:embed="rId12" cstate="print"/>
            <a:stretch>
              <a:fillRect/>
            </a:stretch>
          </a:blipFill>
        </p:spPr>
        <p:txBody>
          <a:bodyPr wrap="square" lIns="0" tIns="0" rIns="0" bIns="0" rtlCol="0"/>
          <a:lstStyle/>
          <a:p>
            <a:endParaRPr sz="3600">
              <a:solidFill>
                <a:prstClr val="black"/>
              </a:solidFill>
            </a:endParaRPr>
          </a:p>
        </p:txBody>
      </p:sp>
      <p:sp>
        <p:nvSpPr>
          <p:cNvPr id="39" name="object 25"/>
          <p:cNvSpPr txBox="1"/>
          <p:nvPr/>
        </p:nvSpPr>
        <p:spPr>
          <a:xfrm>
            <a:off x="7826247" y="6759447"/>
            <a:ext cx="232410" cy="456535"/>
          </a:xfrm>
          <a:prstGeom prst="rect">
            <a:avLst/>
          </a:prstGeom>
        </p:spPr>
        <p:txBody>
          <a:bodyPr vert="horz" wrap="square" lIns="0" tIns="25400" rIns="0" bIns="0" rtlCol="0">
            <a:spAutoFit/>
          </a:bodyPr>
          <a:lstStyle/>
          <a:p>
            <a:pPr marL="25400">
              <a:spcBef>
                <a:spcPts val="200"/>
              </a:spcBef>
            </a:pPr>
            <a:r>
              <a:rPr sz="2800" b="1" dirty="0">
                <a:solidFill>
                  <a:srgbClr val="FFFFFF"/>
                </a:solidFill>
                <a:cs typeface="Calibri"/>
              </a:rPr>
              <a:t>6</a:t>
            </a:r>
            <a:endParaRPr sz="2800">
              <a:solidFill>
                <a:prstClr val="black"/>
              </a:solidFill>
              <a:cs typeface="Calibri"/>
            </a:endParaRPr>
          </a:p>
        </p:txBody>
      </p:sp>
      <p:sp>
        <p:nvSpPr>
          <p:cNvPr id="40" name="object 26"/>
          <p:cNvSpPr/>
          <p:nvPr/>
        </p:nvSpPr>
        <p:spPr>
          <a:xfrm>
            <a:off x="7571230" y="6595870"/>
            <a:ext cx="777240" cy="774700"/>
          </a:xfrm>
          <a:custGeom>
            <a:avLst/>
            <a:gdLst/>
            <a:ahLst/>
            <a:cxnLst/>
            <a:rect l="l" t="t" r="r" b="b"/>
            <a:pathLst>
              <a:path w="388620" h="387350">
                <a:moveTo>
                  <a:pt x="193421" y="0"/>
                </a:moveTo>
                <a:lnTo>
                  <a:pt x="149276" y="5056"/>
                </a:lnTo>
                <a:lnTo>
                  <a:pt x="108644" y="19487"/>
                </a:lnTo>
                <a:lnTo>
                  <a:pt x="72719" y="42187"/>
                </a:lnTo>
                <a:lnTo>
                  <a:pt x="42697" y="72050"/>
                </a:lnTo>
                <a:lnTo>
                  <a:pt x="19773" y="107968"/>
                </a:lnTo>
                <a:lnTo>
                  <a:pt x="5142" y="148836"/>
                </a:lnTo>
                <a:lnTo>
                  <a:pt x="0" y="193547"/>
                </a:lnTo>
                <a:lnTo>
                  <a:pt x="5142" y="238259"/>
                </a:lnTo>
                <a:lnTo>
                  <a:pt x="19773" y="279127"/>
                </a:lnTo>
                <a:lnTo>
                  <a:pt x="42697" y="315045"/>
                </a:lnTo>
                <a:lnTo>
                  <a:pt x="72719" y="344908"/>
                </a:lnTo>
                <a:lnTo>
                  <a:pt x="108644" y="367608"/>
                </a:lnTo>
                <a:lnTo>
                  <a:pt x="149276" y="382039"/>
                </a:lnTo>
                <a:lnTo>
                  <a:pt x="193421" y="387095"/>
                </a:lnTo>
                <a:lnTo>
                  <a:pt x="238223" y="382039"/>
                </a:lnTo>
                <a:lnTo>
                  <a:pt x="279327" y="367608"/>
                </a:lnTo>
                <a:lnTo>
                  <a:pt x="297485" y="356234"/>
                </a:lnTo>
                <a:lnTo>
                  <a:pt x="193421" y="356234"/>
                </a:lnTo>
                <a:lnTo>
                  <a:pt x="150467" y="350490"/>
                </a:lnTo>
                <a:lnTo>
                  <a:pt x="111708" y="334235"/>
                </a:lnTo>
                <a:lnTo>
                  <a:pt x="78755" y="308943"/>
                </a:lnTo>
                <a:lnTo>
                  <a:pt x="53222" y="276083"/>
                </a:lnTo>
                <a:lnTo>
                  <a:pt x="36720" y="237128"/>
                </a:lnTo>
                <a:lnTo>
                  <a:pt x="30861" y="193547"/>
                </a:lnTo>
                <a:lnTo>
                  <a:pt x="36720" y="150584"/>
                </a:lnTo>
                <a:lnTo>
                  <a:pt x="53222" y="111802"/>
                </a:lnTo>
                <a:lnTo>
                  <a:pt x="78755" y="78819"/>
                </a:lnTo>
                <a:lnTo>
                  <a:pt x="111708" y="53255"/>
                </a:lnTo>
                <a:lnTo>
                  <a:pt x="150467" y="36729"/>
                </a:lnTo>
                <a:lnTo>
                  <a:pt x="193421" y="30861"/>
                </a:lnTo>
                <a:lnTo>
                  <a:pt x="297485" y="30861"/>
                </a:lnTo>
                <a:lnTo>
                  <a:pt x="279327" y="19487"/>
                </a:lnTo>
                <a:lnTo>
                  <a:pt x="238223" y="5056"/>
                </a:lnTo>
                <a:lnTo>
                  <a:pt x="193421" y="0"/>
                </a:lnTo>
                <a:close/>
              </a:path>
              <a:path w="388620" h="387350">
                <a:moveTo>
                  <a:pt x="297485" y="30861"/>
                </a:moveTo>
                <a:lnTo>
                  <a:pt x="193421" y="30861"/>
                </a:lnTo>
                <a:lnTo>
                  <a:pt x="237123" y="36729"/>
                </a:lnTo>
                <a:lnTo>
                  <a:pt x="276384" y="53255"/>
                </a:lnTo>
                <a:lnTo>
                  <a:pt x="309641" y="78819"/>
                </a:lnTo>
                <a:lnTo>
                  <a:pt x="335331" y="111802"/>
                </a:lnTo>
                <a:lnTo>
                  <a:pt x="351891" y="150584"/>
                </a:lnTo>
                <a:lnTo>
                  <a:pt x="357759" y="193547"/>
                </a:lnTo>
                <a:lnTo>
                  <a:pt x="351891" y="237128"/>
                </a:lnTo>
                <a:lnTo>
                  <a:pt x="335331" y="276083"/>
                </a:lnTo>
                <a:lnTo>
                  <a:pt x="309641" y="308943"/>
                </a:lnTo>
                <a:lnTo>
                  <a:pt x="276384" y="334235"/>
                </a:lnTo>
                <a:lnTo>
                  <a:pt x="237123" y="350490"/>
                </a:lnTo>
                <a:lnTo>
                  <a:pt x="193421" y="356234"/>
                </a:lnTo>
                <a:lnTo>
                  <a:pt x="297485" y="356234"/>
                </a:lnTo>
                <a:lnTo>
                  <a:pt x="345782" y="315045"/>
                </a:lnTo>
                <a:lnTo>
                  <a:pt x="368805" y="279127"/>
                </a:lnTo>
                <a:lnTo>
                  <a:pt x="383472" y="238259"/>
                </a:lnTo>
                <a:lnTo>
                  <a:pt x="388620" y="193547"/>
                </a:lnTo>
                <a:lnTo>
                  <a:pt x="383472" y="148836"/>
                </a:lnTo>
                <a:lnTo>
                  <a:pt x="368805" y="107968"/>
                </a:lnTo>
                <a:lnTo>
                  <a:pt x="345782" y="72050"/>
                </a:lnTo>
                <a:lnTo>
                  <a:pt x="315568" y="42187"/>
                </a:lnTo>
                <a:lnTo>
                  <a:pt x="297485" y="30861"/>
                </a:lnTo>
                <a:close/>
              </a:path>
            </a:pathLst>
          </a:custGeom>
          <a:solidFill>
            <a:srgbClr val="BEBEBE"/>
          </a:solidFill>
        </p:spPr>
        <p:txBody>
          <a:bodyPr wrap="square" lIns="0" tIns="0" rIns="0" bIns="0" rtlCol="0"/>
          <a:lstStyle/>
          <a:p>
            <a:endParaRPr sz="3600">
              <a:solidFill>
                <a:prstClr val="black"/>
              </a:solidFill>
            </a:endParaRPr>
          </a:p>
        </p:txBody>
      </p:sp>
      <p:sp>
        <p:nvSpPr>
          <p:cNvPr id="41" name="object 27"/>
          <p:cNvSpPr/>
          <p:nvPr/>
        </p:nvSpPr>
        <p:spPr>
          <a:xfrm>
            <a:off x="8235694" y="5644897"/>
            <a:ext cx="482600" cy="646430"/>
          </a:xfrm>
          <a:custGeom>
            <a:avLst/>
            <a:gdLst/>
            <a:ahLst/>
            <a:cxnLst/>
            <a:rect l="l" t="t" r="r" b="b"/>
            <a:pathLst>
              <a:path w="241300" h="323214">
                <a:moveTo>
                  <a:pt x="150240" y="0"/>
                </a:moveTo>
                <a:lnTo>
                  <a:pt x="0" y="0"/>
                </a:lnTo>
                <a:lnTo>
                  <a:pt x="3079" y="53419"/>
                </a:lnTo>
                <a:lnTo>
                  <a:pt x="12098" y="105018"/>
                </a:lnTo>
                <a:lnTo>
                  <a:pt x="26732" y="154434"/>
                </a:lnTo>
                <a:lnTo>
                  <a:pt x="46653" y="201310"/>
                </a:lnTo>
                <a:lnTo>
                  <a:pt x="71534" y="245284"/>
                </a:lnTo>
                <a:lnTo>
                  <a:pt x="101050" y="285996"/>
                </a:lnTo>
                <a:lnTo>
                  <a:pt x="134874" y="323088"/>
                </a:lnTo>
                <a:lnTo>
                  <a:pt x="240791" y="217043"/>
                </a:lnTo>
                <a:lnTo>
                  <a:pt x="209721" y="181705"/>
                </a:lnTo>
                <a:lnTo>
                  <a:pt x="184558" y="141667"/>
                </a:lnTo>
                <a:lnTo>
                  <a:pt x="165875" y="97594"/>
                </a:lnTo>
                <a:lnTo>
                  <a:pt x="154245" y="50150"/>
                </a:lnTo>
                <a:lnTo>
                  <a:pt x="150240" y="0"/>
                </a:lnTo>
                <a:close/>
              </a:path>
            </a:pathLst>
          </a:custGeom>
          <a:solidFill>
            <a:srgbClr val="F19C13"/>
          </a:solidFill>
        </p:spPr>
        <p:txBody>
          <a:bodyPr wrap="square" lIns="0" tIns="0" rIns="0" bIns="0" rtlCol="0"/>
          <a:lstStyle/>
          <a:p>
            <a:endParaRPr sz="3600">
              <a:solidFill>
                <a:prstClr val="black"/>
              </a:solidFill>
            </a:endParaRPr>
          </a:p>
        </p:txBody>
      </p:sp>
      <p:sp>
        <p:nvSpPr>
          <p:cNvPr id="42" name="object 28"/>
          <p:cNvSpPr/>
          <p:nvPr/>
        </p:nvSpPr>
        <p:spPr>
          <a:xfrm>
            <a:off x="7534657" y="5596129"/>
            <a:ext cx="996950" cy="278130"/>
          </a:xfrm>
          <a:custGeom>
            <a:avLst/>
            <a:gdLst/>
            <a:ahLst/>
            <a:cxnLst/>
            <a:rect l="l" t="t" r="r" b="b"/>
            <a:pathLst>
              <a:path w="498475" h="139064">
                <a:moveTo>
                  <a:pt x="143891" y="0"/>
                </a:moveTo>
                <a:lnTo>
                  <a:pt x="135255" y="3429"/>
                </a:lnTo>
                <a:lnTo>
                  <a:pt x="6858" y="62356"/>
                </a:lnTo>
                <a:lnTo>
                  <a:pt x="0" y="65912"/>
                </a:lnTo>
                <a:lnTo>
                  <a:pt x="0" y="71119"/>
                </a:lnTo>
                <a:lnTo>
                  <a:pt x="6858" y="74549"/>
                </a:lnTo>
                <a:lnTo>
                  <a:pt x="135255" y="135255"/>
                </a:lnTo>
                <a:lnTo>
                  <a:pt x="143891" y="138684"/>
                </a:lnTo>
                <a:lnTo>
                  <a:pt x="148971" y="135255"/>
                </a:lnTo>
                <a:lnTo>
                  <a:pt x="148971" y="112649"/>
                </a:lnTo>
                <a:lnTo>
                  <a:pt x="498348" y="112649"/>
                </a:lnTo>
                <a:lnTo>
                  <a:pt x="498348" y="24256"/>
                </a:lnTo>
                <a:lnTo>
                  <a:pt x="148971" y="24256"/>
                </a:lnTo>
                <a:lnTo>
                  <a:pt x="148971" y="3429"/>
                </a:lnTo>
                <a:lnTo>
                  <a:pt x="143891" y="0"/>
                </a:lnTo>
                <a:close/>
              </a:path>
            </a:pathLst>
          </a:custGeom>
          <a:solidFill>
            <a:srgbClr val="F19C13"/>
          </a:solidFill>
        </p:spPr>
        <p:txBody>
          <a:bodyPr wrap="square" lIns="0" tIns="0" rIns="0" bIns="0" rtlCol="0"/>
          <a:lstStyle/>
          <a:p>
            <a:endParaRPr sz="3600">
              <a:solidFill>
                <a:prstClr val="black"/>
              </a:solidFill>
            </a:endParaRPr>
          </a:p>
        </p:txBody>
      </p:sp>
      <p:sp>
        <p:nvSpPr>
          <p:cNvPr id="43" name="object 29"/>
          <p:cNvSpPr/>
          <p:nvPr/>
        </p:nvSpPr>
        <p:spPr>
          <a:xfrm>
            <a:off x="8500870" y="6083809"/>
            <a:ext cx="650240" cy="478790"/>
          </a:xfrm>
          <a:custGeom>
            <a:avLst/>
            <a:gdLst/>
            <a:ahLst/>
            <a:cxnLst/>
            <a:rect l="l" t="t" r="r" b="b"/>
            <a:pathLst>
              <a:path w="325120" h="239395">
                <a:moveTo>
                  <a:pt x="107061" y="0"/>
                </a:moveTo>
                <a:lnTo>
                  <a:pt x="0" y="105918"/>
                </a:lnTo>
                <a:lnTo>
                  <a:pt x="40088" y="141296"/>
                </a:lnTo>
                <a:lnTo>
                  <a:pt x="83071" y="171232"/>
                </a:lnTo>
                <a:lnTo>
                  <a:pt x="128469" y="195725"/>
                </a:lnTo>
                <a:lnTo>
                  <a:pt x="175802" y="214775"/>
                </a:lnTo>
                <a:lnTo>
                  <a:pt x="224590" y="228382"/>
                </a:lnTo>
                <a:lnTo>
                  <a:pt x="274353" y="236546"/>
                </a:lnTo>
                <a:lnTo>
                  <a:pt x="324612" y="239268"/>
                </a:lnTo>
                <a:lnTo>
                  <a:pt x="324612" y="88900"/>
                </a:lnTo>
                <a:lnTo>
                  <a:pt x="277310" y="85396"/>
                </a:lnTo>
                <a:lnTo>
                  <a:pt x="231154" y="74834"/>
                </a:lnTo>
                <a:lnTo>
                  <a:pt x="186894" y="57133"/>
                </a:lnTo>
                <a:lnTo>
                  <a:pt x="145279" y="32215"/>
                </a:lnTo>
                <a:lnTo>
                  <a:pt x="107061" y="0"/>
                </a:lnTo>
                <a:close/>
              </a:path>
            </a:pathLst>
          </a:custGeom>
          <a:solidFill>
            <a:srgbClr val="AFC3C7"/>
          </a:solidFill>
        </p:spPr>
        <p:txBody>
          <a:bodyPr wrap="square" lIns="0" tIns="0" rIns="0" bIns="0" rtlCol="0"/>
          <a:lstStyle/>
          <a:p>
            <a:endParaRPr sz="3600">
              <a:solidFill>
                <a:prstClr val="black"/>
              </a:solidFill>
            </a:endParaRPr>
          </a:p>
        </p:txBody>
      </p:sp>
      <p:sp>
        <p:nvSpPr>
          <p:cNvPr id="44" name="object 30"/>
          <p:cNvSpPr/>
          <p:nvPr/>
        </p:nvSpPr>
        <p:spPr>
          <a:xfrm>
            <a:off x="8061958" y="6083808"/>
            <a:ext cx="772160" cy="772160"/>
          </a:xfrm>
          <a:custGeom>
            <a:avLst/>
            <a:gdLst/>
            <a:ahLst/>
            <a:cxnLst/>
            <a:rect l="l" t="t" r="r" b="b"/>
            <a:pathLst>
              <a:path w="386079" h="386079">
                <a:moveTo>
                  <a:pt x="63373" y="231394"/>
                </a:moveTo>
                <a:lnTo>
                  <a:pt x="56515" y="233044"/>
                </a:lnTo>
                <a:lnTo>
                  <a:pt x="53086" y="241681"/>
                </a:lnTo>
                <a:lnTo>
                  <a:pt x="3429" y="373633"/>
                </a:lnTo>
                <a:lnTo>
                  <a:pt x="0" y="382143"/>
                </a:lnTo>
                <a:lnTo>
                  <a:pt x="5080" y="385571"/>
                </a:lnTo>
                <a:lnTo>
                  <a:pt x="11937" y="382143"/>
                </a:lnTo>
                <a:lnTo>
                  <a:pt x="145669" y="332485"/>
                </a:lnTo>
                <a:lnTo>
                  <a:pt x="152527" y="330707"/>
                </a:lnTo>
                <a:lnTo>
                  <a:pt x="154178" y="323850"/>
                </a:lnTo>
                <a:lnTo>
                  <a:pt x="138811" y="308482"/>
                </a:lnTo>
                <a:lnTo>
                  <a:pt x="200533" y="246760"/>
                </a:lnTo>
                <a:lnTo>
                  <a:pt x="77089" y="246760"/>
                </a:lnTo>
                <a:lnTo>
                  <a:pt x="68580" y="238251"/>
                </a:lnTo>
                <a:lnTo>
                  <a:pt x="63373" y="231394"/>
                </a:lnTo>
                <a:close/>
              </a:path>
              <a:path w="386079" h="386079">
                <a:moveTo>
                  <a:pt x="325628" y="0"/>
                </a:moveTo>
                <a:lnTo>
                  <a:pt x="77089" y="246760"/>
                </a:lnTo>
                <a:lnTo>
                  <a:pt x="200533" y="246760"/>
                </a:lnTo>
                <a:lnTo>
                  <a:pt x="385572" y="61721"/>
                </a:lnTo>
                <a:lnTo>
                  <a:pt x="325628" y="0"/>
                </a:lnTo>
                <a:close/>
              </a:path>
            </a:pathLst>
          </a:custGeom>
          <a:solidFill>
            <a:srgbClr val="AFC3C7"/>
          </a:solidFill>
        </p:spPr>
        <p:txBody>
          <a:bodyPr wrap="square" lIns="0" tIns="0" rIns="0" bIns="0" rtlCol="0"/>
          <a:lstStyle/>
          <a:p>
            <a:endParaRPr sz="3600">
              <a:solidFill>
                <a:prstClr val="black"/>
              </a:solidFill>
            </a:endParaRPr>
          </a:p>
        </p:txBody>
      </p:sp>
      <p:sp>
        <p:nvSpPr>
          <p:cNvPr id="45" name="object 31"/>
          <p:cNvSpPr/>
          <p:nvPr/>
        </p:nvSpPr>
        <p:spPr>
          <a:xfrm>
            <a:off x="9150095" y="6083809"/>
            <a:ext cx="646430" cy="478790"/>
          </a:xfrm>
          <a:custGeom>
            <a:avLst/>
            <a:gdLst/>
            <a:ahLst/>
            <a:cxnLst/>
            <a:rect l="l" t="t" r="r" b="b"/>
            <a:pathLst>
              <a:path w="323214" h="239395">
                <a:moveTo>
                  <a:pt x="217042" y="0"/>
                </a:moveTo>
                <a:lnTo>
                  <a:pt x="181022" y="30264"/>
                </a:lnTo>
                <a:lnTo>
                  <a:pt x="140899" y="54939"/>
                </a:lnTo>
                <a:lnTo>
                  <a:pt x="97082" y="73371"/>
                </a:lnTo>
                <a:lnTo>
                  <a:pt x="49980" y="84909"/>
                </a:lnTo>
                <a:lnTo>
                  <a:pt x="0" y="88900"/>
                </a:lnTo>
                <a:lnTo>
                  <a:pt x="0" y="239268"/>
                </a:lnTo>
                <a:lnTo>
                  <a:pt x="53419" y="236186"/>
                </a:lnTo>
                <a:lnTo>
                  <a:pt x="105018" y="227182"/>
                </a:lnTo>
                <a:lnTo>
                  <a:pt x="154434" y="212615"/>
                </a:lnTo>
                <a:lnTo>
                  <a:pt x="201310" y="192845"/>
                </a:lnTo>
                <a:lnTo>
                  <a:pt x="245284" y="168233"/>
                </a:lnTo>
                <a:lnTo>
                  <a:pt x="285996" y="139137"/>
                </a:lnTo>
                <a:lnTo>
                  <a:pt x="323088" y="105918"/>
                </a:lnTo>
                <a:lnTo>
                  <a:pt x="217042" y="0"/>
                </a:lnTo>
                <a:close/>
              </a:path>
            </a:pathLst>
          </a:custGeom>
          <a:solidFill>
            <a:srgbClr val="16A995"/>
          </a:solidFill>
        </p:spPr>
        <p:txBody>
          <a:bodyPr wrap="square" lIns="0" tIns="0" rIns="0" bIns="0" rtlCol="0"/>
          <a:lstStyle/>
          <a:p>
            <a:endParaRPr sz="3600">
              <a:solidFill>
                <a:prstClr val="black"/>
              </a:solidFill>
            </a:endParaRPr>
          </a:p>
        </p:txBody>
      </p:sp>
      <p:sp>
        <p:nvSpPr>
          <p:cNvPr id="46" name="object 32"/>
          <p:cNvSpPr/>
          <p:nvPr/>
        </p:nvSpPr>
        <p:spPr>
          <a:xfrm>
            <a:off x="9101328" y="6260590"/>
            <a:ext cx="269240" cy="1003300"/>
          </a:xfrm>
          <a:custGeom>
            <a:avLst/>
            <a:gdLst/>
            <a:ahLst/>
            <a:cxnLst/>
            <a:rect l="l" t="t" r="r" b="b"/>
            <a:pathLst>
              <a:path w="134620" h="501650">
                <a:moveTo>
                  <a:pt x="130683" y="350266"/>
                </a:moveTo>
                <a:lnTo>
                  <a:pt x="3428" y="350266"/>
                </a:lnTo>
                <a:lnTo>
                  <a:pt x="0" y="357124"/>
                </a:lnTo>
                <a:lnTo>
                  <a:pt x="1650" y="363981"/>
                </a:lnTo>
                <a:lnTo>
                  <a:pt x="61087" y="492760"/>
                </a:lnTo>
                <a:lnTo>
                  <a:pt x="64515" y="501396"/>
                </a:lnTo>
                <a:lnTo>
                  <a:pt x="69596" y="501396"/>
                </a:lnTo>
                <a:lnTo>
                  <a:pt x="73025" y="492760"/>
                </a:lnTo>
                <a:lnTo>
                  <a:pt x="130683" y="363981"/>
                </a:lnTo>
                <a:lnTo>
                  <a:pt x="134112" y="357124"/>
                </a:lnTo>
                <a:lnTo>
                  <a:pt x="130683" y="350266"/>
                </a:lnTo>
                <a:close/>
              </a:path>
              <a:path w="134620" h="501650">
                <a:moveTo>
                  <a:pt x="110362" y="0"/>
                </a:moveTo>
                <a:lnTo>
                  <a:pt x="23749" y="0"/>
                </a:lnTo>
                <a:lnTo>
                  <a:pt x="23749" y="350266"/>
                </a:lnTo>
                <a:lnTo>
                  <a:pt x="110362" y="350266"/>
                </a:lnTo>
                <a:lnTo>
                  <a:pt x="110362" y="0"/>
                </a:lnTo>
                <a:close/>
              </a:path>
            </a:pathLst>
          </a:custGeom>
          <a:solidFill>
            <a:srgbClr val="16A995"/>
          </a:solidFill>
        </p:spPr>
        <p:txBody>
          <a:bodyPr wrap="square" lIns="0" tIns="0" rIns="0" bIns="0" rtlCol="0"/>
          <a:lstStyle/>
          <a:p>
            <a:endParaRPr sz="3600">
              <a:solidFill>
                <a:prstClr val="black"/>
              </a:solidFill>
            </a:endParaRPr>
          </a:p>
        </p:txBody>
      </p:sp>
      <p:sp>
        <p:nvSpPr>
          <p:cNvPr id="47" name="object 33"/>
          <p:cNvSpPr/>
          <p:nvPr/>
        </p:nvSpPr>
        <p:spPr>
          <a:xfrm>
            <a:off x="9582910" y="5644897"/>
            <a:ext cx="482600" cy="646430"/>
          </a:xfrm>
          <a:custGeom>
            <a:avLst/>
            <a:gdLst/>
            <a:ahLst/>
            <a:cxnLst/>
            <a:rect l="l" t="t" r="r" b="b"/>
            <a:pathLst>
              <a:path w="241300" h="323214">
                <a:moveTo>
                  <a:pt x="240792" y="0"/>
                </a:moveTo>
                <a:lnTo>
                  <a:pt x="89408" y="0"/>
                </a:lnTo>
                <a:lnTo>
                  <a:pt x="85888" y="47017"/>
                </a:lnTo>
                <a:lnTo>
                  <a:pt x="75273" y="93132"/>
                </a:lnTo>
                <a:lnTo>
                  <a:pt x="57477" y="137443"/>
                </a:lnTo>
                <a:lnTo>
                  <a:pt x="32414" y="179047"/>
                </a:lnTo>
                <a:lnTo>
                  <a:pt x="0" y="217043"/>
                </a:lnTo>
                <a:lnTo>
                  <a:pt x="106680" y="323088"/>
                </a:lnTo>
                <a:lnTo>
                  <a:pt x="142260" y="283297"/>
                </a:lnTo>
                <a:lnTo>
                  <a:pt x="172367" y="240485"/>
                </a:lnTo>
                <a:lnTo>
                  <a:pt x="197000" y="195191"/>
                </a:lnTo>
                <a:lnTo>
                  <a:pt x="216159" y="147956"/>
                </a:lnTo>
                <a:lnTo>
                  <a:pt x="229844" y="99319"/>
                </a:lnTo>
                <a:lnTo>
                  <a:pt x="238055" y="49821"/>
                </a:lnTo>
                <a:lnTo>
                  <a:pt x="240792" y="0"/>
                </a:lnTo>
                <a:close/>
              </a:path>
            </a:pathLst>
          </a:custGeom>
          <a:solidFill>
            <a:srgbClr val="9CB955"/>
          </a:solidFill>
        </p:spPr>
        <p:txBody>
          <a:bodyPr wrap="square" lIns="0" tIns="0" rIns="0" bIns="0" rtlCol="0"/>
          <a:lstStyle/>
          <a:p>
            <a:endParaRPr sz="3600">
              <a:solidFill>
                <a:prstClr val="black"/>
              </a:solidFill>
            </a:endParaRPr>
          </a:p>
        </p:txBody>
      </p:sp>
      <p:sp>
        <p:nvSpPr>
          <p:cNvPr id="48" name="object 34"/>
          <p:cNvSpPr/>
          <p:nvPr/>
        </p:nvSpPr>
        <p:spPr>
          <a:xfrm>
            <a:off x="9582910" y="5958840"/>
            <a:ext cx="772160" cy="772160"/>
          </a:xfrm>
          <a:custGeom>
            <a:avLst/>
            <a:gdLst/>
            <a:ahLst/>
            <a:cxnLst/>
            <a:rect l="l" t="t" r="r" b="b"/>
            <a:pathLst>
              <a:path w="386079" h="386079">
                <a:moveTo>
                  <a:pt x="59944" y="0"/>
                </a:moveTo>
                <a:lnTo>
                  <a:pt x="0" y="61722"/>
                </a:lnTo>
                <a:lnTo>
                  <a:pt x="246761" y="308482"/>
                </a:lnTo>
                <a:lnTo>
                  <a:pt x="236474" y="316992"/>
                </a:lnTo>
                <a:lnTo>
                  <a:pt x="231394" y="323850"/>
                </a:lnTo>
                <a:lnTo>
                  <a:pt x="233045" y="330707"/>
                </a:lnTo>
                <a:lnTo>
                  <a:pt x="239903" y="332486"/>
                </a:lnTo>
                <a:lnTo>
                  <a:pt x="373634" y="382143"/>
                </a:lnTo>
                <a:lnTo>
                  <a:pt x="380492" y="385572"/>
                </a:lnTo>
                <a:lnTo>
                  <a:pt x="385572" y="382143"/>
                </a:lnTo>
                <a:lnTo>
                  <a:pt x="382143" y="373634"/>
                </a:lnTo>
                <a:lnTo>
                  <a:pt x="334397" y="246761"/>
                </a:lnTo>
                <a:lnTo>
                  <a:pt x="308483" y="246761"/>
                </a:lnTo>
                <a:lnTo>
                  <a:pt x="59944" y="0"/>
                </a:lnTo>
                <a:close/>
              </a:path>
              <a:path w="386079" h="386079">
                <a:moveTo>
                  <a:pt x="322199" y="231394"/>
                </a:moveTo>
                <a:lnTo>
                  <a:pt x="316992" y="238252"/>
                </a:lnTo>
                <a:lnTo>
                  <a:pt x="308483" y="246761"/>
                </a:lnTo>
                <a:lnTo>
                  <a:pt x="334397" y="246761"/>
                </a:lnTo>
                <a:lnTo>
                  <a:pt x="332486" y="241681"/>
                </a:lnTo>
                <a:lnTo>
                  <a:pt x="329057" y="233044"/>
                </a:lnTo>
                <a:lnTo>
                  <a:pt x="322199" y="231394"/>
                </a:lnTo>
                <a:close/>
              </a:path>
            </a:pathLst>
          </a:custGeom>
          <a:solidFill>
            <a:srgbClr val="9CB955"/>
          </a:solidFill>
        </p:spPr>
        <p:txBody>
          <a:bodyPr wrap="square" lIns="0" tIns="0" rIns="0" bIns="0" rtlCol="0"/>
          <a:lstStyle/>
          <a:p>
            <a:endParaRPr sz="3600">
              <a:solidFill>
                <a:prstClr val="black"/>
              </a:solidFill>
            </a:endParaRPr>
          </a:p>
        </p:txBody>
      </p:sp>
      <p:sp>
        <p:nvSpPr>
          <p:cNvPr id="49" name="object 35"/>
          <p:cNvSpPr/>
          <p:nvPr/>
        </p:nvSpPr>
        <p:spPr>
          <a:xfrm>
            <a:off x="9579864" y="4995670"/>
            <a:ext cx="485140" cy="650240"/>
          </a:xfrm>
          <a:custGeom>
            <a:avLst/>
            <a:gdLst/>
            <a:ahLst/>
            <a:cxnLst/>
            <a:rect l="l" t="t" r="r" b="b"/>
            <a:pathLst>
              <a:path w="242570" h="325119">
                <a:moveTo>
                  <a:pt x="106552" y="0"/>
                </a:moveTo>
                <a:lnTo>
                  <a:pt x="0" y="106425"/>
                </a:lnTo>
                <a:lnTo>
                  <a:pt x="31269" y="142833"/>
                </a:lnTo>
                <a:lnTo>
                  <a:pt x="56576" y="183501"/>
                </a:lnTo>
                <a:lnTo>
                  <a:pt x="75355" y="227785"/>
                </a:lnTo>
                <a:lnTo>
                  <a:pt x="87038" y="275037"/>
                </a:lnTo>
                <a:lnTo>
                  <a:pt x="91058" y="324612"/>
                </a:lnTo>
                <a:lnTo>
                  <a:pt x="242315" y="324612"/>
                </a:lnTo>
                <a:lnTo>
                  <a:pt x="239214" y="271020"/>
                </a:lnTo>
                <a:lnTo>
                  <a:pt x="230129" y="219391"/>
                </a:lnTo>
                <a:lnTo>
                  <a:pt x="215393" y="169990"/>
                </a:lnTo>
                <a:lnTo>
                  <a:pt x="195337" y="123084"/>
                </a:lnTo>
                <a:lnTo>
                  <a:pt x="170290" y="78939"/>
                </a:lnTo>
                <a:lnTo>
                  <a:pt x="140585" y="37822"/>
                </a:lnTo>
                <a:lnTo>
                  <a:pt x="106552" y="0"/>
                </a:lnTo>
                <a:close/>
              </a:path>
            </a:pathLst>
          </a:custGeom>
          <a:solidFill>
            <a:srgbClr val="F19C13"/>
          </a:solidFill>
        </p:spPr>
        <p:txBody>
          <a:bodyPr wrap="square" lIns="0" tIns="0" rIns="0" bIns="0" rtlCol="0"/>
          <a:lstStyle/>
          <a:p>
            <a:endParaRPr sz="3600">
              <a:solidFill>
                <a:prstClr val="black"/>
              </a:solidFill>
            </a:endParaRPr>
          </a:p>
        </p:txBody>
      </p:sp>
      <p:sp>
        <p:nvSpPr>
          <p:cNvPr id="50" name="object 36"/>
          <p:cNvSpPr/>
          <p:nvPr/>
        </p:nvSpPr>
        <p:spPr>
          <a:xfrm>
            <a:off x="9762743" y="5425440"/>
            <a:ext cx="996950" cy="271780"/>
          </a:xfrm>
          <a:custGeom>
            <a:avLst/>
            <a:gdLst/>
            <a:ahLst/>
            <a:cxnLst/>
            <a:rect l="l" t="t" r="r" b="b"/>
            <a:pathLst>
              <a:path w="498475" h="135889">
                <a:moveTo>
                  <a:pt x="354456" y="0"/>
                </a:moveTo>
                <a:lnTo>
                  <a:pt x="349376" y="3429"/>
                </a:lnTo>
                <a:lnTo>
                  <a:pt x="349376" y="23749"/>
                </a:lnTo>
                <a:lnTo>
                  <a:pt x="0" y="23749"/>
                </a:lnTo>
                <a:lnTo>
                  <a:pt x="0" y="110236"/>
                </a:lnTo>
                <a:lnTo>
                  <a:pt x="349376" y="110236"/>
                </a:lnTo>
                <a:lnTo>
                  <a:pt x="349376" y="132206"/>
                </a:lnTo>
                <a:lnTo>
                  <a:pt x="354456" y="135636"/>
                </a:lnTo>
                <a:lnTo>
                  <a:pt x="363092" y="132206"/>
                </a:lnTo>
                <a:lnTo>
                  <a:pt x="491489" y="72898"/>
                </a:lnTo>
                <a:lnTo>
                  <a:pt x="498348" y="69468"/>
                </a:lnTo>
                <a:lnTo>
                  <a:pt x="498348" y="64388"/>
                </a:lnTo>
                <a:lnTo>
                  <a:pt x="491489" y="61087"/>
                </a:lnTo>
                <a:lnTo>
                  <a:pt x="363092" y="3429"/>
                </a:lnTo>
                <a:lnTo>
                  <a:pt x="354456" y="0"/>
                </a:lnTo>
                <a:close/>
              </a:path>
            </a:pathLst>
          </a:custGeom>
          <a:solidFill>
            <a:srgbClr val="F19C13"/>
          </a:solidFill>
        </p:spPr>
        <p:txBody>
          <a:bodyPr wrap="square" lIns="0" tIns="0" rIns="0" bIns="0" rtlCol="0"/>
          <a:lstStyle/>
          <a:p>
            <a:endParaRPr sz="3600">
              <a:solidFill>
                <a:prstClr val="black"/>
              </a:solidFill>
            </a:endParaRPr>
          </a:p>
        </p:txBody>
      </p:sp>
      <p:sp>
        <p:nvSpPr>
          <p:cNvPr id="51" name="object 37"/>
          <p:cNvSpPr/>
          <p:nvPr/>
        </p:nvSpPr>
        <p:spPr>
          <a:xfrm>
            <a:off x="9150095" y="4733544"/>
            <a:ext cx="643890" cy="482600"/>
          </a:xfrm>
          <a:custGeom>
            <a:avLst/>
            <a:gdLst/>
            <a:ahLst/>
            <a:cxnLst/>
            <a:rect l="l" t="t" r="r" b="b"/>
            <a:pathLst>
              <a:path w="321945" h="241300">
                <a:moveTo>
                  <a:pt x="0" y="0"/>
                </a:moveTo>
                <a:lnTo>
                  <a:pt x="0" y="149605"/>
                </a:lnTo>
                <a:lnTo>
                  <a:pt x="46907" y="153310"/>
                </a:lnTo>
                <a:lnTo>
                  <a:pt x="92651" y="164366"/>
                </a:lnTo>
                <a:lnTo>
                  <a:pt x="136492" y="182688"/>
                </a:lnTo>
                <a:lnTo>
                  <a:pt x="177694" y="208192"/>
                </a:lnTo>
                <a:lnTo>
                  <a:pt x="215518" y="240791"/>
                </a:lnTo>
                <a:lnTo>
                  <a:pt x="321563" y="134111"/>
                </a:lnTo>
                <a:lnTo>
                  <a:pt x="281864" y="98531"/>
                </a:lnTo>
                <a:lnTo>
                  <a:pt x="239285" y="68424"/>
                </a:lnTo>
                <a:lnTo>
                  <a:pt x="194307" y="43791"/>
                </a:lnTo>
                <a:lnTo>
                  <a:pt x="147410" y="24632"/>
                </a:lnTo>
                <a:lnTo>
                  <a:pt x="99073" y="10947"/>
                </a:lnTo>
                <a:lnTo>
                  <a:pt x="49776" y="2736"/>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52" name="object 38"/>
          <p:cNvSpPr/>
          <p:nvPr/>
        </p:nvSpPr>
        <p:spPr>
          <a:xfrm>
            <a:off x="9460992" y="4443984"/>
            <a:ext cx="772160" cy="772160"/>
          </a:xfrm>
          <a:custGeom>
            <a:avLst/>
            <a:gdLst/>
            <a:ahLst/>
            <a:cxnLst/>
            <a:rect l="l" t="t" r="r" b="b"/>
            <a:pathLst>
              <a:path w="386079" h="386080">
                <a:moveTo>
                  <a:pt x="380491" y="0"/>
                </a:moveTo>
                <a:lnTo>
                  <a:pt x="373633" y="1650"/>
                </a:lnTo>
                <a:lnTo>
                  <a:pt x="239902" y="51434"/>
                </a:lnTo>
                <a:lnTo>
                  <a:pt x="233044" y="54863"/>
                </a:lnTo>
                <a:lnTo>
                  <a:pt x="231393" y="61721"/>
                </a:lnTo>
                <a:lnTo>
                  <a:pt x="246761" y="77088"/>
                </a:lnTo>
                <a:lnTo>
                  <a:pt x="0" y="323850"/>
                </a:lnTo>
                <a:lnTo>
                  <a:pt x="59943" y="385571"/>
                </a:lnTo>
                <a:lnTo>
                  <a:pt x="308482" y="137032"/>
                </a:lnTo>
                <a:lnTo>
                  <a:pt x="335034" y="137032"/>
                </a:lnTo>
                <a:lnTo>
                  <a:pt x="382142" y="10287"/>
                </a:lnTo>
                <a:lnTo>
                  <a:pt x="385571" y="3428"/>
                </a:lnTo>
                <a:lnTo>
                  <a:pt x="380491" y="0"/>
                </a:lnTo>
                <a:close/>
              </a:path>
              <a:path w="386079" h="386080">
                <a:moveTo>
                  <a:pt x="335034" y="137032"/>
                </a:moveTo>
                <a:lnTo>
                  <a:pt x="308482" y="137032"/>
                </a:lnTo>
                <a:lnTo>
                  <a:pt x="316991" y="147319"/>
                </a:lnTo>
                <a:lnTo>
                  <a:pt x="322199" y="152526"/>
                </a:lnTo>
                <a:lnTo>
                  <a:pt x="329056" y="150749"/>
                </a:lnTo>
                <a:lnTo>
                  <a:pt x="332486" y="143890"/>
                </a:lnTo>
                <a:lnTo>
                  <a:pt x="335034" y="137032"/>
                </a:lnTo>
                <a:close/>
              </a:path>
            </a:pathLst>
          </a:custGeom>
          <a:solidFill>
            <a:srgbClr val="0D80B8"/>
          </a:solidFill>
        </p:spPr>
        <p:txBody>
          <a:bodyPr wrap="square" lIns="0" tIns="0" rIns="0" bIns="0" rtlCol="0"/>
          <a:lstStyle/>
          <a:p>
            <a:endParaRPr sz="3600">
              <a:solidFill>
                <a:prstClr val="black"/>
              </a:solidFill>
            </a:endParaRPr>
          </a:p>
        </p:txBody>
      </p:sp>
      <p:sp>
        <p:nvSpPr>
          <p:cNvPr id="53" name="object 39"/>
          <p:cNvSpPr/>
          <p:nvPr/>
        </p:nvSpPr>
        <p:spPr>
          <a:xfrm>
            <a:off x="8500870" y="4733544"/>
            <a:ext cx="650240" cy="482600"/>
          </a:xfrm>
          <a:custGeom>
            <a:avLst/>
            <a:gdLst/>
            <a:ahLst/>
            <a:cxnLst/>
            <a:rect l="l" t="t" r="r" b="b"/>
            <a:pathLst>
              <a:path w="325120" h="241300">
                <a:moveTo>
                  <a:pt x="324612" y="0"/>
                </a:moveTo>
                <a:lnTo>
                  <a:pt x="270927" y="3096"/>
                </a:lnTo>
                <a:lnTo>
                  <a:pt x="219080" y="12147"/>
                </a:lnTo>
                <a:lnTo>
                  <a:pt x="169430" y="26792"/>
                </a:lnTo>
                <a:lnTo>
                  <a:pt x="122337" y="46670"/>
                </a:lnTo>
                <a:lnTo>
                  <a:pt x="78161" y="71423"/>
                </a:lnTo>
                <a:lnTo>
                  <a:pt x="37262" y="100690"/>
                </a:lnTo>
                <a:lnTo>
                  <a:pt x="0" y="134111"/>
                </a:lnTo>
                <a:lnTo>
                  <a:pt x="106425" y="240791"/>
                </a:lnTo>
                <a:lnTo>
                  <a:pt x="142674" y="210192"/>
                </a:lnTo>
                <a:lnTo>
                  <a:pt x="183026" y="184938"/>
                </a:lnTo>
                <a:lnTo>
                  <a:pt x="227071" y="165866"/>
                </a:lnTo>
                <a:lnTo>
                  <a:pt x="274403" y="153810"/>
                </a:lnTo>
                <a:lnTo>
                  <a:pt x="324612" y="149605"/>
                </a:lnTo>
                <a:lnTo>
                  <a:pt x="324612" y="0"/>
                </a:lnTo>
                <a:close/>
              </a:path>
            </a:pathLst>
          </a:custGeom>
          <a:solidFill>
            <a:srgbClr val="095A82"/>
          </a:solidFill>
        </p:spPr>
        <p:txBody>
          <a:bodyPr wrap="square" lIns="0" tIns="0" rIns="0" bIns="0" rtlCol="0"/>
          <a:lstStyle/>
          <a:p>
            <a:endParaRPr sz="3600">
              <a:solidFill>
                <a:prstClr val="black"/>
              </a:solidFill>
            </a:endParaRPr>
          </a:p>
        </p:txBody>
      </p:sp>
      <p:sp>
        <p:nvSpPr>
          <p:cNvPr id="54" name="object 40"/>
          <p:cNvSpPr/>
          <p:nvPr/>
        </p:nvSpPr>
        <p:spPr>
          <a:xfrm>
            <a:off x="8927592" y="4035553"/>
            <a:ext cx="269240" cy="996950"/>
          </a:xfrm>
          <a:custGeom>
            <a:avLst/>
            <a:gdLst/>
            <a:ahLst/>
            <a:cxnLst/>
            <a:rect l="l" t="t" r="r" b="b"/>
            <a:pathLst>
              <a:path w="134620" h="498475">
                <a:moveTo>
                  <a:pt x="110362" y="148971"/>
                </a:moveTo>
                <a:lnTo>
                  <a:pt x="23749" y="148971"/>
                </a:lnTo>
                <a:lnTo>
                  <a:pt x="23749" y="498348"/>
                </a:lnTo>
                <a:lnTo>
                  <a:pt x="110362" y="498348"/>
                </a:lnTo>
                <a:lnTo>
                  <a:pt x="110362" y="148971"/>
                </a:lnTo>
                <a:close/>
              </a:path>
              <a:path w="134620" h="498475">
                <a:moveTo>
                  <a:pt x="69595" y="0"/>
                </a:moveTo>
                <a:lnTo>
                  <a:pt x="64515" y="0"/>
                </a:lnTo>
                <a:lnTo>
                  <a:pt x="61087" y="6857"/>
                </a:lnTo>
                <a:lnTo>
                  <a:pt x="3428" y="137032"/>
                </a:lnTo>
                <a:lnTo>
                  <a:pt x="0" y="143891"/>
                </a:lnTo>
                <a:lnTo>
                  <a:pt x="3428" y="148971"/>
                </a:lnTo>
                <a:lnTo>
                  <a:pt x="130682" y="148971"/>
                </a:lnTo>
                <a:lnTo>
                  <a:pt x="134112" y="143891"/>
                </a:lnTo>
                <a:lnTo>
                  <a:pt x="130682" y="137032"/>
                </a:lnTo>
                <a:lnTo>
                  <a:pt x="73025" y="6857"/>
                </a:lnTo>
                <a:lnTo>
                  <a:pt x="69595" y="0"/>
                </a:lnTo>
                <a:close/>
              </a:path>
            </a:pathLst>
          </a:custGeom>
          <a:solidFill>
            <a:srgbClr val="095A82"/>
          </a:solidFill>
        </p:spPr>
        <p:txBody>
          <a:bodyPr wrap="square" lIns="0" tIns="0" rIns="0" bIns="0" rtlCol="0"/>
          <a:lstStyle/>
          <a:p>
            <a:endParaRPr sz="3600">
              <a:solidFill>
                <a:prstClr val="black"/>
              </a:solidFill>
            </a:endParaRPr>
          </a:p>
        </p:txBody>
      </p:sp>
      <p:sp>
        <p:nvSpPr>
          <p:cNvPr id="55" name="object 41"/>
          <p:cNvSpPr/>
          <p:nvPr/>
        </p:nvSpPr>
        <p:spPr>
          <a:xfrm>
            <a:off x="8235695" y="4998720"/>
            <a:ext cx="476250" cy="652780"/>
          </a:xfrm>
          <a:custGeom>
            <a:avLst/>
            <a:gdLst/>
            <a:ahLst/>
            <a:cxnLst/>
            <a:rect l="l" t="t" r="r" b="b"/>
            <a:pathLst>
              <a:path w="238125" h="326389">
                <a:moveTo>
                  <a:pt x="132461" y="0"/>
                </a:moveTo>
                <a:lnTo>
                  <a:pt x="97331" y="40086"/>
                </a:lnTo>
                <a:lnTo>
                  <a:pt x="67600" y="83084"/>
                </a:lnTo>
                <a:lnTo>
                  <a:pt x="43270" y="128549"/>
                </a:lnTo>
                <a:lnTo>
                  <a:pt x="24342" y="176033"/>
                </a:lnTo>
                <a:lnTo>
                  <a:pt x="10820" y="225089"/>
                </a:lnTo>
                <a:lnTo>
                  <a:pt x="2705" y="275273"/>
                </a:lnTo>
                <a:lnTo>
                  <a:pt x="0" y="326135"/>
                </a:lnTo>
                <a:lnTo>
                  <a:pt x="149478" y="326135"/>
                </a:lnTo>
                <a:lnTo>
                  <a:pt x="152952" y="278662"/>
                </a:lnTo>
                <a:lnTo>
                  <a:pt x="163430" y="232097"/>
                </a:lnTo>
                <a:lnTo>
                  <a:pt x="180998" y="187348"/>
                </a:lnTo>
                <a:lnTo>
                  <a:pt x="205741" y="145324"/>
                </a:lnTo>
                <a:lnTo>
                  <a:pt x="237743" y="106933"/>
                </a:lnTo>
                <a:lnTo>
                  <a:pt x="132461" y="0"/>
                </a:lnTo>
                <a:close/>
              </a:path>
            </a:pathLst>
          </a:custGeom>
          <a:solidFill>
            <a:srgbClr val="9CB955"/>
          </a:solidFill>
        </p:spPr>
        <p:txBody>
          <a:bodyPr wrap="square" lIns="0" tIns="0" rIns="0" bIns="0" rtlCol="0"/>
          <a:lstStyle/>
          <a:p>
            <a:endParaRPr sz="3600">
              <a:solidFill>
                <a:prstClr val="black"/>
              </a:solidFill>
            </a:endParaRPr>
          </a:p>
        </p:txBody>
      </p:sp>
      <p:sp>
        <p:nvSpPr>
          <p:cNvPr id="56" name="object 42"/>
          <p:cNvSpPr/>
          <p:nvPr/>
        </p:nvSpPr>
        <p:spPr>
          <a:xfrm>
            <a:off x="7940040" y="4568952"/>
            <a:ext cx="772160" cy="772160"/>
          </a:xfrm>
          <a:custGeom>
            <a:avLst/>
            <a:gdLst/>
            <a:ahLst/>
            <a:cxnLst/>
            <a:rect l="l" t="t" r="r" b="b"/>
            <a:pathLst>
              <a:path w="386079" h="386080">
                <a:moveTo>
                  <a:pt x="200532" y="138811"/>
                </a:moveTo>
                <a:lnTo>
                  <a:pt x="77088" y="138811"/>
                </a:lnTo>
                <a:lnTo>
                  <a:pt x="325627" y="385572"/>
                </a:lnTo>
                <a:lnTo>
                  <a:pt x="385571" y="323850"/>
                </a:lnTo>
                <a:lnTo>
                  <a:pt x="200532" y="138811"/>
                </a:lnTo>
                <a:close/>
              </a:path>
              <a:path w="386079" h="386080">
                <a:moveTo>
                  <a:pt x="3428" y="0"/>
                </a:moveTo>
                <a:lnTo>
                  <a:pt x="0" y="3429"/>
                </a:lnTo>
                <a:lnTo>
                  <a:pt x="3428" y="10287"/>
                </a:lnTo>
                <a:lnTo>
                  <a:pt x="53085" y="143891"/>
                </a:lnTo>
                <a:lnTo>
                  <a:pt x="56514" y="150749"/>
                </a:lnTo>
                <a:lnTo>
                  <a:pt x="63372" y="152526"/>
                </a:lnTo>
                <a:lnTo>
                  <a:pt x="77088" y="138811"/>
                </a:lnTo>
                <a:lnTo>
                  <a:pt x="200532" y="138811"/>
                </a:lnTo>
                <a:lnTo>
                  <a:pt x="138810" y="77088"/>
                </a:lnTo>
                <a:lnTo>
                  <a:pt x="154177" y="61722"/>
                </a:lnTo>
                <a:lnTo>
                  <a:pt x="152526" y="54863"/>
                </a:lnTo>
                <a:lnTo>
                  <a:pt x="145668" y="51435"/>
                </a:lnTo>
                <a:lnTo>
                  <a:pt x="11937" y="1650"/>
                </a:lnTo>
                <a:lnTo>
                  <a:pt x="3428" y="0"/>
                </a:lnTo>
                <a:close/>
              </a:path>
            </a:pathLst>
          </a:custGeom>
          <a:solidFill>
            <a:srgbClr val="9CB955"/>
          </a:solidFill>
        </p:spPr>
        <p:txBody>
          <a:bodyPr wrap="square" lIns="0" tIns="0" rIns="0" bIns="0" rtlCol="0"/>
          <a:lstStyle/>
          <a:p>
            <a:endParaRPr sz="3600">
              <a:solidFill>
                <a:prstClr val="black"/>
              </a:solidFill>
            </a:endParaRPr>
          </a:p>
        </p:txBody>
      </p:sp>
      <p:sp>
        <p:nvSpPr>
          <p:cNvPr id="57" name="object 43"/>
          <p:cNvSpPr/>
          <p:nvPr/>
        </p:nvSpPr>
        <p:spPr>
          <a:xfrm>
            <a:off x="8557258" y="5042914"/>
            <a:ext cx="1216660" cy="1198880"/>
          </a:xfrm>
          <a:custGeom>
            <a:avLst/>
            <a:gdLst/>
            <a:ahLst/>
            <a:cxnLst/>
            <a:rect l="l" t="t" r="r" b="b"/>
            <a:pathLst>
              <a:path w="608329" h="599439">
                <a:moveTo>
                  <a:pt x="304038" y="0"/>
                </a:moveTo>
                <a:lnTo>
                  <a:pt x="254726" y="3920"/>
                </a:lnTo>
                <a:lnTo>
                  <a:pt x="207946" y="15270"/>
                </a:lnTo>
                <a:lnTo>
                  <a:pt x="164324" y="33432"/>
                </a:lnTo>
                <a:lnTo>
                  <a:pt x="124486" y="57790"/>
                </a:lnTo>
                <a:lnTo>
                  <a:pt x="89058" y="87725"/>
                </a:lnTo>
                <a:lnTo>
                  <a:pt x="58667" y="122621"/>
                </a:lnTo>
                <a:lnTo>
                  <a:pt x="33940" y="161860"/>
                </a:lnTo>
                <a:lnTo>
                  <a:pt x="15502" y="204825"/>
                </a:lnTo>
                <a:lnTo>
                  <a:pt x="3979" y="250899"/>
                </a:lnTo>
                <a:lnTo>
                  <a:pt x="0" y="299466"/>
                </a:lnTo>
                <a:lnTo>
                  <a:pt x="3979" y="348032"/>
                </a:lnTo>
                <a:lnTo>
                  <a:pt x="15502" y="394106"/>
                </a:lnTo>
                <a:lnTo>
                  <a:pt x="33940" y="437071"/>
                </a:lnTo>
                <a:lnTo>
                  <a:pt x="58667" y="476310"/>
                </a:lnTo>
                <a:lnTo>
                  <a:pt x="89058" y="511206"/>
                </a:lnTo>
                <a:lnTo>
                  <a:pt x="124486" y="541141"/>
                </a:lnTo>
                <a:lnTo>
                  <a:pt x="164324" y="565499"/>
                </a:lnTo>
                <a:lnTo>
                  <a:pt x="207946" y="583661"/>
                </a:lnTo>
                <a:lnTo>
                  <a:pt x="254726" y="595011"/>
                </a:lnTo>
                <a:lnTo>
                  <a:pt x="304038" y="598932"/>
                </a:lnTo>
                <a:lnTo>
                  <a:pt x="353349" y="595011"/>
                </a:lnTo>
                <a:lnTo>
                  <a:pt x="400129" y="583661"/>
                </a:lnTo>
                <a:lnTo>
                  <a:pt x="443751" y="565499"/>
                </a:lnTo>
                <a:lnTo>
                  <a:pt x="483589" y="541141"/>
                </a:lnTo>
                <a:lnTo>
                  <a:pt x="519017" y="511206"/>
                </a:lnTo>
                <a:lnTo>
                  <a:pt x="549408" y="476310"/>
                </a:lnTo>
                <a:lnTo>
                  <a:pt x="574135" y="437071"/>
                </a:lnTo>
                <a:lnTo>
                  <a:pt x="592573" y="394106"/>
                </a:lnTo>
                <a:lnTo>
                  <a:pt x="604096" y="348032"/>
                </a:lnTo>
                <a:lnTo>
                  <a:pt x="608076" y="299466"/>
                </a:lnTo>
                <a:lnTo>
                  <a:pt x="604096" y="250899"/>
                </a:lnTo>
                <a:lnTo>
                  <a:pt x="592573" y="204825"/>
                </a:lnTo>
                <a:lnTo>
                  <a:pt x="574135" y="161860"/>
                </a:lnTo>
                <a:lnTo>
                  <a:pt x="549408" y="122621"/>
                </a:lnTo>
                <a:lnTo>
                  <a:pt x="519017" y="87725"/>
                </a:lnTo>
                <a:lnTo>
                  <a:pt x="483589" y="57790"/>
                </a:lnTo>
                <a:lnTo>
                  <a:pt x="443751" y="33432"/>
                </a:lnTo>
                <a:lnTo>
                  <a:pt x="400129" y="15270"/>
                </a:lnTo>
                <a:lnTo>
                  <a:pt x="353349" y="3920"/>
                </a:lnTo>
                <a:lnTo>
                  <a:pt x="304038" y="0"/>
                </a:lnTo>
                <a:close/>
              </a:path>
            </a:pathLst>
          </a:custGeom>
          <a:solidFill>
            <a:srgbClr val="BEBEBE"/>
          </a:solidFill>
        </p:spPr>
        <p:txBody>
          <a:bodyPr wrap="square" lIns="0" tIns="0" rIns="0" bIns="0" rtlCol="0"/>
          <a:lstStyle/>
          <a:p>
            <a:endParaRPr sz="3600">
              <a:solidFill>
                <a:prstClr val="black"/>
              </a:solidFill>
            </a:endParaRPr>
          </a:p>
        </p:txBody>
      </p:sp>
      <p:sp>
        <p:nvSpPr>
          <p:cNvPr id="58" name="object 44"/>
          <p:cNvSpPr/>
          <p:nvPr/>
        </p:nvSpPr>
        <p:spPr>
          <a:xfrm>
            <a:off x="8557258" y="5042914"/>
            <a:ext cx="1216660" cy="1198880"/>
          </a:xfrm>
          <a:custGeom>
            <a:avLst/>
            <a:gdLst/>
            <a:ahLst/>
            <a:cxnLst/>
            <a:rect l="l" t="t" r="r" b="b"/>
            <a:pathLst>
              <a:path w="608329" h="599439">
                <a:moveTo>
                  <a:pt x="0" y="299466"/>
                </a:moveTo>
                <a:lnTo>
                  <a:pt x="3979" y="250899"/>
                </a:lnTo>
                <a:lnTo>
                  <a:pt x="15502" y="204825"/>
                </a:lnTo>
                <a:lnTo>
                  <a:pt x="33940" y="161860"/>
                </a:lnTo>
                <a:lnTo>
                  <a:pt x="58667" y="122621"/>
                </a:lnTo>
                <a:lnTo>
                  <a:pt x="89058" y="87725"/>
                </a:lnTo>
                <a:lnTo>
                  <a:pt x="124486" y="57790"/>
                </a:lnTo>
                <a:lnTo>
                  <a:pt x="164324" y="33432"/>
                </a:lnTo>
                <a:lnTo>
                  <a:pt x="207946" y="15270"/>
                </a:lnTo>
                <a:lnTo>
                  <a:pt x="254726" y="3920"/>
                </a:lnTo>
                <a:lnTo>
                  <a:pt x="304038" y="0"/>
                </a:lnTo>
                <a:lnTo>
                  <a:pt x="353349" y="3920"/>
                </a:lnTo>
                <a:lnTo>
                  <a:pt x="400129" y="15270"/>
                </a:lnTo>
                <a:lnTo>
                  <a:pt x="443751" y="33432"/>
                </a:lnTo>
                <a:lnTo>
                  <a:pt x="483589" y="57790"/>
                </a:lnTo>
                <a:lnTo>
                  <a:pt x="519017" y="87725"/>
                </a:lnTo>
                <a:lnTo>
                  <a:pt x="549408" y="122621"/>
                </a:lnTo>
                <a:lnTo>
                  <a:pt x="574135" y="161860"/>
                </a:lnTo>
                <a:lnTo>
                  <a:pt x="592573" y="204825"/>
                </a:lnTo>
                <a:lnTo>
                  <a:pt x="604096" y="250899"/>
                </a:lnTo>
                <a:lnTo>
                  <a:pt x="608076" y="299466"/>
                </a:lnTo>
                <a:lnTo>
                  <a:pt x="604096" y="348032"/>
                </a:lnTo>
                <a:lnTo>
                  <a:pt x="592573" y="394106"/>
                </a:lnTo>
                <a:lnTo>
                  <a:pt x="574135" y="437071"/>
                </a:lnTo>
                <a:lnTo>
                  <a:pt x="549408" y="476310"/>
                </a:lnTo>
                <a:lnTo>
                  <a:pt x="519017" y="511206"/>
                </a:lnTo>
                <a:lnTo>
                  <a:pt x="483589" y="541141"/>
                </a:lnTo>
                <a:lnTo>
                  <a:pt x="443751" y="565499"/>
                </a:lnTo>
                <a:lnTo>
                  <a:pt x="400129" y="583661"/>
                </a:lnTo>
                <a:lnTo>
                  <a:pt x="353349" y="595011"/>
                </a:lnTo>
                <a:lnTo>
                  <a:pt x="304038" y="598932"/>
                </a:lnTo>
                <a:lnTo>
                  <a:pt x="254726" y="595011"/>
                </a:lnTo>
                <a:lnTo>
                  <a:pt x="207946" y="583661"/>
                </a:lnTo>
                <a:lnTo>
                  <a:pt x="164324" y="565499"/>
                </a:lnTo>
                <a:lnTo>
                  <a:pt x="124486" y="541141"/>
                </a:lnTo>
                <a:lnTo>
                  <a:pt x="89058" y="511206"/>
                </a:lnTo>
                <a:lnTo>
                  <a:pt x="58667" y="476310"/>
                </a:lnTo>
                <a:lnTo>
                  <a:pt x="33940" y="437071"/>
                </a:lnTo>
                <a:lnTo>
                  <a:pt x="15502" y="394106"/>
                </a:lnTo>
                <a:lnTo>
                  <a:pt x="3979" y="348032"/>
                </a:lnTo>
                <a:lnTo>
                  <a:pt x="0" y="299466"/>
                </a:lnTo>
                <a:close/>
              </a:path>
            </a:pathLst>
          </a:custGeom>
          <a:ln w="19812">
            <a:solidFill>
              <a:srgbClr val="7E7E7E"/>
            </a:solidFill>
          </a:ln>
        </p:spPr>
        <p:txBody>
          <a:bodyPr wrap="square" lIns="0" tIns="0" rIns="0" bIns="0" rtlCol="0"/>
          <a:lstStyle/>
          <a:p>
            <a:endParaRPr sz="3600">
              <a:solidFill>
                <a:prstClr val="black"/>
              </a:solidFill>
            </a:endParaRPr>
          </a:p>
        </p:txBody>
      </p:sp>
      <p:sp>
        <p:nvSpPr>
          <p:cNvPr id="59" name="object 45"/>
          <p:cNvSpPr txBox="1"/>
          <p:nvPr/>
        </p:nvSpPr>
        <p:spPr>
          <a:xfrm>
            <a:off x="8584693" y="5448301"/>
            <a:ext cx="1167130" cy="332142"/>
          </a:xfrm>
          <a:prstGeom prst="rect">
            <a:avLst/>
          </a:prstGeom>
        </p:spPr>
        <p:txBody>
          <a:bodyPr vert="horz" wrap="square" lIns="0" tIns="24130" rIns="0" bIns="0" rtlCol="0">
            <a:spAutoFit/>
          </a:bodyPr>
          <a:lstStyle/>
          <a:p>
            <a:pPr marL="25400">
              <a:spcBef>
                <a:spcPts val="190"/>
              </a:spcBef>
            </a:pPr>
            <a:r>
              <a:rPr sz="2000" b="1" spc="-10" dirty="0">
                <a:solidFill>
                  <a:srgbClr val="2F2F2F"/>
                </a:solidFill>
                <a:cs typeface="Calibri"/>
              </a:rPr>
              <a:t>C</a:t>
            </a:r>
            <a:r>
              <a:rPr sz="2000" b="1" dirty="0">
                <a:solidFill>
                  <a:srgbClr val="2F2F2F"/>
                </a:solidFill>
                <a:cs typeface="Calibri"/>
              </a:rPr>
              <a:t>on</a:t>
            </a:r>
            <a:r>
              <a:rPr sz="2000" b="1" spc="-10" dirty="0">
                <a:solidFill>
                  <a:srgbClr val="2F2F2F"/>
                </a:solidFill>
                <a:cs typeface="Calibri"/>
              </a:rPr>
              <a:t>se</a:t>
            </a:r>
            <a:r>
              <a:rPr sz="2000" b="1" dirty="0">
                <a:solidFill>
                  <a:srgbClr val="2F2F2F"/>
                </a:solidFill>
                <a:cs typeface="Calibri"/>
              </a:rPr>
              <a:t>n</a:t>
            </a:r>
            <a:r>
              <a:rPr sz="2000" b="1" spc="-10" dirty="0">
                <a:solidFill>
                  <a:srgbClr val="2F2F2F"/>
                </a:solidFill>
                <a:cs typeface="Calibri"/>
              </a:rPr>
              <a:t>s</a:t>
            </a:r>
            <a:r>
              <a:rPr sz="2000" b="1" dirty="0">
                <a:solidFill>
                  <a:srgbClr val="2F2F2F"/>
                </a:solidFill>
                <a:cs typeface="Calibri"/>
              </a:rPr>
              <a:t>u</a:t>
            </a:r>
            <a:r>
              <a:rPr sz="2000" b="1" spc="-10" dirty="0">
                <a:solidFill>
                  <a:srgbClr val="2F2F2F"/>
                </a:solidFill>
                <a:cs typeface="Calibri"/>
              </a:rPr>
              <a:t>s</a:t>
            </a:r>
            <a:endParaRPr sz="2000">
              <a:solidFill>
                <a:prstClr val="black"/>
              </a:solidFill>
              <a:cs typeface="Calibri"/>
            </a:endParaRPr>
          </a:p>
        </p:txBody>
      </p:sp>
      <p:sp>
        <p:nvSpPr>
          <p:cNvPr id="60" name="object 47"/>
          <p:cNvSpPr txBox="1"/>
          <p:nvPr/>
        </p:nvSpPr>
        <p:spPr>
          <a:xfrm>
            <a:off x="7309866" y="1768747"/>
            <a:ext cx="3708400" cy="2344229"/>
          </a:xfrm>
          <a:prstGeom prst="rect">
            <a:avLst/>
          </a:prstGeom>
        </p:spPr>
        <p:txBody>
          <a:bodyPr vert="horz" wrap="square" lIns="0" tIns="116838" rIns="0" bIns="0" rtlCol="0">
            <a:spAutoFit/>
          </a:bodyPr>
          <a:lstStyle/>
          <a:p>
            <a:pPr marL="25400">
              <a:spcBef>
                <a:spcPts val="918"/>
              </a:spcBef>
            </a:pPr>
            <a:r>
              <a:rPr sz="2800" b="1" spc="-20" dirty="0">
                <a:solidFill>
                  <a:srgbClr val="095A82"/>
                </a:solidFill>
                <a:cs typeface="Calibri"/>
              </a:rPr>
              <a:t>Decentralized</a:t>
            </a:r>
            <a:r>
              <a:rPr sz="2800" b="1" spc="-80" dirty="0">
                <a:solidFill>
                  <a:srgbClr val="095A82"/>
                </a:solidFill>
                <a:cs typeface="Calibri"/>
              </a:rPr>
              <a:t> </a:t>
            </a:r>
            <a:r>
              <a:rPr sz="2800" b="1" spc="-10" dirty="0">
                <a:solidFill>
                  <a:srgbClr val="095A82"/>
                </a:solidFill>
                <a:cs typeface="Calibri"/>
              </a:rPr>
              <a:t>Consensus</a:t>
            </a:r>
            <a:endParaRPr sz="2800">
              <a:solidFill>
                <a:prstClr val="black"/>
              </a:solidFill>
              <a:cs typeface="Calibri"/>
            </a:endParaRPr>
          </a:p>
          <a:p>
            <a:pPr marL="186690" marR="175260" indent="73660" algn="ctr">
              <a:spcBef>
                <a:spcPts val="620"/>
              </a:spcBef>
            </a:pPr>
            <a:r>
              <a:rPr sz="2400" dirty="0">
                <a:solidFill>
                  <a:srgbClr val="2F2F2F"/>
                </a:solidFill>
                <a:cs typeface="Calibri"/>
              </a:rPr>
              <a:t>A </a:t>
            </a:r>
            <a:r>
              <a:rPr sz="2400" spc="-10" dirty="0">
                <a:solidFill>
                  <a:srgbClr val="2F2F2F"/>
                </a:solidFill>
                <a:cs typeface="Calibri"/>
              </a:rPr>
              <a:t>single central authority  cannot provide</a:t>
            </a:r>
            <a:r>
              <a:rPr sz="2400" spc="-190" dirty="0">
                <a:solidFill>
                  <a:srgbClr val="2F2F2F"/>
                </a:solidFill>
                <a:cs typeface="Calibri"/>
              </a:rPr>
              <a:t> </a:t>
            </a:r>
            <a:r>
              <a:rPr sz="2400" spc="-10" dirty="0">
                <a:solidFill>
                  <a:srgbClr val="2F2F2F"/>
                </a:solidFill>
                <a:cs typeface="Calibri"/>
              </a:rPr>
              <a:t>transaction  </a:t>
            </a:r>
            <a:r>
              <a:rPr sz="2400" dirty="0">
                <a:solidFill>
                  <a:srgbClr val="2F2F2F"/>
                </a:solidFill>
                <a:cs typeface="Calibri"/>
              </a:rPr>
              <a:t>finality</a:t>
            </a:r>
            <a:endParaRPr sz="2400">
              <a:solidFill>
                <a:prstClr val="black"/>
              </a:solidFill>
              <a:cs typeface="Calibri"/>
            </a:endParaRPr>
          </a:p>
          <a:p>
            <a:pPr marR="173990" algn="ctr">
              <a:spcBef>
                <a:spcPts val="1400"/>
              </a:spcBef>
            </a:pPr>
            <a:r>
              <a:rPr sz="2800" b="1" dirty="0">
                <a:solidFill>
                  <a:srgbClr val="FFFFFF"/>
                </a:solidFill>
                <a:cs typeface="Calibri"/>
              </a:rPr>
              <a:t>1</a:t>
            </a:r>
            <a:endParaRPr sz="2800">
              <a:solidFill>
                <a:prstClr val="black"/>
              </a:solidFill>
              <a:cs typeface="Calibri"/>
            </a:endParaRPr>
          </a:p>
        </p:txBody>
      </p:sp>
      <p:sp>
        <p:nvSpPr>
          <p:cNvPr id="61" name="object 48"/>
          <p:cNvSpPr txBox="1"/>
          <p:nvPr/>
        </p:nvSpPr>
        <p:spPr>
          <a:xfrm>
            <a:off x="6670546" y="8146289"/>
            <a:ext cx="5138420" cy="1195199"/>
          </a:xfrm>
          <a:prstGeom prst="rect">
            <a:avLst/>
          </a:prstGeom>
        </p:spPr>
        <p:txBody>
          <a:bodyPr vert="horz" wrap="square" lIns="0" tIns="25400" rIns="0" bIns="0" rtlCol="0">
            <a:spAutoFit/>
          </a:bodyPr>
          <a:lstStyle/>
          <a:p>
            <a:pPr marL="1311910">
              <a:spcBef>
                <a:spcPts val="200"/>
              </a:spcBef>
            </a:pPr>
            <a:r>
              <a:rPr sz="2800" b="1" dirty="0">
                <a:solidFill>
                  <a:srgbClr val="16A995"/>
                </a:solidFill>
                <a:cs typeface="Calibri"/>
              </a:rPr>
              <a:t>Non</a:t>
            </a:r>
            <a:r>
              <a:rPr sz="2800" b="1" spc="-40" dirty="0">
                <a:solidFill>
                  <a:srgbClr val="16A995"/>
                </a:solidFill>
                <a:cs typeface="Calibri"/>
              </a:rPr>
              <a:t> </a:t>
            </a:r>
            <a:r>
              <a:rPr sz="2800" b="1" spc="-10" dirty="0">
                <a:solidFill>
                  <a:srgbClr val="16A995"/>
                </a:solidFill>
                <a:cs typeface="Calibri"/>
              </a:rPr>
              <a:t>Repudiation</a:t>
            </a:r>
            <a:endParaRPr sz="2800">
              <a:solidFill>
                <a:prstClr val="black"/>
              </a:solidFill>
              <a:cs typeface="Calibri"/>
            </a:endParaRPr>
          </a:p>
          <a:p>
            <a:pPr marL="24130" marR="10160" indent="-16510" algn="ctr">
              <a:spcBef>
                <a:spcPts val="40"/>
              </a:spcBef>
            </a:pPr>
            <a:r>
              <a:rPr sz="2400" dirty="0">
                <a:solidFill>
                  <a:srgbClr val="2F2F2F"/>
                </a:solidFill>
                <a:cs typeface="Calibri"/>
              </a:rPr>
              <a:t>This </a:t>
            </a:r>
            <a:r>
              <a:rPr sz="2400" spc="-10" dirty="0">
                <a:solidFill>
                  <a:srgbClr val="2F2F2F"/>
                </a:solidFill>
                <a:cs typeface="Calibri"/>
              </a:rPr>
              <a:t>provides </a:t>
            </a:r>
            <a:r>
              <a:rPr sz="2400" dirty="0">
                <a:solidFill>
                  <a:srgbClr val="2F2F2F"/>
                </a:solidFill>
                <a:cs typeface="Calibri"/>
              </a:rPr>
              <a:t>means </a:t>
            </a:r>
            <a:r>
              <a:rPr sz="2400" spc="-10" dirty="0">
                <a:solidFill>
                  <a:srgbClr val="2F2F2F"/>
                </a:solidFill>
                <a:cs typeface="Calibri"/>
              </a:rPr>
              <a:t>to verify that </a:t>
            </a:r>
            <a:r>
              <a:rPr sz="2400" dirty="0">
                <a:solidFill>
                  <a:srgbClr val="2F2F2F"/>
                </a:solidFill>
                <a:cs typeface="Calibri"/>
              </a:rPr>
              <a:t>the  supposed sender </a:t>
            </a:r>
            <a:r>
              <a:rPr sz="2400" spc="-10" dirty="0">
                <a:solidFill>
                  <a:srgbClr val="2F2F2F"/>
                </a:solidFill>
                <a:cs typeface="Calibri"/>
              </a:rPr>
              <a:t>really sent </a:t>
            </a:r>
            <a:r>
              <a:rPr sz="2400" dirty="0">
                <a:solidFill>
                  <a:srgbClr val="2F2F2F"/>
                </a:solidFill>
                <a:cs typeface="Calibri"/>
              </a:rPr>
              <a:t>the</a:t>
            </a:r>
            <a:r>
              <a:rPr sz="2400" spc="-240" dirty="0">
                <a:solidFill>
                  <a:srgbClr val="2F2F2F"/>
                </a:solidFill>
                <a:cs typeface="Calibri"/>
              </a:rPr>
              <a:t> </a:t>
            </a:r>
            <a:r>
              <a:rPr sz="2400" spc="-10" dirty="0">
                <a:solidFill>
                  <a:srgbClr val="2F2F2F"/>
                </a:solidFill>
                <a:cs typeface="Calibri"/>
              </a:rPr>
              <a:t>message</a:t>
            </a:r>
            <a:endParaRPr sz="2400">
              <a:solidFill>
                <a:prstClr val="black"/>
              </a:solidFill>
              <a:cs typeface="Calibri"/>
            </a:endParaRPr>
          </a:p>
        </p:txBody>
      </p:sp>
      <p:sp>
        <p:nvSpPr>
          <p:cNvPr id="62" name="object 49"/>
          <p:cNvSpPr txBox="1"/>
          <p:nvPr/>
        </p:nvSpPr>
        <p:spPr>
          <a:xfrm>
            <a:off x="11281408" y="3526029"/>
            <a:ext cx="5069840" cy="1196481"/>
          </a:xfrm>
          <a:prstGeom prst="rect">
            <a:avLst/>
          </a:prstGeom>
        </p:spPr>
        <p:txBody>
          <a:bodyPr vert="horz" wrap="square" lIns="0" tIns="26670" rIns="0" bIns="0" rtlCol="0">
            <a:spAutoFit/>
          </a:bodyPr>
          <a:lstStyle/>
          <a:p>
            <a:pPr marL="25400">
              <a:spcBef>
                <a:spcPts val="210"/>
              </a:spcBef>
            </a:pPr>
            <a:r>
              <a:rPr sz="2800" b="1" dirty="0">
                <a:solidFill>
                  <a:srgbClr val="0D80B8"/>
                </a:solidFill>
                <a:cs typeface="Calibri"/>
              </a:rPr>
              <a:t>Quorum</a:t>
            </a:r>
            <a:r>
              <a:rPr sz="2800" b="1" spc="-70" dirty="0">
                <a:solidFill>
                  <a:srgbClr val="0D80B8"/>
                </a:solidFill>
                <a:cs typeface="Calibri"/>
              </a:rPr>
              <a:t> </a:t>
            </a:r>
            <a:r>
              <a:rPr sz="2800" b="1" dirty="0">
                <a:solidFill>
                  <a:srgbClr val="0D80B8"/>
                </a:solidFill>
                <a:cs typeface="Calibri"/>
              </a:rPr>
              <a:t>Structure</a:t>
            </a:r>
            <a:endParaRPr sz="2800">
              <a:solidFill>
                <a:prstClr val="black"/>
              </a:solidFill>
              <a:cs typeface="Calibri"/>
            </a:endParaRPr>
          </a:p>
          <a:p>
            <a:pPr marL="25400" marR="10160">
              <a:spcBef>
                <a:spcPts val="30"/>
              </a:spcBef>
            </a:pPr>
            <a:r>
              <a:rPr sz="2400" dirty="0">
                <a:solidFill>
                  <a:srgbClr val="2F2F2F"/>
                </a:solidFill>
                <a:cs typeface="Calibri"/>
              </a:rPr>
              <a:t>Nodes </a:t>
            </a:r>
            <a:r>
              <a:rPr sz="2400" spc="-20" dirty="0">
                <a:solidFill>
                  <a:srgbClr val="2F2F2F"/>
                </a:solidFill>
                <a:cs typeface="Calibri"/>
              </a:rPr>
              <a:t>exchange </a:t>
            </a:r>
            <a:r>
              <a:rPr sz="2400" spc="-10" dirty="0">
                <a:solidFill>
                  <a:srgbClr val="2F2F2F"/>
                </a:solidFill>
                <a:cs typeface="Calibri"/>
              </a:rPr>
              <a:t>messages </a:t>
            </a:r>
            <a:r>
              <a:rPr sz="2400" dirty="0">
                <a:solidFill>
                  <a:srgbClr val="2F2F2F"/>
                </a:solidFill>
                <a:cs typeface="Calibri"/>
              </a:rPr>
              <a:t>in </a:t>
            </a:r>
            <a:r>
              <a:rPr sz="2400" spc="-10" dirty="0">
                <a:solidFill>
                  <a:srgbClr val="2F2F2F"/>
                </a:solidFill>
                <a:cs typeface="Calibri"/>
              </a:rPr>
              <a:t>predefined  </a:t>
            </a:r>
            <a:r>
              <a:rPr sz="2400" spc="-30" dirty="0">
                <a:solidFill>
                  <a:srgbClr val="2F2F2F"/>
                </a:solidFill>
                <a:cs typeface="Calibri"/>
              </a:rPr>
              <a:t>ways, </a:t>
            </a:r>
            <a:r>
              <a:rPr sz="2400" spc="-10" dirty="0">
                <a:solidFill>
                  <a:srgbClr val="2F2F2F"/>
                </a:solidFill>
                <a:cs typeface="Calibri"/>
              </a:rPr>
              <a:t>which </a:t>
            </a:r>
            <a:r>
              <a:rPr sz="2400" spc="-20" dirty="0">
                <a:solidFill>
                  <a:srgbClr val="2F2F2F"/>
                </a:solidFill>
                <a:cs typeface="Calibri"/>
              </a:rPr>
              <a:t>may </a:t>
            </a:r>
            <a:r>
              <a:rPr sz="2400" dirty="0">
                <a:solidFill>
                  <a:srgbClr val="2F2F2F"/>
                </a:solidFill>
                <a:cs typeface="Calibri"/>
              </a:rPr>
              <a:t>include </a:t>
            </a:r>
            <a:r>
              <a:rPr sz="2400" spc="-20" dirty="0">
                <a:solidFill>
                  <a:srgbClr val="2F2F2F"/>
                </a:solidFill>
                <a:cs typeface="Calibri"/>
              </a:rPr>
              <a:t>stages </a:t>
            </a:r>
            <a:r>
              <a:rPr sz="2400" spc="-10" dirty="0">
                <a:solidFill>
                  <a:srgbClr val="2F2F2F"/>
                </a:solidFill>
                <a:cs typeface="Calibri"/>
              </a:rPr>
              <a:t>or</a:t>
            </a:r>
            <a:r>
              <a:rPr sz="2400" dirty="0">
                <a:solidFill>
                  <a:srgbClr val="2F2F2F"/>
                </a:solidFill>
                <a:cs typeface="Calibri"/>
              </a:rPr>
              <a:t> </a:t>
            </a:r>
            <a:r>
              <a:rPr sz="2400" spc="-10" dirty="0">
                <a:solidFill>
                  <a:srgbClr val="2F2F2F"/>
                </a:solidFill>
                <a:cs typeface="Calibri"/>
              </a:rPr>
              <a:t>tiers</a:t>
            </a:r>
            <a:endParaRPr sz="2400">
              <a:solidFill>
                <a:prstClr val="black"/>
              </a:solidFill>
              <a:cs typeface="Calibri"/>
            </a:endParaRPr>
          </a:p>
        </p:txBody>
      </p:sp>
      <p:sp>
        <p:nvSpPr>
          <p:cNvPr id="63" name="object 50"/>
          <p:cNvSpPr txBox="1"/>
          <p:nvPr/>
        </p:nvSpPr>
        <p:spPr>
          <a:xfrm>
            <a:off x="11922759" y="5069586"/>
            <a:ext cx="4108450" cy="1195199"/>
          </a:xfrm>
          <a:prstGeom prst="rect">
            <a:avLst/>
          </a:prstGeom>
        </p:spPr>
        <p:txBody>
          <a:bodyPr vert="horz" wrap="square" lIns="0" tIns="25400" rIns="0" bIns="0" rtlCol="0">
            <a:spAutoFit/>
          </a:bodyPr>
          <a:lstStyle/>
          <a:p>
            <a:pPr marL="25400">
              <a:spcBef>
                <a:spcPts val="200"/>
              </a:spcBef>
            </a:pPr>
            <a:r>
              <a:rPr sz="2800" b="1" spc="-10" dirty="0">
                <a:solidFill>
                  <a:srgbClr val="F19C13"/>
                </a:solidFill>
                <a:cs typeface="Calibri"/>
              </a:rPr>
              <a:t>Authentication</a:t>
            </a:r>
            <a:endParaRPr sz="2800">
              <a:solidFill>
                <a:prstClr val="black"/>
              </a:solidFill>
              <a:cs typeface="Calibri"/>
            </a:endParaRPr>
          </a:p>
          <a:p>
            <a:pPr marL="25400" marR="10160">
              <a:spcBef>
                <a:spcPts val="40"/>
              </a:spcBef>
            </a:pPr>
            <a:r>
              <a:rPr sz="2400" spc="-20" dirty="0">
                <a:solidFill>
                  <a:srgbClr val="2F2F2F"/>
                </a:solidFill>
                <a:cs typeface="Calibri"/>
              </a:rPr>
              <a:t>Process </a:t>
            </a:r>
            <a:r>
              <a:rPr sz="2400" spc="-10" dirty="0">
                <a:solidFill>
                  <a:srgbClr val="2F2F2F"/>
                </a:solidFill>
                <a:cs typeface="Calibri"/>
              </a:rPr>
              <a:t>provides </a:t>
            </a:r>
            <a:r>
              <a:rPr sz="2400" dirty="0">
                <a:solidFill>
                  <a:srgbClr val="2F2F2F"/>
                </a:solidFill>
                <a:cs typeface="Calibri"/>
              </a:rPr>
              <a:t>means </a:t>
            </a:r>
            <a:r>
              <a:rPr sz="2400" spc="-10" dirty="0">
                <a:solidFill>
                  <a:srgbClr val="2F2F2F"/>
                </a:solidFill>
                <a:cs typeface="Calibri"/>
              </a:rPr>
              <a:t>to verify  </a:t>
            </a:r>
            <a:r>
              <a:rPr sz="2400" dirty="0">
                <a:solidFill>
                  <a:srgbClr val="2F2F2F"/>
                </a:solidFill>
                <a:cs typeface="Calibri"/>
              </a:rPr>
              <a:t>the </a:t>
            </a:r>
            <a:r>
              <a:rPr sz="2400" spc="-10" dirty="0">
                <a:solidFill>
                  <a:srgbClr val="2F2F2F"/>
                </a:solidFill>
                <a:cs typeface="Calibri"/>
              </a:rPr>
              <a:t>participants</a:t>
            </a:r>
            <a:r>
              <a:rPr sz="2400" spc="-100" dirty="0">
                <a:solidFill>
                  <a:srgbClr val="2F2F2F"/>
                </a:solidFill>
                <a:cs typeface="Calibri"/>
              </a:rPr>
              <a:t> </a:t>
            </a:r>
            <a:r>
              <a:rPr sz="2400" spc="-10" dirty="0">
                <a:solidFill>
                  <a:srgbClr val="2F2F2F"/>
                </a:solidFill>
                <a:cs typeface="Calibri"/>
              </a:rPr>
              <a:t>identities</a:t>
            </a:r>
            <a:endParaRPr sz="2400">
              <a:solidFill>
                <a:prstClr val="black"/>
              </a:solidFill>
              <a:cs typeface="Calibri"/>
            </a:endParaRPr>
          </a:p>
        </p:txBody>
      </p:sp>
      <p:sp>
        <p:nvSpPr>
          <p:cNvPr id="64" name="object 51"/>
          <p:cNvSpPr txBox="1"/>
          <p:nvPr/>
        </p:nvSpPr>
        <p:spPr>
          <a:xfrm>
            <a:off x="11281408" y="6552693"/>
            <a:ext cx="3931920" cy="1195199"/>
          </a:xfrm>
          <a:prstGeom prst="rect">
            <a:avLst/>
          </a:prstGeom>
        </p:spPr>
        <p:txBody>
          <a:bodyPr vert="horz" wrap="square" lIns="0" tIns="25400" rIns="0" bIns="0" rtlCol="0">
            <a:spAutoFit/>
          </a:bodyPr>
          <a:lstStyle/>
          <a:p>
            <a:pPr marL="25400">
              <a:spcBef>
                <a:spcPts val="200"/>
              </a:spcBef>
            </a:pPr>
            <a:r>
              <a:rPr sz="2800" b="1" spc="-10" dirty="0">
                <a:solidFill>
                  <a:srgbClr val="9CB955"/>
                </a:solidFill>
                <a:cs typeface="Calibri"/>
              </a:rPr>
              <a:t>Integrity</a:t>
            </a:r>
            <a:endParaRPr sz="2800">
              <a:solidFill>
                <a:prstClr val="black"/>
              </a:solidFill>
              <a:cs typeface="Calibri"/>
            </a:endParaRPr>
          </a:p>
          <a:p>
            <a:pPr marL="25400" marR="10160">
              <a:spcBef>
                <a:spcPts val="40"/>
              </a:spcBef>
            </a:pPr>
            <a:r>
              <a:rPr sz="2400" dirty="0">
                <a:solidFill>
                  <a:srgbClr val="2F2F2F"/>
                </a:solidFill>
                <a:cs typeface="Calibri"/>
              </a:rPr>
              <a:t>It </a:t>
            </a:r>
            <a:r>
              <a:rPr sz="2400" spc="-20" dirty="0">
                <a:solidFill>
                  <a:srgbClr val="2F2F2F"/>
                </a:solidFill>
                <a:cs typeface="Calibri"/>
              </a:rPr>
              <a:t>enforces </a:t>
            </a:r>
            <a:r>
              <a:rPr sz="2400" dirty="0">
                <a:solidFill>
                  <a:srgbClr val="2F2F2F"/>
                </a:solidFill>
                <a:cs typeface="Calibri"/>
              </a:rPr>
              <a:t>the </a:t>
            </a:r>
            <a:r>
              <a:rPr sz="2400" spc="-10" dirty="0">
                <a:solidFill>
                  <a:srgbClr val="2F2F2F"/>
                </a:solidFill>
                <a:cs typeface="Calibri"/>
              </a:rPr>
              <a:t>validation of</a:t>
            </a:r>
            <a:r>
              <a:rPr sz="2400" spc="-150" dirty="0">
                <a:solidFill>
                  <a:srgbClr val="2F2F2F"/>
                </a:solidFill>
                <a:cs typeface="Calibri"/>
              </a:rPr>
              <a:t> </a:t>
            </a:r>
            <a:r>
              <a:rPr sz="2400" dirty="0">
                <a:solidFill>
                  <a:srgbClr val="2F2F2F"/>
                </a:solidFill>
                <a:cs typeface="Calibri"/>
              </a:rPr>
              <a:t>the  </a:t>
            </a:r>
            <a:r>
              <a:rPr sz="2400" spc="-10" dirty="0">
                <a:solidFill>
                  <a:srgbClr val="2F2F2F"/>
                </a:solidFill>
                <a:cs typeface="Calibri"/>
              </a:rPr>
              <a:t>transaction</a:t>
            </a:r>
            <a:r>
              <a:rPr sz="2400" spc="-60" dirty="0">
                <a:solidFill>
                  <a:srgbClr val="2F2F2F"/>
                </a:solidFill>
                <a:cs typeface="Calibri"/>
              </a:rPr>
              <a:t> </a:t>
            </a:r>
            <a:r>
              <a:rPr sz="2400" spc="-10" dirty="0">
                <a:solidFill>
                  <a:srgbClr val="2F2F2F"/>
                </a:solidFill>
                <a:cs typeface="Calibri"/>
              </a:rPr>
              <a:t>integrity</a:t>
            </a:r>
            <a:endParaRPr sz="2400">
              <a:solidFill>
                <a:prstClr val="black"/>
              </a:solidFill>
              <a:cs typeface="Calibri"/>
            </a:endParaRPr>
          </a:p>
        </p:txBody>
      </p:sp>
      <p:sp>
        <p:nvSpPr>
          <p:cNvPr id="65" name="object 52"/>
          <p:cNvSpPr txBox="1"/>
          <p:nvPr/>
        </p:nvSpPr>
        <p:spPr>
          <a:xfrm>
            <a:off x="1252931" y="4948937"/>
            <a:ext cx="5955030" cy="2703304"/>
          </a:xfrm>
          <a:prstGeom prst="rect">
            <a:avLst/>
          </a:prstGeom>
        </p:spPr>
        <p:txBody>
          <a:bodyPr vert="horz" wrap="square" lIns="0" tIns="25400" rIns="0" bIns="0" rtlCol="0">
            <a:spAutoFit/>
          </a:bodyPr>
          <a:lstStyle/>
          <a:p>
            <a:pPr marL="2912110">
              <a:spcBef>
                <a:spcPts val="200"/>
              </a:spcBef>
            </a:pPr>
            <a:r>
              <a:rPr sz="2800" b="1" spc="-20" dirty="0">
                <a:solidFill>
                  <a:srgbClr val="F19C13"/>
                </a:solidFill>
                <a:cs typeface="Calibri"/>
              </a:rPr>
              <a:t>Fault</a:t>
            </a:r>
            <a:r>
              <a:rPr sz="2800" b="1" spc="-150" dirty="0">
                <a:solidFill>
                  <a:srgbClr val="F19C13"/>
                </a:solidFill>
                <a:cs typeface="Calibri"/>
              </a:rPr>
              <a:t> </a:t>
            </a:r>
            <a:r>
              <a:rPr sz="2800" b="1" spc="-40" dirty="0">
                <a:solidFill>
                  <a:srgbClr val="F19C13"/>
                </a:solidFill>
                <a:cs typeface="Calibri"/>
              </a:rPr>
              <a:t>Tolerance</a:t>
            </a:r>
            <a:endParaRPr sz="2800">
              <a:solidFill>
                <a:prstClr val="black"/>
              </a:solidFill>
              <a:cs typeface="Calibri"/>
            </a:endParaRPr>
          </a:p>
          <a:p>
            <a:pPr marL="25400" marR="796290" indent="1102360" algn="r">
              <a:spcBef>
                <a:spcPts val="40"/>
              </a:spcBef>
            </a:pPr>
            <a:r>
              <a:rPr sz="2400" dirty="0">
                <a:solidFill>
                  <a:srgbClr val="2F2F2F"/>
                </a:solidFill>
                <a:cs typeface="Calibri"/>
              </a:rPr>
              <a:t>The </a:t>
            </a:r>
            <a:r>
              <a:rPr sz="2400" spc="-10" dirty="0">
                <a:solidFill>
                  <a:srgbClr val="2F2F2F"/>
                </a:solidFill>
                <a:cs typeface="Calibri"/>
              </a:rPr>
              <a:t>network</a:t>
            </a:r>
            <a:r>
              <a:rPr sz="2400" spc="-80" dirty="0">
                <a:solidFill>
                  <a:srgbClr val="2F2F2F"/>
                </a:solidFill>
                <a:cs typeface="Calibri"/>
              </a:rPr>
              <a:t> </a:t>
            </a:r>
            <a:r>
              <a:rPr sz="2400" spc="-20" dirty="0">
                <a:solidFill>
                  <a:srgbClr val="2F2F2F"/>
                </a:solidFill>
                <a:cs typeface="Calibri"/>
              </a:rPr>
              <a:t>operates</a:t>
            </a:r>
            <a:r>
              <a:rPr sz="2400" spc="-60" dirty="0">
                <a:solidFill>
                  <a:srgbClr val="2F2F2F"/>
                </a:solidFill>
                <a:cs typeface="Calibri"/>
              </a:rPr>
              <a:t> </a:t>
            </a:r>
            <a:r>
              <a:rPr sz="2400" spc="-10" dirty="0">
                <a:solidFill>
                  <a:srgbClr val="2F2F2F"/>
                </a:solidFill>
                <a:cs typeface="Calibri"/>
              </a:rPr>
              <a:t>efficiently </a:t>
            </a:r>
            <a:r>
              <a:rPr sz="2400" dirty="0">
                <a:solidFill>
                  <a:srgbClr val="2F2F2F"/>
                </a:solidFill>
                <a:cs typeface="Calibri"/>
              </a:rPr>
              <a:t> and </a:t>
            </a:r>
            <a:r>
              <a:rPr sz="2400" spc="-10" dirty="0">
                <a:solidFill>
                  <a:srgbClr val="2F2F2F"/>
                </a:solidFill>
                <a:cs typeface="Calibri"/>
              </a:rPr>
              <a:t>quickly even </a:t>
            </a:r>
            <a:r>
              <a:rPr sz="2400" dirty="0">
                <a:solidFill>
                  <a:srgbClr val="2F2F2F"/>
                </a:solidFill>
                <a:cs typeface="Calibri"/>
              </a:rPr>
              <a:t>if </a:t>
            </a:r>
            <a:r>
              <a:rPr sz="2400" spc="-10" dirty="0">
                <a:solidFill>
                  <a:srgbClr val="2F2F2F"/>
                </a:solidFill>
                <a:cs typeface="Calibri"/>
              </a:rPr>
              <a:t>some </a:t>
            </a:r>
            <a:r>
              <a:rPr sz="2400" dirty="0">
                <a:solidFill>
                  <a:srgbClr val="2F2F2F"/>
                </a:solidFill>
                <a:cs typeface="Calibri"/>
              </a:rPr>
              <a:t>nodes </a:t>
            </a:r>
            <a:r>
              <a:rPr sz="2400" spc="-10" dirty="0">
                <a:solidFill>
                  <a:srgbClr val="2F2F2F"/>
                </a:solidFill>
                <a:cs typeface="Calibri"/>
              </a:rPr>
              <a:t>fail or</a:t>
            </a:r>
            <a:r>
              <a:rPr sz="2400" spc="-140" dirty="0">
                <a:solidFill>
                  <a:srgbClr val="2F2F2F"/>
                </a:solidFill>
                <a:cs typeface="Calibri"/>
              </a:rPr>
              <a:t> </a:t>
            </a:r>
            <a:r>
              <a:rPr sz="2400" spc="-10" dirty="0">
                <a:solidFill>
                  <a:srgbClr val="2F2F2F"/>
                </a:solidFill>
                <a:cs typeface="Calibri"/>
              </a:rPr>
              <a:t>are</a:t>
            </a:r>
            <a:endParaRPr sz="2400">
              <a:solidFill>
                <a:prstClr val="black"/>
              </a:solidFill>
              <a:cs typeface="Calibri"/>
            </a:endParaRPr>
          </a:p>
          <a:p>
            <a:pPr marL="4575810">
              <a:lnSpc>
                <a:spcPts val="2680"/>
              </a:lnSpc>
            </a:pPr>
            <a:r>
              <a:rPr sz="2400" spc="-10" dirty="0">
                <a:solidFill>
                  <a:srgbClr val="2F2F2F"/>
                </a:solidFill>
                <a:cs typeface="Calibri"/>
              </a:rPr>
              <a:t>slow</a:t>
            </a:r>
            <a:endParaRPr sz="2400">
              <a:solidFill>
                <a:prstClr val="black"/>
              </a:solidFill>
              <a:cs typeface="Calibri"/>
            </a:endParaRPr>
          </a:p>
          <a:p>
            <a:pPr marL="4859020">
              <a:lnSpc>
                <a:spcPts val="3170"/>
              </a:lnSpc>
            </a:pPr>
            <a:r>
              <a:rPr sz="2800" b="1" spc="-10" dirty="0">
                <a:solidFill>
                  <a:srgbClr val="AFC3C7"/>
                </a:solidFill>
                <a:cs typeface="Calibri"/>
              </a:rPr>
              <a:t>Privacy</a:t>
            </a:r>
            <a:endParaRPr sz="2800">
              <a:solidFill>
                <a:prstClr val="black"/>
              </a:solidFill>
              <a:cs typeface="Calibri"/>
            </a:endParaRPr>
          </a:p>
          <a:p>
            <a:pPr marL="355600" marR="10160" indent="1371600" algn="r">
              <a:spcBef>
                <a:spcPts val="50"/>
              </a:spcBef>
            </a:pPr>
            <a:r>
              <a:rPr sz="2400" dirty="0">
                <a:solidFill>
                  <a:srgbClr val="2F2F2F"/>
                </a:solidFill>
                <a:cs typeface="Calibri"/>
              </a:rPr>
              <a:t>This </a:t>
            </a:r>
            <a:r>
              <a:rPr sz="2400" spc="-10" dirty="0">
                <a:solidFill>
                  <a:srgbClr val="2F2F2F"/>
                </a:solidFill>
                <a:cs typeface="Calibri"/>
              </a:rPr>
              <a:t>provides </a:t>
            </a:r>
            <a:r>
              <a:rPr sz="2400" dirty="0">
                <a:solidFill>
                  <a:srgbClr val="2F2F2F"/>
                </a:solidFill>
                <a:cs typeface="Calibri"/>
              </a:rPr>
              <a:t>means </a:t>
            </a:r>
            <a:r>
              <a:rPr sz="2400" spc="-10" dirty="0">
                <a:solidFill>
                  <a:srgbClr val="2F2F2F"/>
                </a:solidFill>
                <a:cs typeface="Calibri"/>
              </a:rPr>
              <a:t>to</a:t>
            </a:r>
            <a:r>
              <a:rPr sz="2400" spc="-180" dirty="0">
                <a:solidFill>
                  <a:srgbClr val="2F2F2F"/>
                </a:solidFill>
                <a:cs typeface="Calibri"/>
              </a:rPr>
              <a:t> </a:t>
            </a:r>
            <a:r>
              <a:rPr sz="2400" spc="-10" dirty="0">
                <a:solidFill>
                  <a:srgbClr val="2F2F2F"/>
                </a:solidFill>
                <a:cs typeface="Calibri"/>
              </a:rPr>
              <a:t>verify</a:t>
            </a:r>
            <a:r>
              <a:rPr sz="2400" spc="-40" dirty="0">
                <a:solidFill>
                  <a:srgbClr val="2F2F2F"/>
                </a:solidFill>
                <a:cs typeface="Calibri"/>
              </a:rPr>
              <a:t> </a:t>
            </a:r>
            <a:r>
              <a:rPr sz="2400" spc="-10" dirty="0">
                <a:solidFill>
                  <a:srgbClr val="2F2F2F"/>
                </a:solidFill>
                <a:cs typeface="Calibri"/>
              </a:rPr>
              <a:t>that </a:t>
            </a:r>
            <a:r>
              <a:rPr sz="2400" dirty="0">
                <a:solidFill>
                  <a:srgbClr val="2F2F2F"/>
                </a:solidFill>
                <a:cs typeface="Calibri"/>
              </a:rPr>
              <a:t> the supposed sender </a:t>
            </a:r>
            <a:r>
              <a:rPr sz="2400" spc="-10" dirty="0">
                <a:solidFill>
                  <a:srgbClr val="2F2F2F"/>
                </a:solidFill>
                <a:cs typeface="Calibri"/>
              </a:rPr>
              <a:t>really sent </a:t>
            </a:r>
            <a:r>
              <a:rPr sz="2400" dirty="0">
                <a:solidFill>
                  <a:srgbClr val="2F2F2F"/>
                </a:solidFill>
                <a:cs typeface="Calibri"/>
              </a:rPr>
              <a:t>the</a:t>
            </a:r>
            <a:r>
              <a:rPr sz="2400" spc="-240" dirty="0">
                <a:solidFill>
                  <a:srgbClr val="2F2F2F"/>
                </a:solidFill>
                <a:cs typeface="Calibri"/>
              </a:rPr>
              <a:t> </a:t>
            </a:r>
            <a:r>
              <a:rPr sz="2400" spc="-10" dirty="0">
                <a:solidFill>
                  <a:srgbClr val="2F2F2F"/>
                </a:solidFill>
                <a:cs typeface="Calibri"/>
              </a:rPr>
              <a:t>message</a:t>
            </a:r>
            <a:endParaRPr sz="2400">
              <a:solidFill>
                <a:prstClr val="black"/>
              </a:solidFill>
              <a:cs typeface="Calibri"/>
            </a:endParaRPr>
          </a:p>
        </p:txBody>
      </p:sp>
      <p:sp>
        <p:nvSpPr>
          <p:cNvPr id="66" name="object 53"/>
          <p:cNvSpPr txBox="1"/>
          <p:nvPr/>
        </p:nvSpPr>
        <p:spPr>
          <a:xfrm>
            <a:off x="1858872" y="3490722"/>
            <a:ext cx="5105400" cy="827150"/>
          </a:xfrm>
          <a:prstGeom prst="rect">
            <a:avLst/>
          </a:prstGeom>
        </p:spPr>
        <p:txBody>
          <a:bodyPr vert="horz" wrap="square" lIns="0" tIns="26670" rIns="0" bIns="0" rtlCol="0">
            <a:spAutoFit/>
          </a:bodyPr>
          <a:lstStyle/>
          <a:p>
            <a:pPr marL="3176270">
              <a:spcBef>
                <a:spcPts val="210"/>
              </a:spcBef>
            </a:pPr>
            <a:r>
              <a:rPr sz="2800" b="1" spc="-20" dirty="0">
                <a:solidFill>
                  <a:srgbClr val="9CB955"/>
                </a:solidFill>
                <a:cs typeface="Calibri"/>
              </a:rPr>
              <a:t>Performance</a:t>
            </a:r>
            <a:endParaRPr sz="2800" dirty="0">
              <a:solidFill>
                <a:prstClr val="black"/>
              </a:solidFill>
              <a:cs typeface="Calibri"/>
            </a:endParaRPr>
          </a:p>
          <a:p>
            <a:pPr marL="25400">
              <a:spcBef>
                <a:spcPts val="30"/>
              </a:spcBef>
            </a:pPr>
            <a:r>
              <a:rPr sz="2400" dirty="0">
                <a:solidFill>
                  <a:srgbClr val="2F2F2F"/>
                </a:solidFill>
                <a:cs typeface="Calibri"/>
              </a:rPr>
              <a:t>It </a:t>
            </a:r>
            <a:r>
              <a:rPr sz="2400" spc="-20" dirty="0">
                <a:solidFill>
                  <a:srgbClr val="2F2F2F"/>
                </a:solidFill>
                <a:cs typeface="Calibri"/>
              </a:rPr>
              <a:t>considers </a:t>
            </a:r>
            <a:r>
              <a:rPr sz="2400" spc="-10" dirty="0">
                <a:solidFill>
                  <a:srgbClr val="2F2F2F"/>
                </a:solidFill>
                <a:cs typeface="Calibri"/>
              </a:rPr>
              <a:t>throughput, liveness,</a:t>
            </a:r>
            <a:r>
              <a:rPr sz="2400" spc="-50" dirty="0">
                <a:solidFill>
                  <a:srgbClr val="2F2F2F"/>
                </a:solidFill>
                <a:cs typeface="Calibri"/>
              </a:rPr>
              <a:t> </a:t>
            </a:r>
            <a:r>
              <a:rPr sz="2400" spc="-10" dirty="0">
                <a:solidFill>
                  <a:srgbClr val="2F2F2F"/>
                </a:solidFill>
                <a:cs typeface="Calibri"/>
              </a:rPr>
              <a:t>latency</a:t>
            </a:r>
            <a:endParaRPr sz="2400" dirty="0">
              <a:solidFill>
                <a:prstClr val="black"/>
              </a:solidFill>
              <a:cs typeface="Calibri"/>
            </a:endParaRPr>
          </a:p>
        </p:txBody>
      </p:sp>
    </p:spTree>
    <p:extLst>
      <p:ext uri="{BB962C8B-B14F-4D97-AF65-F5344CB8AC3E}">
        <p14:creationId xmlns:p14="http://schemas.microsoft.com/office/powerpoint/2010/main" val="41848355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487680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Consensus</a:t>
            </a:r>
            <a:r>
              <a:rPr sz="5600" spc="-110" dirty="0">
                <a:solidFill>
                  <a:srgbClr val="095A82"/>
                </a:solidFill>
              </a:rPr>
              <a:t> </a:t>
            </a:r>
            <a:r>
              <a:rPr sz="5600" spc="-10" dirty="0">
                <a:solidFill>
                  <a:srgbClr val="095A82"/>
                </a:solidFill>
              </a:rPr>
              <a:t>Story</a:t>
            </a:r>
            <a:endParaRPr sz="5600" dirty="0"/>
          </a:p>
        </p:txBody>
      </p:sp>
      <p:sp>
        <p:nvSpPr>
          <p:cNvPr id="6" name="object 6"/>
          <p:cNvSpPr txBox="1"/>
          <p:nvPr/>
        </p:nvSpPr>
        <p:spPr>
          <a:xfrm>
            <a:off x="942034" y="1619715"/>
            <a:ext cx="9753600" cy="8272778"/>
          </a:xfrm>
          <a:prstGeom prst="rect">
            <a:avLst/>
          </a:prstGeom>
        </p:spPr>
        <p:txBody>
          <a:bodyPr vert="horz" wrap="square" lIns="0" tIns="267970" rIns="0" bIns="0" rtlCol="0">
            <a:spAutoFit/>
          </a:bodyPr>
          <a:lstStyle/>
          <a:p>
            <a:pPr marL="25400">
              <a:lnSpc>
                <a:spcPct val="150000"/>
              </a:lnSpc>
            </a:pPr>
            <a:r>
              <a:rPr sz="2000" b="1" dirty="0">
                <a:latin typeface="Arial Rounded MT Bold" panose="020F0704030504030204" pitchFamily="34" charset="0"/>
                <a:cs typeface="Calibri"/>
              </a:rPr>
              <a:t>Byzantine </a:t>
            </a:r>
            <a:r>
              <a:rPr sz="2000" b="1" spc="-10" dirty="0">
                <a:latin typeface="Arial Rounded MT Bold" panose="020F0704030504030204" pitchFamily="34" charset="0"/>
                <a:cs typeface="Calibri"/>
              </a:rPr>
              <a:t>General</a:t>
            </a:r>
            <a:r>
              <a:rPr sz="2000" b="1" spc="-170" dirty="0">
                <a:latin typeface="Arial Rounded MT Bold" panose="020F0704030504030204" pitchFamily="34" charset="0"/>
                <a:cs typeface="Calibri"/>
              </a:rPr>
              <a:t> </a:t>
            </a:r>
            <a:r>
              <a:rPr sz="2000" b="1" spc="-10" dirty="0">
                <a:latin typeface="Arial Rounded MT Bold" panose="020F0704030504030204" pitchFamily="34" charset="0"/>
                <a:cs typeface="Calibri"/>
              </a:rPr>
              <a:t>Problem</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Each </a:t>
            </a:r>
            <a:r>
              <a:rPr sz="2000" dirty="0">
                <a:latin typeface="Arial Rounded MT Bold" panose="020F0704030504030204" pitchFamily="34" charset="0"/>
                <a:cs typeface="Calibri"/>
              </a:rPr>
              <a:t>division of Byzantine army are </a:t>
            </a:r>
            <a:r>
              <a:rPr sz="2000" spc="-10" dirty="0">
                <a:latin typeface="Arial Rounded MT Bold" panose="020F0704030504030204" pitchFamily="34" charset="0"/>
                <a:cs typeface="Calibri"/>
              </a:rPr>
              <a:t>directed by </a:t>
            </a:r>
            <a:r>
              <a:rPr sz="2000" dirty="0">
                <a:latin typeface="Arial Rounded MT Bold" panose="020F0704030504030204" pitchFamily="34" charset="0"/>
                <a:cs typeface="Calibri"/>
              </a:rPr>
              <a:t>its own</a:t>
            </a:r>
            <a:r>
              <a:rPr sz="2000" spc="-30" dirty="0">
                <a:latin typeface="Arial Rounded MT Bold" panose="020F0704030504030204" pitchFamily="34" charset="0"/>
                <a:cs typeface="Calibri"/>
              </a:rPr>
              <a:t> </a:t>
            </a:r>
            <a:r>
              <a:rPr sz="2000" spc="-10" dirty="0">
                <a:latin typeface="Arial Rounded MT Bold" panose="020F0704030504030204" pitchFamily="34" charset="0"/>
                <a:cs typeface="Calibri"/>
              </a:rPr>
              <a:t>general</a:t>
            </a:r>
            <a:endParaRPr sz="2000" dirty="0">
              <a:latin typeface="Arial Rounded MT Bold" panose="020F0704030504030204" pitchFamily="34" charset="0"/>
              <a:cs typeface="Calibri"/>
            </a:endParaRPr>
          </a:p>
          <a:p>
            <a:pPr marL="598170" marR="246378" indent="-572770">
              <a:lnSpc>
                <a:spcPct val="200000"/>
              </a:lnSpc>
              <a:buClr>
                <a:srgbClr val="095A82"/>
              </a:buClr>
              <a:buFont typeface="Wingdings"/>
              <a:buChar char=""/>
              <a:tabLst>
                <a:tab pos="598170" algn="l"/>
                <a:tab pos="599440" algn="l"/>
              </a:tabLst>
            </a:pPr>
            <a:r>
              <a:rPr sz="2000" dirty="0">
                <a:latin typeface="Arial Rounded MT Bold" panose="020F0704030504030204" pitchFamily="34" charset="0"/>
                <a:cs typeface="Calibri"/>
              </a:rPr>
              <a:t>Generals, </a:t>
            </a:r>
            <a:r>
              <a:rPr sz="2000" spc="-10" dirty="0">
                <a:latin typeface="Arial Rounded MT Bold" panose="020F0704030504030204" pitchFamily="34" charset="0"/>
                <a:cs typeface="Calibri"/>
              </a:rPr>
              <a:t>some of which </a:t>
            </a:r>
            <a:r>
              <a:rPr sz="2000" dirty="0">
                <a:latin typeface="Arial Rounded MT Bold" panose="020F0704030504030204" pitchFamily="34" charset="0"/>
                <a:cs typeface="Calibri"/>
              </a:rPr>
              <a:t>are traitors, </a:t>
            </a:r>
            <a:r>
              <a:rPr sz="2000" spc="-10" dirty="0">
                <a:latin typeface="Arial Rounded MT Bold" panose="020F0704030504030204" pitchFamily="34" charset="0"/>
                <a:cs typeface="Calibri"/>
              </a:rPr>
              <a:t>communicate </a:t>
            </a:r>
            <a:r>
              <a:rPr sz="2000" dirty="0">
                <a:latin typeface="Arial Rounded MT Bold" panose="020F0704030504030204" pitchFamily="34" charset="0"/>
                <a:cs typeface="Calibri"/>
              </a:rPr>
              <a:t>with </a:t>
            </a:r>
            <a:r>
              <a:rPr sz="2000" spc="-10" dirty="0">
                <a:latin typeface="Arial Rounded MT Bold" panose="020F0704030504030204" pitchFamily="34" charset="0"/>
                <a:cs typeface="Calibri"/>
              </a:rPr>
              <a:t>each  other by</a:t>
            </a:r>
            <a:r>
              <a:rPr sz="2000" spc="10" dirty="0">
                <a:latin typeface="Arial Rounded MT Bold" panose="020F0704030504030204" pitchFamily="34" charset="0"/>
                <a:cs typeface="Calibri"/>
              </a:rPr>
              <a:t> </a:t>
            </a:r>
            <a:r>
              <a:rPr sz="2000" spc="-10" dirty="0">
                <a:latin typeface="Arial Rounded MT Bold" panose="020F0704030504030204" pitchFamily="34" charset="0"/>
                <a:cs typeface="Calibri"/>
              </a:rPr>
              <a:t>messengers</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dirty="0">
                <a:latin typeface="Arial Rounded MT Bold" panose="020F0704030504030204" pitchFamily="34" charset="0"/>
                <a:cs typeface="Calibri"/>
              </a:rPr>
              <a:t>All loyal </a:t>
            </a:r>
            <a:r>
              <a:rPr sz="2000" spc="-10" dirty="0">
                <a:latin typeface="Arial Rounded MT Bold" panose="020F0704030504030204" pitchFamily="34" charset="0"/>
                <a:cs typeface="Calibri"/>
              </a:rPr>
              <a:t>generals decide upon the </a:t>
            </a:r>
            <a:r>
              <a:rPr sz="2000" dirty="0">
                <a:latin typeface="Arial Rounded MT Bold" panose="020F0704030504030204" pitchFamily="34" charset="0"/>
                <a:cs typeface="Calibri"/>
              </a:rPr>
              <a:t>same </a:t>
            </a:r>
            <a:r>
              <a:rPr sz="2000" spc="-10" dirty="0">
                <a:latin typeface="Arial Rounded MT Bold" panose="020F0704030504030204" pitchFamily="34" charset="0"/>
                <a:cs typeface="Calibri"/>
              </a:rPr>
              <a:t>plan of</a:t>
            </a:r>
            <a:r>
              <a:rPr sz="2000" spc="10" dirty="0">
                <a:latin typeface="Arial Rounded MT Bold" panose="020F0704030504030204" pitchFamily="34" charset="0"/>
                <a:cs typeface="Calibri"/>
              </a:rPr>
              <a:t> </a:t>
            </a:r>
            <a:r>
              <a:rPr sz="2000" dirty="0">
                <a:latin typeface="Arial Rounded MT Bold" panose="020F0704030504030204" pitchFamily="34" charset="0"/>
                <a:cs typeface="Calibri"/>
              </a:rPr>
              <a:t>action</a:t>
            </a:r>
          </a:p>
          <a:p>
            <a:pPr marL="598170" indent="-572770">
              <a:lnSpc>
                <a:spcPct val="200000"/>
              </a:lnSpc>
              <a:buClr>
                <a:srgbClr val="095A82"/>
              </a:buClr>
              <a:buFont typeface="Wingdings"/>
              <a:buChar char=""/>
              <a:tabLst>
                <a:tab pos="598170" algn="l"/>
                <a:tab pos="599440" algn="l"/>
              </a:tabLst>
            </a:pP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small number </a:t>
            </a:r>
            <a:r>
              <a:rPr sz="2000" dirty="0">
                <a:latin typeface="Arial Rounded MT Bold" panose="020F0704030504030204" pitchFamily="34" charset="0"/>
                <a:cs typeface="Calibri"/>
              </a:rPr>
              <a:t>of </a:t>
            </a:r>
            <a:r>
              <a:rPr sz="2000" spc="-10" dirty="0">
                <a:latin typeface="Arial Rounded MT Bold" panose="020F0704030504030204" pitchFamily="34" charset="0"/>
                <a:cs typeface="Calibri"/>
              </a:rPr>
              <a:t>traitors cannot cause the </a:t>
            </a:r>
            <a:r>
              <a:rPr sz="2000" dirty="0">
                <a:latin typeface="Arial Rounded MT Bold" panose="020F0704030504030204" pitchFamily="34" charset="0"/>
                <a:cs typeface="Calibri"/>
              </a:rPr>
              <a:t>loyal </a:t>
            </a:r>
            <a:r>
              <a:rPr sz="2000" spc="-10" dirty="0">
                <a:latin typeface="Arial Rounded MT Bold" panose="020F0704030504030204" pitchFamily="34" charset="0"/>
                <a:cs typeface="Calibri"/>
              </a:rPr>
              <a:t>generals</a:t>
            </a:r>
            <a:r>
              <a:rPr sz="2000" spc="130" dirty="0">
                <a:latin typeface="Arial Rounded MT Bold" panose="020F0704030504030204" pitchFamily="34" charset="0"/>
                <a:cs typeface="Calibri"/>
              </a:rPr>
              <a:t> </a:t>
            </a:r>
            <a:r>
              <a:rPr sz="2000" dirty="0">
                <a:latin typeface="Arial Rounded MT Bold" panose="020F0704030504030204" pitchFamily="34" charset="0"/>
                <a:cs typeface="Calibri"/>
              </a:rPr>
              <a:t>to</a:t>
            </a:r>
          </a:p>
          <a:p>
            <a:pPr marL="598170">
              <a:lnSpc>
                <a:spcPct val="200000"/>
              </a:lnSpc>
            </a:pPr>
            <a:r>
              <a:rPr sz="2000" spc="-10" dirty="0">
                <a:latin typeface="Arial Rounded MT Bold" panose="020F0704030504030204" pitchFamily="34" charset="0"/>
                <a:cs typeface="Calibri"/>
              </a:rPr>
              <a:t>adopt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bad</a:t>
            </a:r>
            <a:r>
              <a:rPr sz="2000" dirty="0">
                <a:latin typeface="Arial Rounded MT Bold" panose="020F0704030504030204" pitchFamily="34" charset="0"/>
                <a:cs typeface="Calibri"/>
              </a:rPr>
              <a:t> </a:t>
            </a:r>
            <a:r>
              <a:rPr sz="2000" spc="-10" dirty="0">
                <a:latin typeface="Arial Rounded MT Bold" panose="020F0704030504030204" pitchFamily="34" charset="0"/>
                <a:cs typeface="Calibri"/>
              </a:rPr>
              <a:t>plan</a:t>
            </a:r>
            <a:endParaRPr sz="2000" dirty="0">
              <a:latin typeface="Arial Rounded MT Bold" panose="020F0704030504030204" pitchFamily="34" charset="0"/>
              <a:cs typeface="Calibri"/>
            </a:endParaRPr>
          </a:p>
          <a:p>
            <a:pPr marL="598170" marR="577850" indent="-572770">
              <a:lnSpc>
                <a:spcPct val="200000"/>
              </a:lnSpc>
              <a:buClr>
                <a:srgbClr val="095A82"/>
              </a:buClr>
              <a:buFont typeface="Wingdings"/>
              <a:buChar char=""/>
              <a:tabLst>
                <a:tab pos="598170" algn="l"/>
                <a:tab pos="599440" algn="l"/>
              </a:tabLst>
            </a:pPr>
            <a:r>
              <a:rPr sz="2000" dirty="0">
                <a:latin typeface="Arial Rounded MT Bold" panose="020F0704030504030204" pitchFamily="34" charset="0"/>
                <a:cs typeface="Calibri"/>
              </a:rPr>
              <a:t>All loyal </a:t>
            </a:r>
            <a:r>
              <a:rPr sz="2000" spc="-10" dirty="0">
                <a:latin typeface="Arial Rounded MT Bold" panose="020F0704030504030204" pitchFamily="34" charset="0"/>
                <a:cs typeface="Calibri"/>
              </a:rPr>
              <a:t>generals </a:t>
            </a:r>
            <a:r>
              <a:rPr sz="2000" dirty="0">
                <a:latin typeface="Arial Rounded MT Bold" panose="020F0704030504030204" pitchFamily="34" charset="0"/>
                <a:cs typeface="Calibri"/>
              </a:rPr>
              <a:t>receive the same information </a:t>
            </a:r>
            <a:r>
              <a:rPr sz="2000" spc="-10" dirty="0">
                <a:latin typeface="Arial Rounded MT Bold" panose="020F0704030504030204" pitchFamily="34" charset="0"/>
                <a:cs typeface="Calibri"/>
              </a:rPr>
              <a:t>upon which  they </a:t>
            </a:r>
            <a:r>
              <a:rPr sz="2000" dirty="0">
                <a:latin typeface="Arial Rounded MT Bold" panose="020F0704030504030204" pitchFamily="34" charset="0"/>
                <a:cs typeface="Calibri"/>
              </a:rPr>
              <a:t>will </a:t>
            </a:r>
            <a:r>
              <a:rPr sz="2000" spc="-10" dirty="0">
                <a:latin typeface="Arial Rounded MT Bold" panose="020F0704030504030204" pitchFamily="34" charset="0"/>
                <a:cs typeface="Calibri"/>
              </a:rPr>
              <a:t>somehow </a:t>
            </a:r>
            <a:r>
              <a:rPr sz="2000" dirty="0">
                <a:latin typeface="Arial Rounded MT Bold" panose="020F0704030504030204" pitchFamily="34" charset="0"/>
                <a:cs typeface="Calibri"/>
              </a:rPr>
              <a:t>get to </a:t>
            </a:r>
            <a:r>
              <a:rPr sz="2000" spc="-10" dirty="0">
                <a:latin typeface="Arial Rounded MT Bold" panose="020F0704030504030204" pitchFamily="34" charset="0"/>
                <a:cs typeface="Calibri"/>
              </a:rPr>
              <a:t>the </a:t>
            </a:r>
            <a:r>
              <a:rPr sz="2000" dirty="0">
                <a:latin typeface="Arial Rounded MT Bold" panose="020F0704030504030204" pitchFamily="34" charset="0"/>
                <a:cs typeface="Calibri"/>
              </a:rPr>
              <a:t>same </a:t>
            </a:r>
            <a:r>
              <a:rPr sz="2000" spc="-10" dirty="0">
                <a:latin typeface="Arial Rounded MT Bold" panose="020F0704030504030204" pitchFamily="34" charset="0"/>
                <a:cs typeface="Calibri"/>
              </a:rPr>
              <a:t>decision</a:t>
            </a:r>
            <a:endParaRPr sz="2000" dirty="0">
              <a:latin typeface="Arial Rounded MT Bold" panose="020F0704030504030204" pitchFamily="34" charset="0"/>
              <a:cs typeface="Calibri"/>
            </a:endParaRPr>
          </a:p>
          <a:p>
            <a:pPr marL="598170" marR="37084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The </a:t>
            </a:r>
            <a:r>
              <a:rPr sz="2000" dirty="0">
                <a:latin typeface="Arial Rounded MT Bold" panose="020F0704030504030204" pitchFamily="34" charset="0"/>
                <a:cs typeface="Calibri"/>
              </a:rPr>
              <a:t>information </a:t>
            </a:r>
            <a:r>
              <a:rPr sz="2000" spc="-10" dirty="0">
                <a:latin typeface="Arial Rounded MT Bold" panose="020F0704030504030204" pitchFamily="34" charset="0"/>
                <a:cs typeface="Calibri"/>
              </a:rPr>
              <a:t>sent by </a:t>
            </a:r>
            <a:r>
              <a:rPr sz="2000" dirty="0">
                <a:latin typeface="Arial Rounded MT Bold" panose="020F0704030504030204" pitchFamily="34" charset="0"/>
                <a:cs typeface="Calibri"/>
              </a:rPr>
              <a:t>a loyal </a:t>
            </a:r>
            <a:r>
              <a:rPr sz="2000" spc="-10" dirty="0">
                <a:latin typeface="Arial Rounded MT Bold" panose="020F0704030504030204" pitchFamily="34" charset="0"/>
                <a:cs typeface="Calibri"/>
              </a:rPr>
              <a:t>general should be used by </a:t>
            </a:r>
            <a:r>
              <a:rPr sz="2000" dirty="0">
                <a:latin typeface="Arial Rounded MT Bold" panose="020F0704030504030204" pitchFamily="34" charset="0"/>
                <a:cs typeface="Calibri"/>
              </a:rPr>
              <a:t>all  </a:t>
            </a:r>
            <a:r>
              <a:rPr sz="2000" spc="-10" dirty="0">
                <a:latin typeface="Arial Rounded MT Bold" panose="020F0704030504030204" pitchFamily="34" charset="0"/>
                <a:cs typeface="Calibri"/>
              </a:rPr>
              <a:t>the </a:t>
            </a:r>
            <a:r>
              <a:rPr sz="2000" dirty="0">
                <a:latin typeface="Arial Rounded MT Bold" panose="020F0704030504030204" pitchFamily="34" charset="0"/>
                <a:cs typeface="Calibri"/>
              </a:rPr>
              <a:t>other loyal </a:t>
            </a:r>
            <a:r>
              <a:rPr sz="2000" spc="-10" dirty="0">
                <a:latin typeface="Arial Rounded MT Bold" panose="020F0704030504030204" pitchFamily="34" charset="0"/>
                <a:cs typeface="Calibri"/>
              </a:rPr>
              <a:t>generals</a:t>
            </a:r>
            <a:endParaRPr sz="2000" dirty="0">
              <a:latin typeface="Arial Rounded MT Bold" panose="020F0704030504030204" pitchFamily="34" charset="0"/>
              <a:cs typeface="Calibri"/>
            </a:endParaRPr>
          </a:p>
          <a:p>
            <a:pPr>
              <a:lnSpc>
                <a:spcPct val="150000"/>
              </a:lnSpc>
              <a:buClr>
                <a:srgbClr val="095A82"/>
              </a:buClr>
              <a:buFont typeface="Wingdings"/>
              <a:buChar char=""/>
            </a:pPr>
            <a:endParaRPr sz="2000" dirty="0">
              <a:latin typeface="Arial Rounded MT Bold" panose="020F0704030504030204" pitchFamily="34" charset="0"/>
              <a:cs typeface="Times New Roman"/>
            </a:endParaRPr>
          </a:p>
          <a:p>
            <a:pPr marL="25400">
              <a:lnSpc>
                <a:spcPct val="150000"/>
              </a:lnSpc>
            </a:pPr>
            <a:r>
              <a:rPr sz="2000" b="1" dirty="0">
                <a:latin typeface="Arial Rounded MT Bold" panose="020F0704030504030204" pitchFamily="34" charset="0"/>
                <a:cs typeface="Calibri"/>
              </a:rPr>
              <a:t>Results</a:t>
            </a:r>
            <a:endParaRPr sz="2000" dirty="0">
              <a:latin typeface="Arial Rounded MT Bold" panose="020F0704030504030204" pitchFamily="34" charset="0"/>
              <a:cs typeface="Calibri"/>
            </a:endParaRPr>
          </a:p>
          <a:p>
            <a:pPr marL="598170" indent="-572770">
              <a:lnSpc>
                <a:spcPct val="150000"/>
              </a:lnSpc>
              <a:buClr>
                <a:srgbClr val="095A82"/>
              </a:buClr>
              <a:buFont typeface="Wingdings"/>
              <a:buChar char=""/>
              <a:tabLst>
                <a:tab pos="598170" algn="l"/>
                <a:tab pos="599440" algn="l"/>
              </a:tabLst>
            </a:pPr>
            <a:r>
              <a:rPr sz="2000" dirty="0" smtClean="0">
                <a:latin typeface="Arial Rounded MT Bold" panose="020F0704030504030204" pitchFamily="34" charset="0"/>
                <a:cs typeface="Calibri"/>
              </a:rPr>
              <a:t>No </a:t>
            </a:r>
            <a:r>
              <a:rPr sz="2000" dirty="0">
                <a:latin typeface="Arial Rounded MT Bold" panose="020F0704030504030204" pitchFamily="34" charset="0"/>
                <a:cs typeface="Calibri"/>
              </a:rPr>
              <a:t>solution exists if less </a:t>
            </a:r>
            <a:r>
              <a:rPr sz="2000" spc="-10" dirty="0">
                <a:latin typeface="Arial Rounded MT Bold" panose="020F0704030504030204" pitchFamily="34" charset="0"/>
                <a:cs typeface="Calibri"/>
              </a:rPr>
              <a:t>than or equal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2/3 generals </a:t>
            </a:r>
            <a:r>
              <a:rPr sz="2000" dirty="0">
                <a:latin typeface="Arial Rounded MT Bold" panose="020F0704030504030204" pitchFamily="34" charset="0"/>
                <a:cs typeface="Calibri"/>
              </a:rPr>
              <a:t>are</a:t>
            </a:r>
            <a:r>
              <a:rPr sz="2000" spc="20" dirty="0">
                <a:latin typeface="Arial Rounded MT Bold" panose="020F0704030504030204" pitchFamily="34" charset="0"/>
                <a:cs typeface="Calibri"/>
              </a:rPr>
              <a:t> </a:t>
            </a:r>
            <a:r>
              <a:rPr sz="2000" dirty="0">
                <a:latin typeface="Arial Rounded MT Bold" panose="020F0704030504030204" pitchFamily="34" charset="0"/>
                <a:cs typeface="Calibri"/>
              </a:rPr>
              <a:t>loyal</a:t>
            </a:r>
          </a:p>
        </p:txBody>
      </p:sp>
      <p:sp>
        <p:nvSpPr>
          <p:cNvPr id="7" name="object 7"/>
          <p:cNvSpPr/>
          <p:nvPr/>
        </p:nvSpPr>
        <p:spPr>
          <a:xfrm>
            <a:off x="11041614" y="2618232"/>
            <a:ext cx="6313696" cy="554126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p:nvPr/>
        </p:nvSpPr>
        <p:spPr>
          <a:xfrm>
            <a:off x="10917934" y="2609088"/>
            <a:ext cx="6446520" cy="5560060"/>
          </a:xfrm>
          <a:custGeom>
            <a:avLst/>
            <a:gdLst/>
            <a:ahLst/>
            <a:cxnLst/>
            <a:rect l="l" t="t" r="r" b="b"/>
            <a:pathLst>
              <a:path w="3223259" h="2780029">
                <a:moveTo>
                  <a:pt x="0" y="2779775"/>
                </a:moveTo>
                <a:lnTo>
                  <a:pt x="3223260" y="2779775"/>
                </a:lnTo>
                <a:lnTo>
                  <a:pt x="3223260" y="0"/>
                </a:lnTo>
                <a:lnTo>
                  <a:pt x="0" y="0"/>
                </a:lnTo>
                <a:lnTo>
                  <a:pt x="0" y="2779775"/>
                </a:lnTo>
                <a:close/>
              </a:path>
            </a:pathLst>
          </a:custGeom>
          <a:ln w="9144">
            <a:solidFill>
              <a:srgbClr val="000000"/>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5437126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1153541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Solution to Byzantine General</a:t>
            </a:r>
            <a:r>
              <a:rPr sz="5600" spc="110" dirty="0">
                <a:solidFill>
                  <a:srgbClr val="095A82"/>
                </a:solidFill>
              </a:rPr>
              <a:t> </a:t>
            </a:r>
            <a:r>
              <a:rPr sz="5600" spc="-20" dirty="0">
                <a:solidFill>
                  <a:srgbClr val="095A82"/>
                </a:solidFill>
              </a:rPr>
              <a:t>Problem</a:t>
            </a:r>
            <a:endParaRPr sz="5600"/>
          </a:p>
        </p:txBody>
      </p:sp>
      <p:sp>
        <p:nvSpPr>
          <p:cNvPr id="6" name="object 6"/>
          <p:cNvSpPr/>
          <p:nvPr/>
        </p:nvSpPr>
        <p:spPr>
          <a:xfrm>
            <a:off x="1603246" y="2133600"/>
            <a:ext cx="3438144" cy="732739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7"/>
          <p:cNvSpPr/>
          <p:nvPr/>
        </p:nvSpPr>
        <p:spPr>
          <a:xfrm>
            <a:off x="4273041" y="2135024"/>
            <a:ext cx="12416790" cy="4688840"/>
          </a:xfrm>
          <a:custGeom>
            <a:avLst/>
            <a:gdLst/>
            <a:ahLst/>
            <a:cxnLst/>
            <a:rect l="l" t="t" r="r" b="b"/>
            <a:pathLst>
              <a:path w="6208395" h="2344420">
                <a:moveTo>
                  <a:pt x="3711010" y="0"/>
                </a:moveTo>
                <a:lnTo>
                  <a:pt x="3649943" y="404"/>
                </a:lnTo>
                <a:lnTo>
                  <a:pt x="3589183" y="1507"/>
                </a:lnTo>
                <a:lnTo>
                  <a:pt x="3528749" y="3300"/>
                </a:lnTo>
                <a:lnTo>
                  <a:pt x="3468660" y="5776"/>
                </a:lnTo>
                <a:lnTo>
                  <a:pt x="3408937" y="8927"/>
                </a:lnTo>
                <a:lnTo>
                  <a:pt x="3349598" y="12745"/>
                </a:lnTo>
                <a:lnTo>
                  <a:pt x="3290664" y="17224"/>
                </a:lnTo>
                <a:lnTo>
                  <a:pt x="3232152" y="22355"/>
                </a:lnTo>
                <a:lnTo>
                  <a:pt x="3174084" y="28131"/>
                </a:lnTo>
                <a:lnTo>
                  <a:pt x="3116478" y="34545"/>
                </a:lnTo>
                <a:lnTo>
                  <a:pt x="3059354" y="41589"/>
                </a:lnTo>
                <a:lnTo>
                  <a:pt x="3002731" y="49255"/>
                </a:lnTo>
                <a:lnTo>
                  <a:pt x="2946629" y="57536"/>
                </a:lnTo>
                <a:lnTo>
                  <a:pt x="2891067" y="66425"/>
                </a:lnTo>
                <a:lnTo>
                  <a:pt x="2836064" y="75913"/>
                </a:lnTo>
                <a:lnTo>
                  <a:pt x="2781641" y="85993"/>
                </a:lnTo>
                <a:lnTo>
                  <a:pt x="2727817" y="96658"/>
                </a:lnTo>
                <a:lnTo>
                  <a:pt x="2674610" y="107900"/>
                </a:lnTo>
                <a:lnTo>
                  <a:pt x="2622041" y="119712"/>
                </a:lnTo>
                <a:lnTo>
                  <a:pt x="2570129" y="132085"/>
                </a:lnTo>
                <a:lnTo>
                  <a:pt x="2518893" y="145014"/>
                </a:lnTo>
                <a:lnTo>
                  <a:pt x="2468354" y="158489"/>
                </a:lnTo>
                <a:lnTo>
                  <a:pt x="2418529" y="172503"/>
                </a:lnTo>
                <a:lnTo>
                  <a:pt x="2369440" y="187050"/>
                </a:lnTo>
                <a:lnTo>
                  <a:pt x="2321104" y="202120"/>
                </a:lnTo>
                <a:lnTo>
                  <a:pt x="2273543" y="217708"/>
                </a:lnTo>
                <a:lnTo>
                  <a:pt x="2226774" y="233804"/>
                </a:lnTo>
                <a:lnTo>
                  <a:pt x="2180819" y="250403"/>
                </a:lnTo>
                <a:lnTo>
                  <a:pt x="2135695" y="267495"/>
                </a:lnTo>
                <a:lnTo>
                  <a:pt x="2091423" y="285074"/>
                </a:lnTo>
                <a:lnTo>
                  <a:pt x="2048022" y="303132"/>
                </a:lnTo>
                <a:lnTo>
                  <a:pt x="2005511" y="321661"/>
                </a:lnTo>
                <a:lnTo>
                  <a:pt x="1963911" y="340655"/>
                </a:lnTo>
                <a:lnTo>
                  <a:pt x="1923239" y="360105"/>
                </a:lnTo>
                <a:lnTo>
                  <a:pt x="1883517" y="380003"/>
                </a:lnTo>
                <a:lnTo>
                  <a:pt x="1844763" y="400343"/>
                </a:lnTo>
                <a:lnTo>
                  <a:pt x="1806997" y="421117"/>
                </a:lnTo>
                <a:lnTo>
                  <a:pt x="1770238" y="442317"/>
                </a:lnTo>
                <a:lnTo>
                  <a:pt x="1734505" y="463935"/>
                </a:lnTo>
                <a:lnTo>
                  <a:pt x="1699819" y="485965"/>
                </a:lnTo>
                <a:lnTo>
                  <a:pt x="1666199" y="508398"/>
                </a:lnTo>
                <a:lnTo>
                  <a:pt x="1633663" y="531227"/>
                </a:lnTo>
                <a:lnTo>
                  <a:pt x="1602232" y="554445"/>
                </a:lnTo>
                <a:lnTo>
                  <a:pt x="1571925" y="578044"/>
                </a:lnTo>
                <a:lnTo>
                  <a:pt x="1514761" y="626354"/>
                </a:lnTo>
                <a:lnTo>
                  <a:pt x="1462327" y="676097"/>
                </a:lnTo>
                <a:lnTo>
                  <a:pt x="1414778" y="727213"/>
                </a:lnTo>
                <a:lnTo>
                  <a:pt x="1372269" y="779641"/>
                </a:lnTo>
                <a:lnTo>
                  <a:pt x="1334958" y="833321"/>
                </a:lnTo>
                <a:lnTo>
                  <a:pt x="1302998" y="888193"/>
                </a:lnTo>
                <a:lnTo>
                  <a:pt x="1276546" y="944197"/>
                </a:lnTo>
                <a:lnTo>
                  <a:pt x="1255758" y="1001271"/>
                </a:lnTo>
                <a:lnTo>
                  <a:pt x="1240790" y="1059356"/>
                </a:lnTo>
                <a:lnTo>
                  <a:pt x="0" y="1340026"/>
                </a:lnTo>
                <a:lnTo>
                  <a:pt x="1331595" y="1504491"/>
                </a:lnTo>
                <a:lnTo>
                  <a:pt x="1349920" y="1532383"/>
                </a:lnTo>
                <a:lnTo>
                  <a:pt x="1369629" y="1559947"/>
                </a:lnTo>
                <a:lnTo>
                  <a:pt x="1413117" y="1614058"/>
                </a:lnTo>
                <a:lnTo>
                  <a:pt x="1461893" y="1666759"/>
                </a:lnTo>
                <a:lnTo>
                  <a:pt x="1515793" y="1717988"/>
                </a:lnTo>
                <a:lnTo>
                  <a:pt x="1544614" y="1743030"/>
                </a:lnTo>
                <a:lnTo>
                  <a:pt x="1574655" y="1767680"/>
                </a:lnTo>
                <a:lnTo>
                  <a:pt x="1605895" y="1791930"/>
                </a:lnTo>
                <a:lnTo>
                  <a:pt x="1638314" y="1815772"/>
                </a:lnTo>
                <a:lnTo>
                  <a:pt x="1671891" y="1839198"/>
                </a:lnTo>
                <a:lnTo>
                  <a:pt x="1706606" y="1862200"/>
                </a:lnTo>
                <a:lnTo>
                  <a:pt x="1742438" y="1884770"/>
                </a:lnTo>
                <a:lnTo>
                  <a:pt x="1779368" y="1906901"/>
                </a:lnTo>
                <a:lnTo>
                  <a:pt x="1817374" y="1928584"/>
                </a:lnTo>
                <a:lnTo>
                  <a:pt x="1856435" y="1949811"/>
                </a:lnTo>
                <a:lnTo>
                  <a:pt x="1896533" y="1970575"/>
                </a:lnTo>
                <a:lnTo>
                  <a:pt x="1937645" y="1990867"/>
                </a:lnTo>
                <a:lnTo>
                  <a:pt x="1979752" y="2010680"/>
                </a:lnTo>
                <a:lnTo>
                  <a:pt x="2022833" y="2030005"/>
                </a:lnTo>
                <a:lnTo>
                  <a:pt x="2066868" y="2048835"/>
                </a:lnTo>
                <a:lnTo>
                  <a:pt x="2111836" y="2067162"/>
                </a:lnTo>
                <a:lnTo>
                  <a:pt x="2157716" y="2084977"/>
                </a:lnTo>
                <a:lnTo>
                  <a:pt x="2204489" y="2102273"/>
                </a:lnTo>
                <a:lnTo>
                  <a:pt x="2252133" y="2119042"/>
                </a:lnTo>
                <a:lnTo>
                  <a:pt x="2300629" y="2135276"/>
                </a:lnTo>
                <a:lnTo>
                  <a:pt x="2349955" y="2150967"/>
                </a:lnTo>
                <a:lnTo>
                  <a:pt x="2400092" y="2166106"/>
                </a:lnTo>
                <a:lnTo>
                  <a:pt x="2451019" y="2180687"/>
                </a:lnTo>
                <a:lnTo>
                  <a:pt x="2502715" y="2194701"/>
                </a:lnTo>
                <a:lnTo>
                  <a:pt x="2555159" y="2208140"/>
                </a:lnTo>
                <a:lnTo>
                  <a:pt x="2608333" y="2220996"/>
                </a:lnTo>
                <a:lnTo>
                  <a:pt x="2662214" y="2233262"/>
                </a:lnTo>
                <a:lnTo>
                  <a:pt x="2716782" y="2244928"/>
                </a:lnTo>
                <a:lnTo>
                  <a:pt x="2772018" y="2255989"/>
                </a:lnTo>
                <a:lnTo>
                  <a:pt x="2827900" y="2266434"/>
                </a:lnTo>
                <a:lnTo>
                  <a:pt x="2884408" y="2276257"/>
                </a:lnTo>
                <a:lnTo>
                  <a:pt x="2941522" y="2285450"/>
                </a:lnTo>
                <a:lnTo>
                  <a:pt x="2999221" y="2294004"/>
                </a:lnTo>
                <a:lnTo>
                  <a:pt x="3057485" y="2301912"/>
                </a:lnTo>
                <a:lnTo>
                  <a:pt x="3116292" y="2309165"/>
                </a:lnTo>
                <a:lnTo>
                  <a:pt x="3175623" y="2315756"/>
                </a:lnTo>
                <a:lnTo>
                  <a:pt x="3235458" y="2321677"/>
                </a:lnTo>
                <a:lnTo>
                  <a:pt x="3295775" y="2326920"/>
                </a:lnTo>
                <a:lnTo>
                  <a:pt x="3356555" y="2331477"/>
                </a:lnTo>
                <a:lnTo>
                  <a:pt x="3417776" y="2335339"/>
                </a:lnTo>
                <a:lnTo>
                  <a:pt x="3479419" y="2338500"/>
                </a:lnTo>
                <a:lnTo>
                  <a:pt x="3541517" y="2340962"/>
                </a:lnTo>
                <a:lnTo>
                  <a:pt x="3603388" y="2342696"/>
                </a:lnTo>
                <a:lnTo>
                  <a:pt x="3665009" y="2343710"/>
                </a:lnTo>
                <a:lnTo>
                  <a:pt x="3726363" y="2344010"/>
                </a:lnTo>
                <a:lnTo>
                  <a:pt x="3787430" y="2343605"/>
                </a:lnTo>
                <a:lnTo>
                  <a:pt x="3848190" y="2342503"/>
                </a:lnTo>
                <a:lnTo>
                  <a:pt x="3908624" y="2340710"/>
                </a:lnTo>
                <a:lnTo>
                  <a:pt x="3968713" y="2338234"/>
                </a:lnTo>
                <a:lnTo>
                  <a:pt x="4028436" y="2335083"/>
                </a:lnTo>
                <a:lnTo>
                  <a:pt x="4087775" y="2331265"/>
                </a:lnTo>
                <a:lnTo>
                  <a:pt x="4146709" y="2326786"/>
                </a:lnTo>
                <a:lnTo>
                  <a:pt x="4205221" y="2321655"/>
                </a:lnTo>
                <a:lnTo>
                  <a:pt x="4263289" y="2315878"/>
                </a:lnTo>
                <a:lnTo>
                  <a:pt x="4320895" y="2309464"/>
                </a:lnTo>
                <a:lnTo>
                  <a:pt x="4378019" y="2302421"/>
                </a:lnTo>
                <a:lnTo>
                  <a:pt x="4434642" y="2294754"/>
                </a:lnTo>
                <a:lnTo>
                  <a:pt x="4490744" y="2286473"/>
                </a:lnTo>
                <a:lnTo>
                  <a:pt x="4546306" y="2277585"/>
                </a:lnTo>
                <a:lnTo>
                  <a:pt x="4601309" y="2268097"/>
                </a:lnTo>
                <a:lnTo>
                  <a:pt x="4655732" y="2258017"/>
                </a:lnTo>
                <a:lnTo>
                  <a:pt x="4709556" y="2247352"/>
                </a:lnTo>
                <a:lnTo>
                  <a:pt x="4762763" y="2236110"/>
                </a:lnTo>
                <a:lnTo>
                  <a:pt x="4815332" y="2224298"/>
                </a:lnTo>
                <a:lnTo>
                  <a:pt x="4867244" y="2211924"/>
                </a:lnTo>
                <a:lnTo>
                  <a:pt x="4918480" y="2198996"/>
                </a:lnTo>
                <a:lnTo>
                  <a:pt x="4969019" y="2185521"/>
                </a:lnTo>
                <a:lnTo>
                  <a:pt x="5018844" y="2171506"/>
                </a:lnTo>
                <a:lnTo>
                  <a:pt x="5067933" y="2156960"/>
                </a:lnTo>
                <a:lnTo>
                  <a:pt x="5116269" y="2141889"/>
                </a:lnTo>
                <a:lnTo>
                  <a:pt x="5163830" y="2126302"/>
                </a:lnTo>
                <a:lnTo>
                  <a:pt x="5210599" y="2110205"/>
                </a:lnTo>
                <a:lnTo>
                  <a:pt x="5256554" y="2093607"/>
                </a:lnTo>
                <a:lnTo>
                  <a:pt x="5301678" y="2076515"/>
                </a:lnTo>
                <a:lnTo>
                  <a:pt x="5345950" y="2058936"/>
                </a:lnTo>
                <a:lnTo>
                  <a:pt x="5389351" y="2040878"/>
                </a:lnTo>
                <a:lnTo>
                  <a:pt x="5431862" y="2022348"/>
                </a:lnTo>
                <a:lnTo>
                  <a:pt x="5473462" y="2003355"/>
                </a:lnTo>
                <a:lnTo>
                  <a:pt x="5514134" y="1983905"/>
                </a:lnTo>
                <a:lnTo>
                  <a:pt x="5553856" y="1964006"/>
                </a:lnTo>
                <a:lnTo>
                  <a:pt x="5592610" y="1943667"/>
                </a:lnTo>
                <a:lnTo>
                  <a:pt x="5630376" y="1922893"/>
                </a:lnTo>
                <a:lnTo>
                  <a:pt x="5667135" y="1901693"/>
                </a:lnTo>
                <a:lnTo>
                  <a:pt x="5702868" y="1880074"/>
                </a:lnTo>
                <a:lnTo>
                  <a:pt x="5737554" y="1858045"/>
                </a:lnTo>
                <a:lnTo>
                  <a:pt x="5771174" y="1835612"/>
                </a:lnTo>
                <a:lnTo>
                  <a:pt x="5803710" y="1812782"/>
                </a:lnTo>
                <a:lnTo>
                  <a:pt x="5835141" y="1789565"/>
                </a:lnTo>
                <a:lnTo>
                  <a:pt x="5865448" y="1765966"/>
                </a:lnTo>
                <a:lnTo>
                  <a:pt x="5922612" y="1717656"/>
                </a:lnTo>
                <a:lnTo>
                  <a:pt x="5975046" y="1667913"/>
                </a:lnTo>
                <a:lnTo>
                  <a:pt x="6022595" y="1616797"/>
                </a:lnTo>
                <a:lnTo>
                  <a:pt x="6065104" y="1564369"/>
                </a:lnTo>
                <a:lnTo>
                  <a:pt x="6102415" y="1510688"/>
                </a:lnTo>
                <a:lnTo>
                  <a:pt x="6134375" y="1455816"/>
                </a:lnTo>
                <a:lnTo>
                  <a:pt x="6160827" y="1399813"/>
                </a:lnTo>
                <a:lnTo>
                  <a:pt x="6181615" y="1342739"/>
                </a:lnTo>
                <a:lnTo>
                  <a:pt x="6196583" y="1284654"/>
                </a:lnTo>
                <a:lnTo>
                  <a:pt x="6205769" y="1223525"/>
                </a:lnTo>
                <a:lnTo>
                  <a:pt x="6208242" y="1162914"/>
                </a:lnTo>
                <a:lnTo>
                  <a:pt x="6207008" y="1132829"/>
                </a:lnTo>
                <a:lnTo>
                  <a:pt x="6199688" y="1073152"/>
                </a:lnTo>
                <a:lnTo>
                  <a:pt x="6186025" y="1014202"/>
                </a:lnTo>
                <a:lnTo>
                  <a:pt x="6166165" y="956065"/>
                </a:lnTo>
                <a:lnTo>
                  <a:pt x="6140256" y="898825"/>
                </a:lnTo>
                <a:lnTo>
                  <a:pt x="6108445" y="842564"/>
                </a:lnTo>
                <a:lnTo>
                  <a:pt x="6070881" y="787369"/>
                </a:lnTo>
                <a:lnTo>
                  <a:pt x="6027710" y="733323"/>
                </a:lnTo>
                <a:lnTo>
                  <a:pt x="5979080" y="680510"/>
                </a:lnTo>
                <a:lnTo>
                  <a:pt x="5925138" y="629015"/>
                </a:lnTo>
                <a:lnTo>
                  <a:pt x="5896221" y="603788"/>
                </a:lnTo>
                <a:lnTo>
                  <a:pt x="5866031" y="578921"/>
                </a:lnTo>
                <a:lnTo>
                  <a:pt x="5834588" y="554427"/>
                </a:lnTo>
                <a:lnTo>
                  <a:pt x="5801909" y="530314"/>
                </a:lnTo>
                <a:lnTo>
                  <a:pt x="5768012" y="506594"/>
                </a:lnTo>
                <a:lnTo>
                  <a:pt x="5732916" y="483277"/>
                </a:lnTo>
                <a:lnTo>
                  <a:pt x="5696641" y="460373"/>
                </a:lnTo>
                <a:lnTo>
                  <a:pt x="5659203" y="437894"/>
                </a:lnTo>
                <a:lnTo>
                  <a:pt x="5620621" y="415849"/>
                </a:lnTo>
                <a:lnTo>
                  <a:pt x="5580914" y="394250"/>
                </a:lnTo>
                <a:lnTo>
                  <a:pt x="5540101" y="373106"/>
                </a:lnTo>
                <a:lnTo>
                  <a:pt x="5498199" y="352429"/>
                </a:lnTo>
                <a:lnTo>
                  <a:pt x="5455228" y="332228"/>
                </a:lnTo>
                <a:lnTo>
                  <a:pt x="5411205" y="312515"/>
                </a:lnTo>
                <a:lnTo>
                  <a:pt x="5366149" y="293299"/>
                </a:lnTo>
                <a:lnTo>
                  <a:pt x="5320079" y="274592"/>
                </a:lnTo>
                <a:lnTo>
                  <a:pt x="5273012" y="256404"/>
                </a:lnTo>
                <a:lnTo>
                  <a:pt x="5224968" y="238745"/>
                </a:lnTo>
                <a:lnTo>
                  <a:pt x="5175964" y="221626"/>
                </a:lnTo>
                <a:lnTo>
                  <a:pt x="5126020" y="205058"/>
                </a:lnTo>
                <a:lnTo>
                  <a:pt x="5075154" y="189051"/>
                </a:lnTo>
                <a:lnTo>
                  <a:pt x="5023383" y="173615"/>
                </a:lnTo>
                <a:lnTo>
                  <a:pt x="4970727" y="158761"/>
                </a:lnTo>
                <a:lnTo>
                  <a:pt x="4917204" y="144500"/>
                </a:lnTo>
                <a:lnTo>
                  <a:pt x="4862832" y="130842"/>
                </a:lnTo>
                <a:lnTo>
                  <a:pt x="4807630" y="117798"/>
                </a:lnTo>
                <a:lnTo>
                  <a:pt x="4751616" y="105378"/>
                </a:lnTo>
                <a:lnTo>
                  <a:pt x="4694809" y="93593"/>
                </a:lnTo>
                <a:lnTo>
                  <a:pt x="4637227" y="82453"/>
                </a:lnTo>
                <a:lnTo>
                  <a:pt x="4578889" y="71968"/>
                </a:lnTo>
                <a:lnTo>
                  <a:pt x="4519812" y="62150"/>
                </a:lnTo>
                <a:lnTo>
                  <a:pt x="4460016" y="53009"/>
                </a:lnTo>
                <a:lnTo>
                  <a:pt x="4399519" y="44555"/>
                </a:lnTo>
                <a:lnTo>
                  <a:pt x="4338339" y="36800"/>
                </a:lnTo>
                <a:lnTo>
                  <a:pt x="4276495" y="29752"/>
                </a:lnTo>
                <a:lnTo>
                  <a:pt x="4214005" y="23424"/>
                </a:lnTo>
                <a:lnTo>
                  <a:pt x="4150887" y="17825"/>
                </a:lnTo>
                <a:lnTo>
                  <a:pt x="4087161" y="12966"/>
                </a:lnTo>
                <a:lnTo>
                  <a:pt x="4022844" y="8857"/>
                </a:lnTo>
                <a:lnTo>
                  <a:pt x="3957954" y="5510"/>
                </a:lnTo>
                <a:lnTo>
                  <a:pt x="3895856" y="3048"/>
                </a:lnTo>
                <a:lnTo>
                  <a:pt x="3833985" y="1314"/>
                </a:lnTo>
                <a:lnTo>
                  <a:pt x="3772364" y="300"/>
                </a:lnTo>
                <a:lnTo>
                  <a:pt x="3711010" y="0"/>
                </a:lnTo>
                <a:close/>
              </a:path>
            </a:pathLst>
          </a:custGeom>
          <a:solidFill>
            <a:srgbClr val="FFFFFF"/>
          </a:solidFill>
        </p:spPr>
        <p:txBody>
          <a:bodyPr wrap="square" lIns="0" tIns="0" rIns="0" bIns="0" rtlCol="0"/>
          <a:lstStyle/>
          <a:p>
            <a:endParaRPr sz="3600">
              <a:solidFill>
                <a:prstClr val="black"/>
              </a:solidFill>
            </a:endParaRPr>
          </a:p>
        </p:txBody>
      </p:sp>
      <p:sp>
        <p:nvSpPr>
          <p:cNvPr id="8" name="object 8"/>
          <p:cNvSpPr/>
          <p:nvPr/>
        </p:nvSpPr>
        <p:spPr>
          <a:xfrm>
            <a:off x="4273041" y="2135024"/>
            <a:ext cx="12416790" cy="4688840"/>
          </a:xfrm>
          <a:custGeom>
            <a:avLst/>
            <a:gdLst/>
            <a:ahLst/>
            <a:cxnLst/>
            <a:rect l="l" t="t" r="r" b="b"/>
            <a:pathLst>
              <a:path w="6208395" h="2344420">
                <a:moveTo>
                  <a:pt x="0" y="1340026"/>
                </a:moveTo>
                <a:lnTo>
                  <a:pt x="1240790" y="1059356"/>
                </a:lnTo>
                <a:lnTo>
                  <a:pt x="1247537" y="1030191"/>
                </a:lnTo>
                <a:lnTo>
                  <a:pt x="1255758" y="1001271"/>
                </a:lnTo>
                <a:lnTo>
                  <a:pt x="1276546" y="944197"/>
                </a:lnTo>
                <a:lnTo>
                  <a:pt x="1302998" y="888193"/>
                </a:lnTo>
                <a:lnTo>
                  <a:pt x="1334958" y="833321"/>
                </a:lnTo>
                <a:lnTo>
                  <a:pt x="1372269" y="779641"/>
                </a:lnTo>
                <a:lnTo>
                  <a:pt x="1414778" y="727213"/>
                </a:lnTo>
                <a:lnTo>
                  <a:pt x="1462327" y="676097"/>
                </a:lnTo>
                <a:lnTo>
                  <a:pt x="1514761" y="626354"/>
                </a:lnTo>
                <a:lnTo>
                  <a:pt x="1571925" y="578044"/>
                </a:lnTo>
                <a:lnTo>
                  <a:pt x="1602232" y="554445"/>
                </a:lnTo>
                <a:lnTo>
                  <a:pt x="1633663" y="531227"/>
                </a:lnTo>
                <a:lnTo>
                  <a:pt x="1666199" y="508398"/>
                </a:lnTo>
                <a:lnTo>
                  <a:pt x="1699819" y="485965"/>
                </a:lnTo>
                <a:lnTo>
                  <a:pt x="1734505" y="463935"/>
                </a:lnTo>
                <a:lnTo>
                  <a:pt x="1770238" y="442317"/>
                </a:lnTo>
                <a:lnTo>
                  <a:pt x="1806997" y="421117"/>
                </a:lnTo>
                <a:lnTo>
                  <a:pt x="1844763" y="400343"/>
                </a:lnTo>
                <a:lnTo>
                  <a:pt x="1883517" y="380003"/>
                </a:lnTo>
                <a:lnTo>
                  <a:pt x="1923239" y="360105"/>
                </a:lnTo>
                <a:lnTo>
                  <a:pt x="1963911" y="340655"/>
                </a:lnTo>
                <a:lnTo>
                  <a:pt x="2005511" y="321661"/>
                </a:lnTo>
                <a:lnTo>
                  <a:pt x="2048022" y="303132"/>
                </a:lnTo>
                <a:lnTo>
                  <a:pt x="2091423" y="285074"/>
                </a:lnTo>
                <a:lnTo>
                  <a:pt x="2135695" y="267495"/>
                </a:lnTo>
                <a:lnTo>
                  <a:pt x="2180819" y="250403"/>
                </a:lnTo>
                <a:lnTo>
                  <a:pt x="2226774" y="233804"/>
                </a:lnTo>
                <a:lnTo>
                  <a:pt x="2273543" y="217708"/>
                </a:lnTo>
                <a:lnTo>
                  <a:pt x="2321104" y="202120"/>
                </a:lnTo>
                <a:lnTo>
                  <a:pt x="2369440" y="187050"/>
                </a:lnTo>
                <a:lnTo>
                  <a:pt x="2418529" y="172503"/>
                </a:lnTo>
                <a:lnTo>
                  <a:pt x="2468354" y="158489"/>
                </a:lnTo>
                <a:lnTo>
                  <a:pt x="2518893" y="145014"/>
                </a:lnTo>
                <a:lnTo>
                  <a:pt x="2570129" y="132085"/>
                </a:lnTo>
                <a:lnTo>
                  <a:pt x="2622041" y="119712"/>
                </a:lnTo>
                <a:lnTo>
                  <a:pt x="2674610" y="107900"/>
                </a:lnTo>
                <a:lnTo>
                  <a:pt x="2727817" y="96658"/>
                </a:lnTo>
                <a:lnTo>
                  <a:pt x="2781641" y="85993"/>
                </a:lnTo>
                <a:lnTo>
                  <a:pt x="2836064" y="75913"/>
                </a:lnTo>
                <a:lnTo>
                  <a:pt x="2891067" y="66425"/>
                </a:lnTo>
                <a:lnTo>
                  <a:pt x="2946629" y="57536"/>
                </a:lnTo>
                <a:lnTo>
                  <a:pt x="3002731" y="49255"/>
                </a:lnTo>
                <a:lnTo>
                  <a:pt x="3059354" y="41589"/>
                </a:lnTo>
                <a:lnTo>
                  <a:pt x="3116478" y="34545"/>
                </a:lnTo>
                <a:lnTo>
                  <a:pt x="3174084" y="28131"/>
                </a:lnTo>
                <a:lnTo>
                  <a:pt x="3232152" y="22355"/>
                </a:lnTo>
                <a:lnTo>
                  <a:pt x="3290664" y="17224"/>
                </a:lnTo>
                <a:lnTo>
                  <a:pt x="3349598" y="12745"/>
                </a:lnTo>
                <a:lnTo>
                  <a:pt x="3408937" y="8927"/>
                </a:lnTo>
                <a:lnTo>
                  <a:pt x="3468660" y="5776"/>
                </a:lnTo>
                <a:lnTo>
                  <a:pt x="3528749" y="3300"/>
                </a:lnTo>
                <a:lnTo>
                  <a:pt x="3589183" y="1507"/>
                </a:lnTo>
                <a:lnTo>
                  <a:pt x="3649943" y="404"/>
                </a:lnTo>
                <a:lnTo>
                  <a:pt x="3711010" y="0"/>
                </a:lnTo>
                <a:lnTo>
                  <a:pt x="3772364" y="300"/>
                </a:lnTo>
                <a:lnTo>
                  <a:pt x="3833985" y="1314"/>
                </a:lnTo>
                <a:lnTo>
                  <a:pt x="3895856" y="3048"/>
                </a:lnTo>
                <a:lnTo>
                  <a:pt x="3957954" y="5510"/>
                </a:lnTo>
                <a:lnTo>
                  <a:pt x="4022844" y="8857"/>
                </a:lnTo>
                <a:lnTo>
                  <a:pt x="4087161" y="12966"/>
                </a:lnTo>
                <a:lnTo>
                  <a:pt x="4150887" y="17825"/>
                </a:lnTo>
                <a:lnTo>
                  <a:pt x="4214005" y="23424"/>
                </a:lnTo>
                <a:lnTo>
                  <a:pt x="4276495" y="29752"/>
                </a:lnTo>
                <a:lnTo>
                  <a:pt x="4338339" y="36800"/>
                </a:lnTo>
                <a:lnTo>
                  <a:pt x="4399519" y="44555"/>
                </a:lnTo>
                <a:lnTo>
                  <a:pt x="4460016" y="53009"/>
                </a:lnTo>
                <a:lnTo>
                  <a:pt x="4519812" y="62150"/>
                </a:lnTo>
                <a:lnTo>
                  <a:pt x="4578889" y="71968"/>
                </a:lnTo>
                <a:lnTo>
                  <a:pt x="4637227" y="82453"/>
                </a:lnTo>
                <a:lnTo>
                  <a:pt x="4694809" y="93593"/>
                </a:lnTo>
                <a:lnTo>
                  <a:pt x="4751616" y="105378"/>
                </a:lnTo>
                <a:lnTo>
                  <a:pt x="4807630" y="117798"/>
                </a:lnTo>
                <a:lnTo>
                  <a:pt x="4862832" y="130842"/>
                </a:lnTo>
                <a:lnTo>
                  <a:pt x="4917204" y="144500"/>
                </a:lnTo>
                <a:lnTo>
                  <a:pt x="4970727" y="158761"/>
                </a:lnTo>
                <a:lnTo>
                  <a:pt x="5023383" y="173615"/>
                </a:lnTo>
                <a:lnTo>
                  <a:pt x="5075154" y="189051"/>
                </a:lnTo>
                <a:lnTo>
                  <a:pt x="5126020" y="205058"/>
                </a:lnTo>
                <a:lnTo>
                  <a:pt x="5175964" y="221626"/>
                </a:lnTo>
                <a:lnTo>
                  <a:pt x="5224968" y="238745"/>
                </a:lnTo>
                <a:lnTo>
                  <a:pt x="5273012" y="256404"/>
                </a:lnTo>
                <a:lnTo>
                  <a:pt x="5320079" y="274592"/>
                </a:lnTo>
                <a:lnTo>
                  <a:pt x="5366149" y="293299"/>
                </a:lnTo>
                <a:lnTo>
                  <a:pt x="5411205" y="312515"/>
                </a:lnTo>
                <a:lnTo>
                  <a:pt x="5455228" y="332228"/>
                </a:lnTo>
                <a:lnTo>
                  <a:pt x="5498199" y="352429"/>
                </a:lnTo>
                <a:lnTo>
                  <a:pt x="5540101" y="373106"/>
                </a:lnTo>
                <a:lnTo>
                  <a:pt x="5580914" y="394250"/>
                </a:lnTo>
                <a:lnTo>
                  <a:pt x="5620621" y="415849"/>
                </a:lnTo>
                <a:lnTo>
                  <a:pt x="5659203" y="437894"/>
                </a:lnTo>
                <a:lnTo>
                  <a:pt x="5696641" y="460373"/>
                </a:lnTo>
                <a:lnTo>
                  <a:pt x="5732916" y="483277"/>
                </a:lnTo>
                <a:lnTo>
                  <a:pt x="5768012" y="506594"/>
                </a:lnTo>
                <a:lnTo>
                  <a:pt x="5801909" y="530314"/>
                </a:lnTo>
                <a:lnTo>
                  <a:pt x="5834588" y="554427"/>
                </a:lnTo>
                <a:lnTo>
                  <a:pt x="5866031" y="578921"/>
                </a:lnTo>
                <a:lnTo>
                  <a:pt x="5896221" y="603788"/>
                </a:lnTo>
                <a:lnTo>
                  <a:pt x="5925138" y="629015"/>
                </a:lnTo>
                <a:lnTo>
                  <a:pt x="5979080" y="680510"/>
                </a:lnTo>
                <a:lnTo>
                  <a:pt x="6027710" y="733323"/>
                </a:lnTo>
                <a:lnTo>
                  <a:pt x="6070881" y="787369"/>
                </a:lnTo>
                <a:lnTo>
                  <a:pt x="6108445" y="842564"/>
                </a:lnTo>
                <a:lnTo>
                  <a:pt x="6140256" y="898825"/>
                </a:lnTo>
                <a:lnTo>
                  <a:pt x="6166165" y="956065"/>
                </a:lnTo>
                <a:lnTo>
                  <a:pt x="6186025" y="1014202"/>
                </a:lnTo>
                <a:lnTo>
                  <a:pt x="6199688" y="1073152"/>
                </a:lnTo>
                <a:lnTo>
                  <a:pt x="6207008" y="1132829"/>
                </a:lnTo>
                <a:lnTo>
                  <a:pt x="6208242" y="1162914"/>
                </a:lnTo>
                <a:lnTo>
                  <a:pt x="6207836" y="1193150"/>
                </a:lnTo>
                <a:lnTo>
                  <a:pt x="6202025" y="1254030"/>
                </a:lnTo>
                <a:lnTo>
                  <a:pt x="6189836" y="1313819"/>
                </a:lnTo>
                <a:lnTo>
                  <a:pt x="6171938" y="1371406"/>
                </a:lnTo>
                <a:lnTo>
                  <a:pt x="6148299" y="1427952"/>
                </a:lnTo>
                <a:lnTo>
                  <a:pt x="6119074" y="1483398"/>
                </a:lnTo>
                <a:lnTo>
                  <a:pt x="6084419" y="1537681"/>
                </a:lnTo>
                <a:lnTo>
                  <a:pt x="6044489" y="1590743"/>
                </a:lnTo>
                <a:lnTo>
                  <a:pt x="5999441" y="1642523"/>
                </a:lnTo>
                <a:lnTo>
                  <a:pt x="5949430" y="1692960"/>
                </a:lnTo>
                <a:lnTo>
                  <a:pt x="5894611" y="1741994"/>
                </a:lnTo>
                <a:lnTo>
                  <a:pt x="5835141" y="1789565"/>
                </a:lnTo>
                <a:lnTo>
                  <a:pt x="5803710" y="1812782"/>
                </a:lnTo>
                <a:lnTo>
                  <a:pt x="5771174" y="1835612"/>
                </a:lnTo>
                <a:lnTo>
                  <a:pt x="5737554" y="1858045"/>
                </a:lnTo>
                <a:lnTo>
                  <a:pt x="5702868" y="1880074"/>
                </a:lnTo>
                <a:lnTo>
                  <a:pt x="5667135" y="1901693"/>
                </a:lnTo>
                <a:lnTo>
                  <a:pt x="5630376" y="1922893"/>
                </a:lnTo>
                <a:lnTo>
                  <a:pt x="5592610" y="1943667"/>
                </a:lnTo>
                <a:lnTo>
                  <a:pt x="5553856" y="1964006"/>
                </a:lnTo>
                <a:lnTo>
                  <a:pt x="5514134" y="1983905"/>
                </a:lnTo>
                <a:lnTo>
                  <a:pt x="5473462" y="2003355"/>
                </a:lnTo>
                <a:lnTo>
                  <a:pt x="5431862" y="2022348"/>
                </a:lnTo>
                <a:lnTo>
                  <a:pt x="5389351" y="2040878"/>
                </a:lnTo>
                <a:lnTo>
                  <a:pt x="5345950" y="2058936"/>
                </a:lnTo>
                <a:lnTo>
                  <a:pt x="5301678" y="2076515"/>
                </a:lnTo>
                <a:lnTo>
                  <a:pt x="5256554" y="2093607"/>
                </a:lnTo>
                <a:lnTo>
                  <a:pt x="5210599" y="2110205"/>
                </a:lnTo>
                <a:lnTo>
                  <a:pt x="5163830" y="2126302"/>
                </a:lnTo>
                <a:lnTo>
                  <a:pt x="5116269" y="2141889"/>
                </a:lnTo>
                <a:lnTo>
                  <a:pt x="5067933" y="2156960"/>
                </a:lnTo>
                <a:lnTo>
                  <a:pt x="5018844" y="2171506"/>
                </a:lnTo>
                <a:lnTo>
                  <a:pt x="4969019" y="2185521"/>
                </a:lnTo>
                <a:lnTo>
                  <a:pt x="4918480" y="2198996"/>
                </a:lnTo>
                <a:lnTo>
                  <a:pt x="4867244" y="2211924"/>
                </a:lnTo>
                <a:lnTo>
                  <a:pt x="4815332" y="2224298"/>
                </a:lnTo>
                <a:lnTo>
                  <a:pt x="4762763" y="2236110"/>
                </a:lnTo>
                <a:lnTo>
                  <a:pt x="4709556" y="2247352"/>
                </a:lnTo>
                <a:lnTo>
                  <a:pt x="4655732" y="2258017"/>
                </a:lnTo>
                <a:lnTo>
                  <a:pt x="4601309" y="2268097"/>
                </a:lnTo>
                <a:lnTo>
                  <a:pt x="4546306" y="2277585"/>
                </a:lnTo>
                <a:lnTo>
                  <a:pt x="4490744" y="2286473"/>
                </a:lnTo>
                <a:lnTo>
                  <a:pt x="4434642" y="2294754"/>
                </a:lnTo>
                <a:lnTo>
                  <a:pt x="4378019" y="2302421"/>
                </a:lnTo>
                <a:lnTo>
                  <a:pt x="4320895" y="2309464"/>
                </a:lnTo>
                <a:lnTo>
                  <a:pt x="4263289" y="2315878"/>
                </a:lnTo>
                <a:lnTo>
                  <a:pt x="4205221" y="2321655"/>
                </a:lnTo>
                <a:lnTo>
                  <a:pt x="4146709" y="2326786"/>
                </a:lnTo>
                <a:lnTo>
                  <a:pt x="4087775" y="2331265"/>
                </a:lnTo>
                <a:lnTo>
                  <a:pt x="4028436" y="2335083"/>
                </a:lnTo>
                <a:lnTo>
                  <a:pt x="3968713" y="2338234"/>
                </a:lnTo>
                <a:lnTo>
                  <a:pt x="3908624" y="2340710"/>
                </a:lnTo>
                <a:lnTo>
                  <a:pt x="3848190" y="2342503"/>
                </a:lnTo>
                <a:lnTo>
                  <a:pt x="3787430" y="2343605"/>
                </a:lnTo>
                <a:lnTo>
                  <a:pt x="3726363" y="2344010"/>
                </a:lnTo>
                <a:lnTo>
                  <a:pt x="3665009" y="2343710"/>
                </a:lnTo>
                <a:lnTo>
                  <a:pt x="3603388" y="2342696"/>
                </a:lnTo>
                <a:lnTo>
                  <a:pt x="3541517" y="2340962"/>
                </a:lnTo>
                <a:lnTo>
                  <a:pt x="3479419" y="2338500"/>
                </a:lnTo>
                <a:lnTo>
                  <a:pt x="3417776" y="2335339"/>
                </a:lnTo>
                <a:lnTo>
                  <a:pt x="3356555" y="2331477"/>
                </a:lnTo>
                <a:lnTo>
                  <a:pt x="3295775" y="2326920"/>
                </a:lnTo>
                <a:lnTo>
                  <a:pt x="3235458" y="2321677"/>
                </a:lnTo>
                <a:lnTo>
                  <a:pt x="3175623" y="2315756"/>
                </a:lnTo>
                <a:lnTo>
                  <a:pt x="3116292" y="2309165"/>
                </a:lnTo>
                <a:lnTo>
                  <a:pt x="3057485" y="2301912"/>
                </a:lnTo>
                <a:lnTo>
                  <a:pt x="2999221" y="2294004"/>
                </a:lnTo>
                <a:lnTo>
                  <a:pt x="2941522" y="2285450"/>
                </a:lnTo>
                <a:lnTo>
                  <a:pt x="2884408" y="2276257"/>
                </a:lnTo>
                <a:lnTo>
                  <a:pt x="2827900" y="2266434"/>
                </a:lnTo>
                <a:lnTo>
                  <a:pt x="2772018" y="2255989"/>
                </a:lnTo>
                <a:lnTo>
                  <a:pt x="2716782" y="2244928"/>
                </a:lnTo>
                <a:lnTo>
                  <a:pt x="2662214" y="2233262"/>
                </a:lnTo>
                <a:lnTo>
                  <a:pt x="2608333" y="2220996"/>
                </a:lnTo>
                <a:lnTo>
                  <a:pt x="2555159" y="2208140"/>
                </a:lnTo>
                <a:lnTo>
                  <a:pt x="2502715" y="2194701"/>
                </a:lnTo>
                <a:lnTo>
                  <a:pt x="2451019" y="2180687"/>
                </a:lnTo>
                <a:lnTo>
                  <a:pt x="2400092" y="2166106"/>
                </a:lnTo>
                <a:lnTo>
                  <a:pt x="2349955" y="2150967"/>
                </a:lnTo>
                <a:lnTo>
                  <a:pt x="2300629" y="2135276"/>
                </a:lnTo>
                <a:lnTo>
                  <a:pt x="2252133" y="2119042"/>
                </a:lnTo>
                <a:lnTo>
                  <a:pt x="2204489" y="2102273"/>
                </a:lnTo>
                <a:lnTo>
                  <a:pt x="2157716" y="2084977"/>
                </a:lnTo>
                <a:lnTo>
                  <a:pt x="2111836" y="2067162"/>
                </a:lnTo>
                <a:lnTo>
                  <a:pt x="2066868" y="2048835"/>
                </a:lnTo>
                <a:lnTo>
                  <a:pt x="2022833" y="2030005"/>
                </a:lnTo>
                <a:lnTo>
                  <a:pt x="1979752" y="2010680"/>
                </a:lnTo>
                <a:lnTo>
                  <a:pt x="1937645" y="1990867"/>
                </a:lnTo>
                <a:lnTo>
                  <a:pt x="1896533" y="1970575"/>
                </a:lnTo>
                <a:lnTo>
                  <a:pt x="1856435" y="1949811"/>
                </a:lnTo>
                <a:lnTo>
                  <a:pt x="1817374" y="1928584"/>
                </a:lnTo>
                <a:lnTo>
                  <a:pt x="1779368" y="1906901"/>
                </a:lnTo>
                <a:lnTo>
                  <a:pt x="1742438" y="1884770"/>
                </a:lnTo>
                <a:lnTo>
                  <a:pt x="1706606" y="1862200"/>
                </a:lnTo>
                <a:lnTo>
                  <a:pt x="1671891" y="1839198"/>
                </a:lnTo>
                <a:lnTo>
                  <a:pt x="1638314" y="1815772"/>
                </a:lnTo>
                <a:lnTo>
                  <a:pt x="1605895" y="1791930"/>
                </a:lnTo>
                <a:lnTo>
                  <a:pt x="1574655" y="1767680"/>
                </a:lnTo>
                <a:lnTo>
                  <a:pt x="1544614" y="1743030"/>
                </a:lnTo>
                <a:lnTo>
                  <a:pt x="1515793" y="1717988"/>
                </a:lnTo>
                <a:lnTo>
                  <a:pt x="1461893" y="1666759"/>
                </a:lnTo>
                <a:lnTo>
                  <a:pt x="1413117" y="1614058"/>
                </a:lnTo>
                <a:lnTo>
                  <a:pt x="1369629" y="1559947"/>
                </a:lnTo>
                <a:lnTo>
                  <a:pt x="1331595" y="1504491"/>
                </a:lnTo>
                <a:lnTo>
                  <a:pt x="0" y="134002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9" name="object 9"/>
          <p:cNvSpPr txBox="1"/>
          <p:nvPr/>
        </p:nvSpPr>
        <p:spPr>
          <a:xfrm>
            <a:off x="8385302" y="2867813"/>
            <a:ext cx="6647180" cy="3474028"/>
          </a:xfrm>
          <a:prstGeom prst="rect">
            <a:avLst/>
          </a:prstGeom>
        </p:spPr>
        <p:txBody>
          <a:bodyPr vert="horz" wrap="square" lIns="0" tIns="26670" rIns="0" bIns="0" rtlCol="0">
            <a:spAutoFit/>
          </a:bodyPr>
          <a:lstStyle/>
          <a:p>
            <a:pPr marL="25400" marR="10160" indent="5080" algn="ctr">
              <a:spcBef>
                <a:spcPts val="210"/>
              </a:spcBef>
            </a:pPr>
            <a:r>
              <a:rPr sz="2800" dirty="0">
                <a:solidFill>
                  <a:srgbClr val="5F5F5F"/>
                </a:solidFill>
                <a:latin typeface="Comic Sans MS"/>
                <a:cs typeface="Comic Sans MS"/>
              </a:rPr>
              <a:t>Various computer </a:t>
            </a:r>
            <a:r>
              <a:rPr sz="2800" spc="-10" dirty="0">
                <a:solidFill>
                  <a:srgbClr val="5F5F5F"/>
                </a:solidFill>
                <a:latin typeface="Comic Sans MS"/>
                <a:cs typeface="Comic Sans MS"/>
              </a:rPr>
              <a:t>scientists </a:t>
            </a:r>
            <a:r>
              <a:rPr sz="2800" dirty="0">
                <a:solidFill>
                  <a:srgbClr val="5F5F5F"/>
                </a:solidFill>
                <a:latin typeface="Comic Sans MS"/>
                <a:cs typeface="Comic Sans MS"/>
              </a:rPr>
              <a:t>have  </a:t>
            </a:r>
            <a:r>
              <a:rPr sz="2800" spc="-10" dirty="0">
                <a:solidFill>
                  <a:srgbClr val="5F5F5F"/>
                </a:solidFill>
                <a:latin typeface="Comic Sans MS"/>
                <a:cs typeface="Comic Sans MS"/>
              </a:rPr>
              <a:t>outline </a:t>
            </a:r>
            <a:r>
              <a:rPr sz="2800" dirty="0">
                <a:solidFill>
                  <a:srgbClr val="5F5F5F"/>
                </a:solidFill>
                <a:latin typeface="Comic Sans MS"/>
                <a:cs typeface="Comic Sans MS"/>
              </a:rPr>
              <a:t>a </a:t>
            </a:r>
            <a:r>
              <a:rPr sz="2800" spc="-10" dirty="0">
                <a:solidFill>
                  <a:srgbClr val="5F5F5F"/>
                </a:solidFill>
                <a:latin typeface="Comic Sans MS"/>
                <a:cs typeface="Comic Sans MS"/>
              </a:rPr>
              <a:t>number </a:t>
            </a:r>
            <a:r>
              <a:rPr sz="2800" dirty="0">
                <a:solidFill>
                  <a:srgbClr val="5F5F5F"/>
                </a:solidFill>
                <a:latin typeface="Comic Sans MS"/>
                <a:cs typeface="Comic Sans MS"/>
              </a:rPr>
              <a:t>of </a:t>
            </a:r>
            <a:r>
              <a:rPr sz="2800" spc="-10" dirty="0">
                <a:solidFill>
                  <a:srgbClr val="5F5F5F"/>
                </a:solidFill>
                <a:latin typeface="Comic Sans MS"/>
                <a:cs typeface="Comic Sans MS"/>
              </a:rPr>
              <a:t>potential </a:t>
            </a:r>
            <a:r>
              <a:rPr sz="2800" dirty="0">
                <a:solidFill>
                  <a:srgbClr val="5F5F5F"/>
                </a:solidFill>
                <a:latin typeface="Comic Sans MS"/>
                <a:cs typeface="Comic Sans MS"/>
              </a:rPr>
              <a:t>solutions  </a:t>
            </a:r>
            <a:r>
              <a:rPr sz="2800" spc="-10" dirty="0">
                <a:solidFill>
                  <a:srgbClr val="5F5F5F"/>
                </a:solidFill>
                <a:latin typeface="Comic Sans MS"/>
                <a:cs typeface="Comic Sans MS"/>
              </a:rPr>
              <a:t>to the </a:t>
            </a:r>
            <a:r>
              <a:rPr sz="2800" dirty="0">
                <a:solidFill>
                  <a:srgbClr val="5F5F5F"/>
                </a:solidFill>
                <a:latin typeface="Comic Sans MS"/>
                <a:cs typeface="Comic Sans MS"/>
              </a:rPr>
              <a:t>Byzantine generals </a:t>
            </a:r>
            <a:r>
              <a:rPr sz="2800" spc="-10" dirty="0">
                <a:solidFill>
                  <a:srgbClr val="5F5F5F"/>
                </a:solidFill>
                <a:latin typeface="Comic Sans MS"/>
                <a:cs typeface="Comic Sans MS"/>
              </a:rPr>
              <a:t>problem</a:t>
            </a:r>
            <a:r>
              <a:rPr sz="2800" spc="-270" dirty="0">
                <a:solidFill>
                  <a:srgbClr val="5F5F5F"/>
                </a:solidFill>
                <a:latin typeface="Comic Sans MS"/>
                <a:cs typeface="Comic Sans MS"/>
              </a:rPr>
              <a:t> </a:t>
            </a:r>
            <a:r>
              <a:rPr sz="2800" spc="-10" dirty="0">
                <a:solidFill>
                  <a:srgbClr val="5F5F5F"/>
                </a:solidFill>
                <a:latin typeface="Comic Sans MS"/>
                <a:cs typeface="Comic Sans MS"/>
              </a:rPr>
              <a:t>from  the </a:t>
            </a:r>
            <a:r>
              <a:rPr sz="2800" dirty="0">
                <a:solidFill>
                  <a:srgbClr val="5F5F5F"/>
                </a:solidFill>
                <a:latin typeface="Comic Sans MS"/>
                <a:cs typeface="Comic Sans MS"/>
              </a:rPr>
              <a:t>allegory. The </a:t>
            </a:r>
            <a:r>
              <a:rPr sz="2800" b="1" spc="-10" dirty="0">
                <a:solidFill>
                  <a:srgbClr val="5F5F5F"/>
                </a:solidFill>
                <a:latin typeface="Comic Sans MS"/>
                <a:cs typeface="Comic Sans MS"/>
              </a:rPr>
              <a:t>practical byzantine  fault tolerance </a:t>
            </a:r>
            <a:r>
              <a:rPr sz="2800" b="1" dirty="0">
                <a:solidFill>
                  <a:srgbClr val="5F5F5F"/>
                </a:solidFill>
                <a:latin typeface="Comic Sans MS"/>
                <a:cs typeface="Comic Sans MS"/>
              </a:rPr>
              <a:t>algorithm </a:t>
            </a:r>
            <a:r>
              <a:rPr sz="2800" b="1" spc="-10" dirty="0">
                <a:solidFill>
                  <a:srgbClr val="5F5F5F"/>
                </a:solidFill>
                <a:latin typeface="Comic Sans MS"/>
                <a:cs typeface="Comic Sans MS"/>
              </a:rPr>
              <a:t>(PBFT)</a:t>
            </a:r>
            <a:r>
              <a:rPr sz="2800" spc="-10" dirty="0">
                <a:solidFill>
                  <a:srgbClr val="5F5F5F"/>
                </a:solidFill>
                <a:latin typeface="Comic Sans MS"/>
                <a:cs typeface="Comic Sans MS"/>
              </a:rPr>
              <a:t>,  </a:t>
            </a:r>
            <a:r>
              <a:rPr sz="2800" dirty="0">
                <a:solidFill>
                  <a:srgbClr val="5F5F5F"/>
                </a:solidFill>
                <a:latin typeface="Comic Sans MS"/>
                <a:cs typeface="Comic Sans MS"/>
              </a:rPr>
              <a:t>which </a:t>
            </a:r>
            <a:r>
              <a:rPr sz="2800" spc="-10" dirty="0">
                <a:solidFill>
                  <a:srgbClr val="5F5F5F"/>
                </a:solidFill>
                <a:latin typeface="Comic Sans MS"/>
                <a:cs typeface="Comic Sans MS"/>
              </a:rPr>
              <a:t>is </a:t>
            </a:r>
            <a:r>
              <a:rPr sz="2800" dirty="0">
                <a:solidFill>
                  <a:srgbClr val="5F5F5F"/>
                </a:solidFill>
                <a:latin typeface="Comic Sans MS"/>
                <a:cs typeface="Comic Sans MS"/>
              </a:rPr>
              <a:t>used </a:t>
            </a:r>
            <a:r>
              <a:rPr sz="2800" spc="-10" dirty="0">
                <a:solidFill>
                  <a:srgbClr val="5F5F5F"/>
                </a:solidFill>
                <a:latin typeface="Comic Sans MS"/>
                <a:cs typeface="Comic Sans MS"/>
              </a:rPr>
              <a:t>to </a:t>
            </a:r>
            <a:r>
              <a:rPr sz="2800" dirty="0">
                <a:solidFill>
                  <a:srgbClr val="5F5F5F"/>
                </a:solidFill>
                <a:latin typeface="Comic Sans MS"/>
                <a:cs typeface="Comic Sans MS"/>
              </a:rPr>
              <a:t>establish consensus </a:t>
            </a:r>
            <a:r>
              <a:rPr sz="2800" spc="-10" dirty="0">
                <a:solidFill>
                  <a:srgbClr val="5F5F5F"/>
                </a:solidFill>
                <a:latin typeface="Comic Sans MS"/>
                <a:cs typeface="Comic Sans MS"/>
              </a:rPr>
              <a:t>in  </a:t>
            </a:r>
            <a:r>
              <a:rPr sz="2800" dirty="0">
                <a:solidFill>
                  <a:srgbClr val="5F5F5F"/>
                </a:solidFill>
                <a:latin typeface="Comic Sans MS"/>
                <a:cs typeface="Comic Sans MS"/>
              </a:rPr>
              <a:t>blockchain systems, </a:t>
            </a:r>
            <a:r>
              <a:rPr sz="2800" spc="-10" dirty="0">
                <a:solidFill>
                  <a:srgbClr val="5F5F5F"/>
                </a:solidFill>
                <a:latin typeface="Comic Sans MS"/>
                <a:cs typeface="Comic Sans MS"/>
              </a:rPr>
              <a:t>is only </a:t>
            </a:r>
            <a:r>
              <a:rPr sz="2800" dirty="0">
                <a:solidFill>
                  <a:srgbClr val="5F5F5F"/>
                </a:solidFill>
                <a:latin typeface="Comic Sans MS"/>
                <a:cs typeface="Comic Sans MS"/>
              </a:rPr>
              <a:t>one of</a:t>
            </a:r>
            <a:r>
              <a:rPr sz="2800" spc="-290" dirty="0">
                <a:solidFill>
                  <a:srgbClr val="5F5F5F"/>
                </a:solidFill>
                <a:latin typeface="Comic Sans MS"/>
                <a:cs typeface="Comic Sans MS"/>
              </a:rPr>
              <a:t> </a:t>
            </a:r>
            <a:r>
              <a:rPr sz="2800" dirty="0">
                <a:solidFill>
                  <a:srgbClr val="5F5F5F"/>
                </a:solidFill>
                <a:latin typeface="Comic Sans MS"/>
                <a:cs typeface="Comic Sans MS"/>
              </a:rPr>
              <a:t>those  </a:t>
            </a:r>
            <a:r>
              <a:rPr sz="2800" spc="-10" dirty="0">
                <a:solidFill>
                  <a:srgbClr val="5F5F5F"/>
                </a:solidFill>
                <a:latin typeface="Comic Sans MS"/>
                <a:cs typeface="Comic Sans MS"/>
              </a:rPr>
              <a:t>potential</a:t>
            </a:r>
            <a:r>
              <a:rPr sz="2800" spc="-60" dirty="0">
                <a:solidFill>
                  <a:srgbClr val="5F5F5F"/>
                </a:solidFill>
                <a:latin typeface="Comic Sans MS"/>
                <a:cs typeface="Comic Sans MS"/>
              </a:rPr>
              <a:t> </a:t>
            </a:r>
            <a:r>
              <a:rPr sz="2800" dirty="0">
                <a:solidFill>
                  <a:srgbClr val="5F5F5F"/>
                </a:solidFill>
                <a:latin typeface="Comic Sans MS"/>
                <a:cs typeface="Comic Sans MS"/>
              </a:rPr>
              <a:t>solutions</a:t>
            </a:r>
            <a:endParaRPr sz="2800">
              <a:solidFill>
                <a:prstClr val="black"/>
              </a:solidFill>
              <a:latin typeface="Comic Sans MS"/>
              <a:cs typeface="Comic Sans MS"/>
            </a:endParaRPr>
          </a:p>
        </p:txBody>
      </p:sp>
    </p:spTree>
    <p:extLst>
      <p:ext uri="{BB962C8B-B14F-4D97-AF65-F5344CB8AC3E}">
        <p14:creationId xmlns:p14="http://schemas.microsoft.com/office/powerpoint/2010/main" val="41178092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150622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PBFT</a:t>
            </a:r>
            <a:endParaRPr sz="5600"/>
          </a:p>
        </p:txBody>
      </p:sp>
      <p:sp>
        <p:nvSpPr>
          <p:cNvPr id="6" name="object 6"/>
          <p:cNvSpPr txBox="1"/>
          <p:nvPr/>
        </p:nvSpPr>
        <p:spPr>
          <a:xfrm>
            <a:off x="942034" y="1895501"/>
            <a:ext cx="15774668" cy="6182462"/>
          </a:xfrm>
          <a:prstGeom prst="rect">
            <a:avLst/>
          </a:prstGeom>
        </p:spPr>
        <p:txBody>
          <a:bodyPr vert="horz" wrap="square" lIns="0" tIns="26670" rIns="0" bIns="0" rtlCol="0">
            <a:spAutoFit/>
          </a:bodyPr>
          <a:lstStyle/>
          <a:p>
            <a:pPr marL="25400">
              <a:lnSpc>
                <a:spcPct val="200000"/>
              </a:lnSpc>
            </a:pPr>
            <a:r>
              <a:rPr sz="2000" spc="-10" dirty="0">
                <a:solidFill>
                  <a:srgbClr val="0070C0"/>
                </a:solidFill>
                <a:latin typeface="Arial Rounded MT Bold" panose="020F0704030504030204" pitchFamily="34" charset="0"/>
                <a:cs typeface="Calibri"/>
              </a:rPr>
              <a:t>The</a:t>
            </a:r>
            <a:r>
              <a:rPr sz="2000" spc="-6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solution</a:t>
            </a:r>
            <a:r>
              <a:rPr sz="2000" spc="-50" dirty="0">
                <a:solidFill>
                  <a:srgbClr val="0070C0"/>
                </a:solidFill>
                <a:latin typeface="Arial Rounded MT Bold" panose="020F0704030504030204" pitchFamily="34" charset="0"/>
                <a:cs typeface="Calibri"/>
              </a:rPr>
              <a:t> </a:t>
            </a:r>
            <a:r>
              <a:rPr sz="2000" spc="-10" dirty="0">
                <a:solidFill>
                  <a:srgbClr val="0070C0"/>
                </a:solidFill>
                <a:latin typeface="Arial Rounded MT Bold" panose="020F0704030504030204" pitchFamily="34" charset="0"/>
                <a:cs typeface="Calibri"/>
              </a:rPr>
              <a:t>came</a:t>
            </a:r>
            <a:r>
              <a:rPr sz="2000" spc="-6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in</a:t>
            </a:r>
            <a:r>
              <a:rPr sz="2000" spc="10" dirty="0">
                <a:solidFill>
                  <a:srgbClr val="0070C0"/>
                </a:solidFill>
                <a:latin typeface="Arial Rounded MT Bold" panose="020F0704030504030204" pitchFamily="34" charset="0"/>
                <a:cs typeface="Calibri"/>
              </a:rPr>
              <a:t> </a:t>
            </a:r>
            <a:r>
              <a:rPr sz="2000" spc="-20" dirty="0">
                <a:solidFill>
                  <a:srgbClr val="0070C0"/>
                </a:solidFill>
                <a:latin typeface="Arial Rounded MT Bold" panose="020F0704030504030204" pitchFamily="34" charset="0"/>
                <a:cs typeface="Calibri"/>
              </a:rPr>
              <a:t>1999,</a:t>
            </a:r>
            <a:r>
              <a:rPr sz="2000" spc="4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when</a:t>
            </a:r>
            <a:r>
              <a:rPr sz="2000" spc="-6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Miguel</a:t>
            </a:r>
            <a:r>
              <a:rPr sz="2000" spc="-2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Castro</a:t>
            </a:r>
            <a:r>
              <a:rPr sz="2000" spc="-5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and</a:t>
            </a:r>
            <a:r>
              <a:rPr sz="2000" spc="-4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Barbara</a:t>
            </a:r>
            <a:r>
              <a:rPr sz="2000" spc="-10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Liskov</a:t>
            </a:r>
            <a:r>
              <a:rPr sz="2000" spc="-2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introduced</a:t>
            </a:r>
            <a:r>
              <a:rPr sz="2000" spc="-8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the</a:t>
            </a:r>
            <a:r>
              <a:rPr sz="2000" spc="-50" dirty="0">
                <a:solidFill>
                  <a:srgbClr val="0070C0"/>
                </a:solidFill>
                <a:latin typeface="Arial Rounded MT Bold" panose="020F0704030504030204" pitchFamily="34" charset="0"/>
                <a:cs typeface="Calibri"/>
              </a:rPr>
              <a:t> </a:t>
            </a:r>
            <a:r>
              <a:rPr sz="2000" spc="-10" dirty="0">
                <a:solidFill>
                  <a:srgbClr val="0070C0"/>
                </a:solidFill>
                <a:latin typeface="Arial Rounded MT Bold" panose="020F0704030504030204" pitchFamily="34" charset="0"/>
                <a:cs typeface="Calibri"/>
              </a:rPr>
              <a:t>PBFT</a:t>
            </a:r>
            <a:r>
              <a:rPr sz="2000" spc="-3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algorithm</a:t>
            </a:r>
          </a:p>
          <a:p>
            <a:pPr marL="598170" indent="-572770">
              <a:lnSpc>
                <a:spcPct val="200000"/>
              </a:lnSpc>
              <a:buClr>
                <a:srgbClr val="095A82"/>
              </a:buClr>
              <a:buFont typeface="Wingdings"/>
              <a:buChar char=""/>
              <a:tabLst>
                <a:tab pos="598170" algn="l"/>
                <a:tab pos="599440" algn="l"/>
              </a:tabLst>
            </a:pPr>
            <a:r>
              <a:rPr sz="2000" spc="-10" dirty="0" smtClean="0">
                <a:latin typeface="Arial Rounded MT Bold" panose="020F0704030504030204" pitchFamily="34" charset="0"/>
                <a:cs typeface="Calibri"/>
              </a:rPr>
              <a:t>PBFT </a:t>
            </a:r>
            <a:r>
              <a:rPr sz="2000" spc="-10" dirty="0">
                <a:latin typeface="Arial Rounded MT Bold" panose="020F0704030504030204" pitchFamily="34" charset="0"/>
                <a:cs typeface="Calibri"/>
              </a:rPr>
              <a:t>can process </a:t>
            </a:r>
            <a:r>
              <a:rPr sz="2000" dirty="0">
                <a:latin typeface="Arial Rounded MT Bold" panose="020F0704030504030204" pitchFamily="34" charset="0"/>
                <a:cs typeface="Calibri"/>
              </a:rPr>
              <a:t>an </a:t>
            </a:r>
            <a:r>
              <a:rPr sz="2000" spc="-10" dirty="0">
                <a:latin typeface="Arial Rounded MT Bold" panose="020F0704030504030204" pitchFamily="34" charset="0"/>
                <a:cs typeface="Calibri"/>
              </a:rPr>
              <a:t>enormous number of direct peer-to-peer </a:t>
            </a:r>
            <a:r>
              <a:rPr sz="2000" dirty="0">
                <a:latin typeface="Arial Rounded MT Bold" panose="020F0704030504030204" pitchFamily="34" charset="0"/>
                <a:cs typeface="Calibri"/>
              </a:rPr>
              <a:t>messages with </a:t>
            </a:r>
            <a:r>
              <a:rPr sz="2000" spc="-10" dirty="0">
                <a:latin typeface="Arial Rounded MT Bold" panose="020F0704030504030204" pitchFamily="34" charset="0"/>
                <a:cs typeface="Calibri"/>
              </a:rPr>
              <a:t>minimal</a:t>
            </a:r>
            <a:r>
              <a:rPr sz="2000" spc="80" dirty="0">
                <a:latin typeface="Arial Rounded MT Bold" panose="020F0704030504030204" pitchFamily="34" charset="0"/>
                <a:cs typeface="Calibri"/>
              </a:rPr>
              <a:t> </a:t>
            </a:r>
            <a:r>
              <a:rPr sz="2000" spc="-10" dirty="0">
                <a:latin typeface="Arial Rounded MT Bold" panose="020F0704030504030204" pitchFamily="34" charset="0"/>
                <a:cs typeface="Calibri"/>
              </a:rPr>
              <a:t>latency</a:t>
            </a:r>
            <a:endParaRPr sz="2000" dirty="0">
              <a:latin typeface="Arial Rounded MT Bold" panose="020F0704030504030204" pitchFamily="34" charset="0"/>
              <a:cs typeface="Calibri"/>
            </a:endParaRPr>
          </a:p>
          <a:p>
            <a:pPr marL="25400">
              <a:lnSpc>
                <a:spcPct val="200000"/>
              </a:lnSpc>
            </a:pPr>
            <a:r>
              <a:rPr sz="2000" dirty="0" smtClean="0">
                <a:solidFill>
                  <a:srgbClr val="0070C0"/>
                </a:solidFill>
                <a:latin typeface="Arial Rounded MT Bold" panose="020F0704030504030204" pitchFamily="34" charset="0"/>
                <a:cs typeface="Calibri"/>
              </a:rPr>
              <a:t>How </a:t>
            </a:r>
            <a:r>
              <a:rPr sz="2000" dirty="0">
                <a:solidFill>
                  <a:srgbClr val="0070C0"/>
                </a:solidFill>
                <a:latin typeface="Arial Rounded MT Bold" panose="020F0704030504030204" pitchFamily="34" charset="0"/>
                <a:cs typeface="Calibri"/>
              </a:rPr>
              <a:t>it</a:t>
            </a:r>
            <a:r>
              <a:rPr sz="2000" spc="-5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works:</a:t>
            </a: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Each </a:t>
            </a:r>
            <a:r>
              <a:rPr sz="2000" dirty="0">
                <a:latin typeface="Arial Rounded MT Bold" panose="020F0704030504030204" pitchFamily="34" charset="0"/>
                <a:cs typeface="Calibri"/>
              </a:rPr>
              <a:t>‘</a:t>
            </a:r>
            <a:r>
              <a:rPr sz="2000" b="1" dirty="0">
                <a:latin typeface="Arial Rounded MT Bold" panose="020F0704030504030204" pitchFamily="34" charset="0"/>
                <a:cs typeface="Calibri"/>
              </a:rPr>
              <a:t>node</a:t>
            </a:r>
            <a:r>
              <a:rPr sz="2000" dirty="0">
                <a:latin typeface="Arial Rounded MT Bold" panose="020F0704030504030204" pitchFamily="34" charset="0"/>
                <a:cs typeface="Calibri"/>
              </a:rPr>
              <a:t>’ </a:t>
            </a:r>
            <a:r>
              <a:rPr sz="2000" spc="-10" dirty="0">
                <a:latin typeface="Arial Rounded MT Bold" panose="020F0704030504030204" pitchFamily="34" charset="0"/>
                <a:cs typeface="Calibri"/>
              </a:rPr>
              <a:t>maintains </a:t>
            </a:r>
            <a:r>
              <a:rPr sz="2000" dirty="0">
                <a:latin typeface="Arial Rounded MT Bold" panose="020F0704030504030204" pitchFamily="34" charset="0"/>
                <a:cs typeface="Calibri"/>
              </a:rPr>
              <a:t>an </a:t>
            </a:r>
            <a:r>
              <a:rPr sz="2000" spc="-10" dirty="0">
                <a:latin typeface="Arial Rounded MT Bold" panose="020F0704030504030204" pitchFamily="34" charset="0"/>
                <a:cs typeface="Calibri"/>
              </a:rPr>
              <a:t>internal state</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When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‘node’ </a:t>
            </a:r>
            <a:r>
              <a:rPr sz="2000" dirty="0">
                <a:latin typeface="Arial Rounded MT Bold" panose="020F0704030504030204" pitchFamily="34" charset="0"/>
                <a:cs typeface="Calibri"/>
              </a:rPr>
              <a:t>receives a message, </a:t>
            </a:r>
            <a:r>
              <a:rPr sz="2000" spc="-10" dirty="0">
                <a:latin typeface="Arial Rounded MT Bold" panose="020F0704030504030204" pitchFamily="34" charset="0"/>
                <a:cs typeface="Calibri"/>
              </a:rPr>
              <a:t>they use the message </a:t>
            </a:r>
            <a:r>
              <a:rPr sz="2000" dirty="0">
                <a:latin typeface="Arial Rounded MT Bold" panose="020F0704030504030204" pitchFamily="34" charset="0"/>
                <a:cs typeface="Calibri"/>
              </a:rPr>
              <a:t>in </a:t>
            </a:r>
            <a:r>
              <a:rPr sz="2000" spc="-10" dirty="0">
                <a:latin typeface="Arial Rounded MT Bold" panose="020F0704030504030204" pitchFamily="34" charset="0"/>
                <a:cs typeface="Calibri"/>
              </a:rPr>
              <a:t>conjunction </a:t>
            </a:r>
            <a:r>
              <a:rPr sz="2000" dirty="0">
                <a:latin typeface="Arial Rounded MT Bold" panose="020F0704030504030204" pitchFamily="34" charset="0"/>
                <a:cs typeface="Calibri"/>
              </a:rPr>
              <a:t>with </a:t>
            </a:r>
            <a:r>
              <a:rPr sz="2000" spc="-10" dirty="0">
                <a:latin typeface="Arial Rounded MT Bold" panose="020F0704030504030204" pitchFamily="34" charset="0"/>
                <a:cs typeface="Calibri"/>
              </a:rPr>
              <a:t>their internal state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run</a:t>
            </a:r>
            <a:r>
              <a:rPr sz="2000" spc="390" dirty="0">
                <a:latin typeface="Arial Rounded MT Bold" panose="020F0704030504030204" pitchFamily="34" charset="0"/>
                <a:cs typeface="Calibri"/>
              </a:rPr>
              <a:t> </a:t>
            </a:r>
            <a:r>
              <a:rPr sz="2000" dirty="0">
                <a:latin typeface="Arial Rounded MT Bold" panose="020F0704030504030204" pitchFamily="34" charset="0"/>
                <a:cs typeface="Calibri"/>
              </a:rPr>
              <a:t>a</a:t>
            </a:r>
          </a:p>
          <a:p>
            <a:pPr marL="598170">
              <a:lnSpc>
                <a:spcPct val="200000"/>
              </a:lnSpc>
            </a:pPr>
            <a:r>
              <a:rPr sz="2000" spc="-10" dirty="0">
                <a:latin typeface="Arial Rounded MT Bold" panose="020F0704030504030204" pitchFamily="34" charset="0"/>
                <a:cs typeface="Calibri"/>
              </a:rPr>
              <a:t>computation or operation</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This tells the node </a:t>
            </a:r>
            <a:r>
              <a:rPr sz="2000" dirty="0">
                <a:latin typeface="Arial Rounded MT Bold" panose="020F0704030504030204" pitchFamily="34" charset="0"/>
                <a:cs typeface="Calibri"/>
              </a:rPr>
              <a:t>what to </a:t>
            </a:r>
            <a:r>
              <a:rPr sz="2000" spc="-10" dirty="0">
                <a:latin typeface="Arial Rounded MT Bold" panose="020F0704030504030204" pitchFamily="34" charset="0"/>
                <a:cs typeface="Calibri"/>
              </a:rPr>
              <a:t>think about the message </a:t>
            </a:r>
            <a:r>
              <a:rPr sz="2000" dirty="0">
                <a:latin typeface="Arial Rounded MT Bold" panose="020F0704030504030204" pitchFamily="34" charset="0"/>
                <a:cs typeface="Calibri"/>
              </a:rPr>
              <a:t>in</a:t>
            </a:r>
            <a:r>
              <a:rPr sz="2000" spc="130" dirty="0">
                <a:latin typeface="Arial Rounded MT Bold" panose="020F0704030504030204" pitchFamily="34" charset="0"/>
                <a:cs typeface="Calibri"/>
              </a:rPr>
              <a:t> </a:t>
            </a:r>
            <a:r>
              <a:rPr sz="2000" spc="-10" dirty="0">
                <a:latin typeface="Arial Rounded MT Bold" panose="020F0704030504030204" pitchFamily="34" charset="0"/>
                <a:cs typeface="Calibri"/>
              </a:rPr>
              <a:t>question</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After reaching the individual decision the nodes shares that decision </a:t>
            </a:r>
            <a:r>
              <a:rPr sz="2000" dirty="0">
                <a:latin typeface="Arial Rounded MT Bold" panose="020F0704030504030204" pitchFamily="34" charset="0"/>
                <a:cs typeface="Calibri"/>
              </a:rPr>
              <a:t>with all </a:t>
            </a:r>
            <a:r>
              <a:rPr sz="2000" spc="-10" dirty="0">
                <a:latin typeface="Arial Rounded MT Bold" panose="020F0704030504030204" pitchFamily="34" charset="0"/>
                <a:cs typeface="Calibri"/>
              </a:rPr>
              <a:t>other nodes </a:t>
            </a:r>
            <a:r>
              <a:rPr sz="2000" dirty="0">
                <a:latin typeface="Arial Rounded MT Bold" panose="020F0704030504030204" pitchFamily="34" charset="0"/>
                <a:cs typeface="Calibri"/>
              </a:rPr>
              <a:t>in </a:t>
            </a:r>
            <a:r>
              <a:rPr sz="2000" spc="-10" dirty="0">
                <a:latin typeface="Arial Rounded MT Bold" panose="020F0704030504030204" pitchFamily="34" charset="0"/>
                <a:cs typeface="Calibri"/>
              </a:rPr>
              <a:t>the</a:t>
            </a:r>
            <a:r>
              <a:rPr sz="2000" spc="440" dirty="0">
                <a:latin typeface="Arial Rounded MT Bold" panose="020F0704030504030204" pitchFamily="34" charset="0"/>
                <a:cs typeface="Calibri"/>
              </a:rPr>
              <a:t> </a:t>
            </a:r>
            <a:r>
              <a:rPr sz="2000" spc="-10" dirty="0">
                <a:latin typeface="Arial Rounded MT Bold" panose="020F0704030504030204" pitchFamily="34" charset="0"/>
                <a:cs typeface="Calibri"/>
              </a:rPr>
              <a:t>system</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consensus decision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determined based on the </a:t>
            </a:r>
            <a:r>
              <a:rPr sz="2000" dirty="0">
                <a:latin typeface="Arial Rounded MT Bold" panose="020F0704030504030204" pitchFamily="34" charset="0"/>
                <a:cs typeface="Calibri"/>
              </a:rPr>
              <a:t>total </a:t>
            </a:r>
            <a:r>
              <a:rPr sz="2000" spc="-10" dirty="0">
                <a:latin typeface="Arial Rounded MT Bold" panose="020F0704030504030204" pitchFamily="34" charset="0"/>
                <a:cs typeface="Calibri"/>
              </a:rPr>
              <a:t>decisions submitted by </a:t>
            </a:r>
            <a:r>
              <a:rPr sz="2000" dirty="0">
                <a:latin typeface="Arial Rounded MT Bold" panose="020F0704030504030204" pitchFamily="34" charset="0"/>
                <a:cs typeface="Calibri"/>
              </a:rPr>
              <a:t>all</a:t>
            </a:r>
            <a:r>
              <a:rPr sz="2000" spc="190" dirty="0">
                <a:latin typeface="Arial Rounded MT Bold" panose="020F0704030504030204" pitchFamily="34" charset="0"/>
                <a:cs typeface="Calibri"/>
              </a:rPr>
              <a:t> </a:t>
            </a:r>
            <a:r>
              <a:rPr sz="2000" spc="-10" dirty="0">
                <a:latin typeface="Arial Rounded MT Bold" panose="020F0704030504030204" pitchFamily="34" charset="0"/>
                <a:cs typeface="Calibri"/>
              </a:rPr>
              <a:t>nodes</a:t>
            </a:r>
            <a:endParaRPr sz="2000" dirty="0">
              <a:latin typeface="Arial Rounded MT Bold" panose="020F0704030504030204" pitchFamily="34" charset="0"/>
              <a:cs typeface="Calibri"/>
            </a:endParaRPr>
          </a:p>
          <a:p>
            <a:pPr marL="25400">
              <a:lnSpc>
                <a:spcPct val="200000"/>
              </a:lnSpc>
            </a:pPr>
            <a:r>
              <a:rPr sz="2000" spc="-10" dirty="0">
                <a:solidFill>
                  <a:srgbClr val="0070C0"/>
                </a:solidFill>
                <a:latin typeface="Arial Rounded MT Bold" panose="020F0704030504030204" pitchFamily="34" charset="0"/>
                <a:cs typeface="Calibri"/>
              </a:rPr>
              <a:t>This</a:t>
            </a:r>
            <a:r>
              <a:rPr sz="2000" spc="-4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method</a:t>
            </a:r>
            <a:r>
              <a:rPr sz="2000" spc="-8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of</a:t>
            </a:r>
            <a:r>
              <a:rPr sz="2000" spc="-3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establishing</a:t>
            </a:r>
            <a:r>
              <a:rPr sz="2000" spc="-10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consensus</a:t>
            </a:r>
            <a:r>
              <a:rPr sz="2000" spc="-8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requires</a:t>
            </a:r>
            <a:r>
              <a:rPr sz="2000" spc="-8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less </a:t>
            </a:r>
            <a:r>
              <a:rPr sz="2000" spc="-10" dirty="0">
                <a:solidFill>
                  <a:srgbClr val="0070C0"/>
                </a:solidFill>
                <a:latin typeface="Arial Rounded MT Bold" panose="020F0704030504030204" pitchFamily="34" charset="0"/>
                <a:cs typeface="Calibri"/>
              </a:rPr>
              <a:t>effort</a:t>
            </a:r>
            <a:r>
              <a:rPr sz="2000" spc="-8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than</a:t>
            </a:r>
            <a:r>
              <a:rPr sz="2000" spc="-5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other</a:t>
            </a:r>
            <a:r>
              <a:rPr sz="2000" spc="-7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method</a:t>
            </a:r>
          </a:p>
        </p:txBody>
      </p:sp>
    </p:spTree>
    <p:extLst>
      <p:ext uri="{BB962C8B-B14F-4D97-AF65-F5344CB8AC3E}">
        <p14:creationId xmlns:p14="http://schemas.microsoft.com/office/powerpoint/2010/main" val="5775982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14109065"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Why We Need </a:t>
            </a:r>
            <a:r>
              <a:rPr sz="5600" spc="-5" dirty="0">
                <a:solidFill>
                  <a:srgbClr val="095A82"/>
                </a:solidFill>
              </a:rPr>
              <a:t>Different Consensus</a:t>
            </a:r>
            <a:r>
              <a:rPr sz="5600" spc="-80" dirty="0">
                <a:solidFill>
                  <a:srgbClr val="095A82"/>
                </a:solidFill>
              </a:rPr>
              <a:t> </a:t>
            </a:r>
            <a:r>
              <a:rPr sz="5600" spc="-5" dirty="0">
                <a:solidFill>
                  <a:srgbClr val="095A82"/>
                </a:solidFill>
              </a:rPr>
              <a:t>Algorithms?</a:t>
            </a:r>
            <a:endParaRPr sz="5600"/>
          </a:p>
        </p:txBody>
      </p:sp>
      <p:sp>
        <p:nvSpPr>
          <p:cNvPr id="7" name="object 7"/>
          <p:cNvSpPr/>
          <p:nvPr/>
        </p:nvSpPr>
        <p:spPr>
          <a:xfrm>
            <a:off x="10466831" y="2706623"/>
            <a:ext cx="1529080" cy="1076325"/>
          </a:xfrm>
          <a:custGeom>
            <a:avLst/>
            <a:gdLst/>
            <a:ahLst/>
            <a:cxnLst/>
            <a:rect l="l" t="t" r="r" b="b"/>
            <a:pathLst>
              <a:path w="1529079" h="1076325">
                <a:moveTo>
                  <a:pt x="764286" y="0"/>
                </a:moveTo>
                <a:lnTo>
                  <a:pt x="0" y="536575"/>
                </a:lnTo>
                <a:lnTo>
                  <a:pt x="764286" y="1075944"/>
                </a:lnTo>
                <a:lnTo>
                  <a:pt x="1528572" y="536575"/>
                </a:lnTo>
                <a:lnTo>
                  <a:pt x="764286" y="0"/>
                </a:lnTo>
                <a:close/>
              </a:path>
            </a:pathLst>
          </a:custGeom>
          <a:solidFill>
            <a:srgbClr val="9CB955"/>
          </a:solidFill>
        </p:spPr>
        <p:txBody>
          <a:bodyPr wrap="square" lIns="0" tIns="0" rIns="0" bIns="0" rtlCol="0"/>
          <a:lstStyle/>
          <a:p>
            <a:endParaRPr>
              <a:solidFill>
                <a:prstClr val="black"/>
              </a:solidFill>
            </a:endParaRPr>
          </a:p>
        </p:txBody>
      </p:sp>
      <p:sp>
        <p:nvSpPr>
          <p:cNvPr id="8" name="object 8"/>
          <p:cNvSpPr txBox="1"/>
          <p:nvPr/>
        </p:nvSpPr>
        <p:spPr>
          <a:xfrm>
            <a:off x="5885434" y="4537964"/>
            <a:ext cx="3818890" cy="878840"/>
          </a:xfrm>
          <a:prstGeom prst="rect">
            <a:avLst/>
          </a:prstGeom>
        </p:spPr>
        <p:txBody>
          <a:bodyPr vert="horz" wrap="square" lIns="0" tIns="12065" rIns="0" bIns="0" rtlCol="0">
            <a:spAutoFit/>
          </a:bodyPr>
          <a:lstStyle/>
          <a:p>
            <a:pPr marL="12700" marR="5080">
              <a:spcBef>
                <a:spcPts val="95"/>
              </a:spcBef>
            </a:pPr>
            <a:r>
              <a:rPr sz="2800" b="1" spc="-15" dirty="0">
                <a:solidFill>
                  <a:srgbClr val="F19C13"/>
                </a:solidFill>
                <a:cs typeface="Calibri"/>
              </a:rPr>
              <a:t>Cryptography/Strength </a:t>
            </a:r>
            <a:r>
              <a:rPr sz="2800" b="1" spc="-5" dirty="0">
                <a:solidFill>
                  <a:srgbClr val="F19C13"/>
                </a:solidFill>
                <a:cs typeface="Calibri"/>
              </a:rPr>
              <a:t>of  </a:t>
            </a:r>
            <a:r>
              <a:rPr sz="2800" b="1" spc="-10" dirty="0">
                <a:solidFill>
                  <a:srgbClr val="F19C13"/>
                </a:solidFill>
                <a:cs typeface="Calibri"/>
              </a:rPr>
              <a:t>Algorithm</a:t>
            </a:r>
            <a:endParaRPr sz="2800">
              <a:solidFill>
                <a:prstClr val="black"/>
              </a:solidFill>
              <a:cs typeface="Calibri"/>
            </a:endParaRPr>
          </a:p>
        </p:txBody>
      </p:sp>
      <p:sp>
        <p:nvSpPr>
          <p:cNvPr id="9" name="object 9"/>
          <p:cNvSpPr/>
          <p:nvPr/>
        </p:nvSpPr>
        <p:spPr>
          <a:xfrm>
            <a:off x="1874520" y="7382256"/>
            <a:ext cx="762000" cy="1384300"/>
          </a:xfrm>
          <a:custGeom>
            <a:avLst/>
            <a:gdLst/>
            <a:ahLst/>
            <a:cxnLst/>
            <a:rect l="l" t="t" r="r" b="b"/>
            <a:pathLst>
              <a:path w="762000" h="1384300">
                <a:moveTo>
                  <a:pt x="0" y="0"/>
                </a:moveTo>
                <a:lnTo>
                  <a:pt x="0" y="844296"/>
                </a:lnTo>
                <a:lnTo>
                  <a:pt x="762000" y="1383792"/>
                </a:lnTo>
                <a:lnTo>
                  <a:pt x="762000" y="539496"/>
                </a:lnTo>
                <a:lnTo>
                  <a:pt x="0" y="0"/>
                </a:lnTo>
                <a:close/>
              </a:path>
            </a:pathLst>
          </a:custGeom>
          <a:solidFill>
            <a:srgbClr val="042C41"/>
          </a:solidFill>
        </p:spPr>
        <p:txBody>
          <a:bodyPr wrap="square" lIns="0" tIns="0" rIns="0" bIns="0" rtlCol="0"/>
          <a:lstStyle/>
          <a:p>
            <a:endParaRPr>
              <a:solidFill>
                <a:prstClr val="black"/>
              </a:solidFill>
            </a:endParaRPr>
          </a:p>
        </p:txBody>
      </p:sp>
      <p:sp>
        <p:nvSpPr>
          <p:cNvPr id="10" name="object 10"/>
          <p:cNvSpPr/>
          <p:nvPr/>
        </p:nvSpPr>
        <p:spPr>
          <a:xfrm>
            <a:off x="2636520" y="7382256"/>
            <a:ext cx="763905" cy="1384300"/>
          </a:xfrm>
          <a:custGeom>
            <a:avLst/>
            <a:gdLst/>
            <a:ahLst/>
            <a:cxnLst/>
            <a:rect l="l" t="t" r="r" b="b"/>
            <a:pathLst>
              <a:path w="763904" h="1384300">
                <a:moveTo>
                  <a:pt x="763524" y="0"/>
                </a:moveTo>
                <a:lnTo>
                  <a:pt x="0" y="539496"/>
                </a:lnTo>
                <a:lnTo>
                  <a:pt x="0" y="1383792"/>
                </a:lnTo>
                <a:lnTo>
                  <a:pt x="763524" y="844296"/>
                </a:lnTo>
                <a:lnTo>
                  <a:pt x="763524" y="0"/>
                </a:lnTo>
                <a:close/>
              </a:path>
            </a:pathLst>
          </a:custGeom>
          <a:solidFill>
            <a:srgbClr val="074361"/>
          </a:solidFill>
        </p:spPr>
        <p:txBody>
          <a:bodyPr wrap="square" lIns="0" tIns="0" rIns="0" bIns="0" rtlCol="0"/>
          <a:lstStyle/>
          <a:p>
            <a:endParaRPr>
              <a:solidFill>
                <a:prstClr val="black"/>
              </a:solidFill>
            </a:endParaRPr>
          </a:p>
        </p:txBody>
      </p:sp>
      <p:sp>
        <p:nvSpPr>
          <p:cNvPr id="11" name="object 11"/>
          <p:cNvSpPr/>
          <p:nvPr/>
        </p:nvSpPr>
        <p:spPr>
          <a:xfrm>
            <a:off x="1874520" y="6845807"/>
            <a:ext cx="1525905" cy="1076325"/>
          </a:xfrm>
          <a:custGeom>
            <a:avLst/>
            <a:gdLst/>
            <a:ahLst/>
            <a:cxnLst/>
            <a:rect l="l" t="t" r="r" b="b"/>
            <a:pathLst>
              <a:path w="1525904" h="1076325">
                <a:moveTo>
                  <a:pt x="761365" y="0"/>
                </a:moveTo>
                <a:lnTo>
                  <a:pt x="0" y="536575"/>
                </a:lnTo>
                <a:lnTo>
                  <a:pt x="761365" y="1075944"/>
                </a:lnTo>
                <a:lnTo>
                  <a:pt x="1525524" y="536575"/>
                </a:lnTo>
                <a:lnTo>
                  <a:pt x="761365" y="0"/>
                </a:lnTo>
                <a:close/>
              </a:path>
            </a:pathLst>
          </a:custGeom>
          <a:solidFill>
            <a:srgbClr val="095A82"/>
          </a:solidFill>
        </p:spPr>
        <p:txBody>
          <a:bodyPr wrap="square" lIns="0" tIns="0" rIns="0" bIns="0" rtlCol="0"/>
          <a:lstStyle/>
          <a:p>
            <a:endParaRPr>
              <a:solidFill>
                <a:prstClr val="black"/>
              </a:solidFill>
            </a:endParaRPr>
          </a:p>
        </p:txBody>
      </p:sp>
      <p:sp>
        <p:nvSpPr>
          <p:cNvPr id="12" name="object 12"/>
          <p:cNvSpPr/>
          <p:nvPr/>
        </p:nvSpPr>
        <p:spPr>
          <a:xfrm>
            <a:off x="4980432" y="7399032"/>
            <a:ext cx="800100" cy="8031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5058155" y="7476743"/>
            <a:ext cx="649605" cy="652780"/>
          </a:xfrm>
          <a:custGeom>
            <a:avLst/>
            <a:gdLst/>
            <a:ahLst/>
            <a:cxnLst/>
            <a:rect l="l" t="t" r="r" b="b"/>
            <a:pathLst>
              <a:path w="649604" h="652779">
                <a:moveTo>
                  <a:pt x="324612" y="0"/>
                </a:moveTo>
                <a:lnTo>
                  <a:pt x="276632" y="3536"/>
                </a:lnTo>
                <a:lnTo>
                  <a:pt x="230843" y="13811"/>
                </a:lnTo>
                <a:lnTo>
                  <a:pt x="187743" y="30317"/>
                </a:lnTo>
                <a:lnTo>
                  <a:pt x="147837" y="52551"/>
                </a:lnTo>
                <a:lnTo>
                  <a:pt x="111624" y="80007"/>
                </a:lnTo>
                <a:lnTo>
                  <a:pt x="79606" y="112180"/>
                </a:lnTo>
                <a:lnTo>
                  <a:pt x="52285" y="148566"/>
                </a:lnTo>
                <a:lnTo>
                  <a:pt x="30162" y="188659"/>
                </a:lnTo>
                <a:lnTo>
                  <a:pt x="13740" y="231956"/>
                </a:lnTo>
                <a:lnTo>
                  <a:pt x="3518" y="277949"/>
                </a:lnTo>
                <a:lnTo>
                  <a:pt x="0" y="326135"/>
                </a:lnTo>
                <a:lnTo>
                  <a:pt x="3518" y="374322"/>
                </a:lnTo>
                <a:lnTo>
                  <a:pt x="13740" y="420315"/>
                </a:lnTo>
                <a:lnTo>
                  <a:pt x="30162" y="463612"/>
                </a:lnTo>
                <a:lnTo>
                  <a:pt x="52285" y="503705"/>
                </a:lnTo>
                <a:lnTo>
                  <a:pt x="79606" y="540091"/>
                </a:lnTo>
                <a:lnTo>
                  <a:pt x="111624" y="572264"/>
                </a:lnTo>
                <a:lnTo>
                  <a:pt x="147837" y="599720"/>
                </a:lnTo>
                <a:lnTo>
                  <a:pt x="187743" y="621954"/>
                </a:lnTo>
                <a:lnTo>
                  <a:pt x="230843" y="638460"/>
                </a:lnTo>
                <a:lnTo>
                  <a:pt x="276632" y="648735"/>
                </a:lnTo>
                <a:lnTo>
                  <a:pt x="324612" y="652271"/>
                </a:lnTo>
                <a:lnTo>
                  <a:pt x="372591" y="648735"/>
                </a:lnTo>
                <a:lnTo>
                  <a:pt x="418380" y="638460"/>
                </a:lnTo>
                <a:lnTo>
                  <a:pt x="461480" y="621954"/>
                </a:lnTo>
                <a:lnTo>
                  <a:pt x="501386" y="599720"/>
                </a:lnTo>
                <a:lnTo>
                  <a:pt x="537599" y="572264"/>
                </a:lnTo>
                <a:lnTo>
                  <a:pt x="569617" y="540091"/>
                </a:lnTo>
                <a:lnTo>
                  <a:pt x="596938" y="503705"/>
                </a:lnTo>
                <a:lnTo>
                  <a:pt x="619061" y="463612"/>
                </a:lnTo>
                <a:lnTo>
                  <a:pt x="635483" y="420315"/>
                </a:lnTo>
                <a:lnTo>
                  <a:pt x="645705" y="374322"/>
                </a:lnTo>
                <a:lnTo>
                  <a:pt x="649224" y="326135"/>
                </a:lnTo>
                <a:lnTo>
                  <a:pt x="645705" y="277949"/>
                </a:lnTo>
                <a:lnTo>
                  <a:pt x="635483" y="231956"/>
                </a:lnTo>
                <a:lnTo>
                  <a:pt x="619061" y="188659"/>
                </a:lnTo>
                <a:lnTo>
                  <a:pt x="596938" y="148566"/>
                </a:lnTo>
                <a:lnTo>
                  <a:pt x="569617" y="112180"/>
                </a:lnTo>
                <a:lnTo>
                  <a:pt x="537599" y="80007"/>
                </a:lnTo>
                <a:lnTo>
                  <a:pt x="501386" y="52551"/>
                </a:lnTo>
                <a:lnTo>
                  <a:pt x="461480" y="30317"/>
                </a:lnTo>
                <a:lnTo>
                  <a:pt x="418380" y="13811"/>
                </a:lnTo>
                <a:lnTo>
                  <a:pt x="372591" y="3536"/>
                </a:lnTo>
                <a:lnTo>
                  <a:pt x="324612" y="0"/>
                </a:lnTo>
                <a:close/>
              </a:path>
            </a:pathLst>
          </a:custGeom>
          <a:solidFill>
            <a:srgbClr val="095A82"/>
          </a:solidFill>
        </p:spPr>
        <p:txBody>
          <a:bodyPr wrap="square" lIns="0" tIns="0" rIns="0" bIns="0" rtlCol="0"/>
          <a:lstStyle/>
          <a:p>
            <a:endParaRPr>
              <a:solidFill>
                <a:prstClr val="black"/>
              </a:solidFill>
            </a:endParaRPr>
          </a:p>
        </p:txBody>
      </p:sp>
      <p:sp>
        <p:nvSpPr>
          <p:cNvPr id="14" name="object 14"/>
          <p:cNvSpPr/>
          <p:nvPr/>
        </p:nvSpPr>
        <p:spPr>
          <a:xfrm>
            <a:off x="5058155" y="7476743"/>
            <a:ext cx="649605" cy="652780"/>
          </a:xfrm>
          <a:custGeom>
            <a:avLst/>
            <a:gdLst/>
            <a:ahLst/>
            <a:cxnLst/>
            <a:rect l="l" t="t" r="r" b="b"/>
            <a:pathLst>
              <a:path w="649604" h="652779">
                <a:moveTo>
                  <a:pt x="0" y="326135"/>
                </a:moveTo>
                <a:lnTo>
                  <a:pt x="3518" y="277949"/>
                </a:lnTo>
                <a:lnTo>
                  <a:pt x="13740" y="231956"/>
                </a:lnTo>
                <a:lnTo>
                  <a:pt x="30162" y="188659"/>
                </a:lnTo>
                <a:lnTo>
                  <a:pt x="52285" y="148566"/>
                </a:lnTo>
                <a:lnTo>
                  <a:pt x="79606" y="112180"/>
                </a:lnTo>
                <a:lnTo>
                  <a:pt x="111624" y="80007"/>
                </a:lnTo>
                <a:lnTo>
                  <a:pt x="147837" y="52551"/>
                </a:lnTo>
                <a:lnTo>
                  <a:pt x="187743" y="30317"/>
                </a:lnTo>
                <a:lnTo>
                  <a:pt x="230843" y="13811"/>
                </a:lnTo>
                <a:lnTo>
                  <a:pt x="276632" y="3536"/>
                </a:lnTo>
                <a:lnTo>
                  <a:pt x="324612" y="0"/>
                </a:lnTo>
                <a:lnTo>
                  <a:pt x="372591" y="3536"/>
                </a:lnTo>
                <a:lnTo>
                  <a:pt x="418380" y="13811"/>
                </a:lnTo>
                <a:lnTo>
                  <a:pt x="461480" y="30317"/>
                </a:lnTo>
                <a:lnTo>
                  <a:pt x="501386" y="52551"/>
                </a:lnTo>
                <a:lnTo>
                  <a:pt x="537599" y="80007"/>
                </a:lnTo>
                <a:lnTo>
                  <a:pt x="569617" y="112180"/>
                </a:lnTo>
                <a:lnTo>
                  <a:pt x="596938" y="148566"/>
                </a:lnTo>
                <a:lnTo>
                  <a:pt x="619061" y="188659"/>
                </a:lnTo>
                <a:lnTo>
                  <a:pt x="635483" y="231956"/>
                </a:lnTo>
                <a:lnTo>
                  <a:pt x="645705" y="277949"/>
                </a:lnTo>
                <a:lnTo>
                  <a:pt x="649224" y="326135"/>
                </a:lnTo>
                <a:lnTo>
                  <a:pt x="645705" y="374322"/>
                </a:lnTo>
                <a:lnTo>
                  <a:pt x="635483" y="420315"/>
                </a:lnTo>
                <a:lnTo>
                  <a:pt x="619061" y="463612"/>
                </a:lnTo>
                <a:lnTo>
                  <a:pt x="596938" y="503705"/>
                </a:lnTo>
                <a:lnTo>
                  <a:pt x="569617" y="540091"/>
                </a:lnTo>
                <a:lnTo>
                  <a:pt x="537599" y="572264"/>
                </a:lnTo>
                <a:lnTo>
                  <a:pt x="501386" y="599720"/>
                </a:lnTo>
                <a:lnTo>
                  <a:pt x="461480" y="621954"/>
                </a:lnTo>
                <a:lnTo>
                  <a:pt x="418380" y="638460"/>
                </a:lnTo>
                <a:lnTo>
                  <a:pt x="372591" y="648735"/>
                </a:lnTo>
                <a:lnTo>
                  <a:pt x="324612" y="652271"/>
                </a:lnTo>
                <a:lnTo>
                  <a:pt x="276632" y="648735"/>
                </a:lnTo>
                <a:lnTo>
                  <a:pt x="230843" y="638460"/>
                </a:lnTo>
                <a:lnTo>
                  <a:pt x="187743" y="621954"/>
                </a:lnTo>
                <a:lnTo>
                  <a:pt x="147837" y="599720"/>
                </a:lnTo>
                <a:lnTo>
                  <a:pt x="111624" y="572264"/>
                </a:lnTo>
                <a:lnTo>
                  <a:pt x="79606" y="540091"/>
                </a:lnTo>
                <a:lnTo>
                  <a:pt x="52285" y="503705"/>
                </a:lnTo>
                <a:lnTo>
                  <a:pt x="30162" y="463612"/>
                </a:lnTo>
                <a:lnTo>
                  <a:pt x="13740" y="420315"/>
                </a:lnTo>
                <a:lnTo>
                  <a:pt x="3518" y="374322"/>
                </a:lnTo>
                <a:lnTo>
                  <a:pt x="0" y="326135"/>
                </a:lnTo>
                <a:close/>
              </a:path>
            </a:pathLst>
          </a:custGeom>
          <a:ln w="12192">
            <a:solidFill>
              <a:srgbClr val="FFFFFF"/>
            </a:solidFill>
          </a:ln>
        </p:spPr>
        <p:txBody>
          <a:bodyPr wrap="square" lIns="0" tIns="0" rIns="0" bIns="0" rtlCol="0"/>
          <a:lstStyle/>
          <a:p>
            <a:endParaRPr>
              <a:solidFill>
                <a:prstClr val="black"/>
              </a:solidFill>
            </a:endParaRPr>
          </a:p>
        </p:txBody>
      </p:sp>
      <p:sp>
        <p:nvSpPr>
          <p:cNvPr id="15" name="object 15"/>
          <p:cNvSpPr txBox="1"/>
          <p:nvPr/>
        </p:nvSpPr>
        <p:spPr>
          <a:xfrm>
            <a:off x="5279897" y="7672831"/>
            <a:ext cx="205740" cy="239395"/>
          </a:xfrm>
          <a:prstGeom prst="rect">
            <a:avLst/>
          </a:prstGeom>
        </p:spPr>
        <p:txBody>
          <a:bodyPr vert="horz" wrap="square" lIns="0" tIns="12700" rIns="0" bIns="0" rtlCol="0">
            <a:spAutoFit/>
          </a:bodyPr>
          <a:lstStyle/>
          <a:p>
            <a:pPr marL="12700">
              <a:spcBef>
                <a:spcPts val="100"/>
              </a:spcBef>
            </a:pPr>
            <a:r>
              <a:rPr sz="1400" spc="-5" dirty="0">
                <a:solidFill>
                  <a:srgbClr val="FFFFFF"/>
                </a:solidFill>
                <a:cs typeface="Calibri"/>
              </a:rPr>
              <a:t>04</a:t>
            </a:r>
            <a:endParaRPr sz="1400">
              <a:solidFill>
                <a:prstClr val="black"/>
              </a:solidFill>
              <a:cs typeface="Calibri"/>
            </a:endParaRPr>
          </a:p>
        </p:txBody>
      </p:sp>
      <p:sp>
        <p:nvSpPr>
          <p:cNvPr id="16" name="object 16"/>
          <p:cNvSpPr/>
          <p:nvPr/>
        </p:nvSpPr>
        <p:spPr>
          <a:xfrm>
            <a:off x="4232147" y="5993879"/>
            <a:ext cx="800100" cy="80620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7" name="object 17"/>
          <p:cNvSpPr/>
          <p:nvPr/>
        </p:nvSpPr>
        <p:spPr>
          <a:xfrm>
            <a:off x="4309871" y="6071615"/>
            <a:ext cx="649605" cy="655320"/>
          </a:xfrm>
          <a:custGeom>
            <a:avLst/>
            <a:gdLst/>
            <a:ahLst/>
            <a:cxnLst/>
            <a:rect l="l" t="t" r="r" b="b"/>
            <a:pathLst>
              <a:path w="649604" h="655320">
                <a:moveTo>
                  <a:pt x="324612" y="0"/>
                </a:moveTo>
                <a:lnTo>
                  <a:pt x="276632" y="3552"/>
                </a:lnTo>
                <a:lnTo>
                  <a:pt x="230843" y="13871"/>
                </a:lnTo>
                <a:lnTo>
                  <a:pt x="187743" y="30451"/>
                </a:lnTo>
                <a:lnTo>
                  <a:pt x="147837" y="52784"/>
                </a:lnTo>
                <a:lnTo>
                  <a:pt x="111624" y="80364"/>
                </a:lnTo>
                <a:lnTo>
                  <a:pt x="79606" y="112685"/>
                </a:lnTo>
                <a:lnTo>
                  <a:pt x="52285" y="149239"/>
                </a:lnTo>
                <a:lnTo>
                  <a:pt x="30162" y="189521"/>
                </a:lnTo>
                <a:lnTo>
                  <a:pt x="13740" y="233022"/>
                </a:lnTo>
                <a:lnTo>
                  <a:pt x="3518" y="279237"/>
                </a:lnTo>
                <a:lnTo>
                  <a:pt x="0" y="327660"/>
                </a:lnTo>
                <a:lnTo>
                  <a:pt x="3518" y="376082"/>
                </a:lnTo>
                <a:lnTo>
                  <a:pt x="13740" y="422297"/>
                </a:lnTo>
                <a:lnTo>
                  <a:pt x="30162" y="465798"/>
                </a:lnTo>
                <a:lnTo>
                  <a:pt x="52285" y="506080"/>
                </a:lnTo>
                <a:lnTo>
                  <a:pt x="79606" y="542634"/>
                </a:lnTo>
                <a:lnTo>
                  <a:pt x="111624" y="574955"/>
                </a:lnTo>
                <a:lnTo>
                  <a:pt x="147837" y="602535"/>
                </a:lnTo>
                <a:lnTo>
                  <a:pt x="187743" y="624868"/>
                </a:lnTo>
                <a:lnTo>
                  <a:pt x="230843" y="641448"/>
                </a:lnTo>
                <a:lnTo>
                  <a:pt x="276632" y="651767"/>
                </a:lnTo>
                <a:lnTo>
                  <a:pt x="324612" y="655320"/>
                </a:lnTo>
                <a:lnTo>
                  <a:pt x="372591" y="651767"/>
                </a:lnTo>
                <a:lnTo>
                  <a:pt x="418380" y="641448"/>
                </a:lnTo>
                <a:lnTo>
                  <a:pt x="461480" y="624868"/>
                </a:lnTo>
                <a:lnTo>
                  <a:pt x="501386" y="602535"/>
                </a:lnTo>
                <a:lnTo>
                  <a:pt x="537599" y="574955"/>
                </a:lnTo>
                <a:lnTo>
                  <a:pt x="569617" y="542634"/>
                </a:lnTo>
                <a:lnTo>
                  <a:pt x="596938" y="506080"/>
                </a:lnTo>
                <a:lnTo>
                  <a:pt x="619061" y="465798"/>
                </a:lnTo>
                <a:lnTo>
                  <a:pt x="635483" y="422297"/>
                </a:lnTo>
                <a:lnTo>
                  <a:pt x="645705" y="376082"/>
                </a:lnTo>
                <a:lnTo>
                  <a:pt x="649224" y="327660"/>
                </a:lnTo>
                <a:lnTo>
                  <a:pt x="645705" y="279237"/>
                </a:lnTo>
                <a:lnTo>
                  <a:pt x="635483" y="233022"/>
                </a:lnTo>
                <a:lnTo>
                  <a:pt x="619061" y="189521"/>
                </a:lnTo>
                <a:lnTo>
                  <a:pt x="596938" y="149239"/>
                </a:lnTo>
                <a:lnTo>
                  <a:pt x="569617" y="112685"/>
                </a:lnTo>
                <a:lnTo>
                  <a:pt x="537599" y="80364"/>
                </a:lnTo>
                <a:lnTo>
                  <a:pt x="501386" y="52784"/>
                </a:lnTo>
                <a:lnTo>
                  <a:pt x="461480" y="30451"/>
                </a:lnTo>
                <a:lnTo>
                  <a:pt x="418380" y="13871"/>
                </a:lnTo>
                <a:lnTo>
                  <a:pt x="372591" y="3552"/>
                </a:lnTo>
                <a:lnTo>
                  <a:pt x="324612" y="0"/>
                </a:lnTo>
                <a:close/>
              </a:path>
            </a:pathLst>
          </a:custGeom>
          <a:solidFill>
            <a:srgbClr val="0D80B8"/>
          </a:solidFill>
        </p:spPr>
        <p:txBody>
          <a:bodyPr wrap="square" lIns="0" tIns="0" rIns="0" bIns="0" rtlCol="0"/>
          <a:lstStyle/>
          <a:p>
            <a:endParaRPr>
              <a:solidFill>
                <a:prstClr val="black"/>
              </a:solidFill>
            </a:endParaRPr>
          </a:p>
        </p:txBody>
      </p:sp>
      <p:sp>
        <p:nvSpPr>
          <p:cNvPr id="18" name="object 18"/>
          <p:cNvSpPr/>
          <p:nvPr/>
        </p:nvSpPr>
        <p:spPr>
          <a:xfrm>
            <a:off x="4309871" y="6071615"/>
            <a:ext cx="649605" cy="655320"/>
          </a:xfrm>
          <a:custGeom>
            <a:avLst/>
            <a:gdLst/>
            <a:ahLst/>
            <a:cxnLst/>
            <a:rect l="l" t="t" r="r" b="b"/>
            <a:pathLst>
              <a:path w="649604" h="655320">
                <a:moveTo>
                  <a:pt x="0" y="327660"/>
                </a:moveTo>
                <a:lnTo>
                  <a:pt x="3518" y="279237"/>
                </a:lnTo>
                <a:lnTo>
                  <a:pt x="13740" y="233022"/>
                </a:lnTo>
                <a:lnTo>
                  <a:pt x="30162" y="189521"/>
                </a:lnTo>
                <a:lnTo>
                  <a:pt x="52285" y="149239"/>
                </a:lnTo>
                <a:lnTo>
                  <a:pt x="79606" y="112685"/>
                </a:lnTo>
                <a:lnTo>
                  <a:pt x="111624" y="80364"/>
                </a:lnTo>
                <a:lnTo>
                  <a:pt x="147837" y="52784"/>
                </a:lnTo>
                <a:lnTo>
                  <a:pt x="187743" y="30451"/>
                </a:lnTo>
                <a:lnTo>
                  <a:pt x="230843" y="13871"/>
                </a:lnTo>
                <a:lnTo>
                  <a:pt x="276632" y="3552"/>
                </a:lnTo>
                <a:lnTo>
                  <a:pt x="324612" y="0"/>
                </a:lnTo>
                <a:lnTo>
                  <a:pt x="372591" y="3552"/>
                </a:lnTo>
                <a:lnTo>
                  <a:pt x="418380" y="13871"/>
                </a:lnTo>
                <a:lnTo>
                  <a:pt x="461480" y="30451"/>
                </a:lnTo>
                <a:lnTo>
                  <a:pt x="501386" y="52784"/>
                </a:lnTo>
                <a:lnTo>
                  <a:pt x="537599" y="80364"/>
                </a:lnTo>
                <a:lnTo>
                  <a:pt x="569617" y="112685"/>
                </a:lnTo>
                <a:lnTo>
                  <a:pt x="596938" y="149239"/>
                </a:lnTo>
                <a:lnTo>
                  <a:pt x="619061" y="189521"/>
                </a:lnTo>
                <a:lnTo>
                  <a:pt x="635483" y="233022"/>
                </a:lnTo>
                <a:lnTo>
                  <a:pt x="645705" y="279237"/>
                </a:lnTo>
                <a:lnTo>
                  <a:pt x="649224" y="327660"/>
                </a:lnTo>
                <a:lnTo>
                  <a:pt x="645705" y="376082"/>
                </a:lnTo>
                <a:lnTo>
                  <a:pt x="635483" y="422297"/>
                </a:lnTo>
                <a:lnTo>
                  <a:pt x="619061" y="465798"/>
                </a:lnTo>
                <a:lnTo>
                  <a:pt x="596938" y="506080"/>
                </a:lnTo>
                <a:lnTo>
                  <a:pt x="569617" y="542634"/>
                </a:lnTo>
                <a:lnTo>
                  <a:pt x="537599" y="574955"/>
                </a:lnTo>
                <a:lnTo>
                  <a:pt x="501386" y="602535"/>
                </a:lnTo>
                <a:lnTo>
                  <a:pt x="461480" y="624868"/>
                </a:lnTo>
                <a:lnTo>
                  <a:pt x="418380" y="641448"/>
                </a:lnTo>
                <a:lnTo>
                  <a:pt x="372591" y="651767"/>
                </a:lnTo>
                <a:lnTo>
                  <a:pt x="324612" y="655320"/>
                </a:lnTo>
                <a:lnTo>
                  <a:pt x="276632" y="651767"/>
                </a:lnTo>
                <a:lnTo>
                  <a:pt x="230843" y="641448"/>
                </a:lnTo>
                <a:lnTo>
                  <a:pt x="187743" y="624868"/>
                </a:lnTo>
                <a:lnTo>
                  <a:pt x="147837" y="602535"/>
                </a:lnTo>
                <a:lnTo>
                  <a:pt x="111624" y="574955"/>
                </a:lnTo>
                <a:lnTo>
                  <a:pt x="79606" y="542634"/>
                </a:lnTo>
                <a:lnTo>
                  <a:pt x="52285" y="506080"/>
                </a:lnTo>
                <a:lnTo>
                  <a:pt x="30162" y="465798"/>
                </a:lnTo>
                <a:lnTo>
                  <a:pt x="13740" y="422297"/>
                </a:lnTo>
                <a:lnTo>
                  <a:pt x="3518" y="376082"/>
                </a:lnTo>
                <a:lnTo>
                  <a:pt x="0" y="327660"/>
                </a:lnTo>
                <a:close/>
              </a:path>
            </a:pathLst>
          </a:custGeom>
          <a:ln w="12192">
            <a:solidFill>
              <a:srgbClr val="FFFFFF"/>
            </a:solidFill>
          </a:ln>
        </p:spPr>
        <p:txBody>
          <a:bodyPr wrap="square" lIns="0" tIns="0" rIns="0" bIns="0" rtlCol="0"/>
          <a:lstStyle/>
          <a:p>
            <a:endParaRPr>
              <a:solidFill>
                <a:prstClr val="black"/>
              </a:solidFill>
            </a:endParaRPr>
          </a:p>
        </p:txBody>
      </p:sp>
      <p:sp>
        <p:nvSpPr>
          <p:cNvPr id="19" name="object 19"/>
          <p:cNvSpPr txBox="1"/>
          <p:nvPr/>
        </p:nvSpPr>
        <p:spPr>
          <a:xfrm>
            <a:off x="4531614" y="6268973"/>
            <a:ext cx="205740" cy="239395"/>
          </a:xfrm>
          <a:prstGeom prst="rect">
            <a:avLst/>
          </a:prstGeom>
        </p:spPr>
        <p:txBody>
          <a:bodyPr vert="horz" wrap="square" lIns="0" tIns="13335" rIns="0" bIns="0" rtlCol="0">
            <a:spAutoFit/>
          </a:bodyPr>
          <a:lstStyle/>
          <a:p>
            <a:pPr marL="12700">
              <a:spcBef>
                <a:spcPts val="105"/>
              </a:spcBef>
            </a:pPr>
            <a:r>
              <a:rPr sz="1400" spc="-5" dirty="0">
                <a:solidFill>
                  <a:srgbClr val="FFFFFF"/>
                </a:solidFill>
                <a:cs typeface="Calibri"/>
              </a:rPr>
              <a:t>03</a:t>
            </a:r>
            <a:endParaRPr sz="1400">
              <a:solidFill>
                <a:prstClr val="black"/>
              </a:solidFill>
              <a:cs typeface="Calibri"/>
            </a:endParaRPr>
          </a:p>
        </p:txBody>
      </p:sp>
      <p:sp>
        <p:nvSpPr>
          <p:cNvPr id="20" name="object 20"/>
          <p:cNvSpPr/>
          <p:nvPr/>
        </p:nvSpPr>
        <p:spPr>
          <a:xfrm>
            <a:off x="4977384" y="4654308"/>
            <a:ext cx="800100" cy="8031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1" name="object 21"/>
          <p:cNvSpPr/>
          <p:nvPr/>
        </p:nvSpPr>
        <p:spPr>
          <a:xfrm>
            <a:off x="5055108" y="4732020"/>
            <a:ext cx="649605" cy="652780"/>
          </a:xfrm>
          <a:custGeom>
            <a:avLst/>
            <a:gdLst/>
            <a:ahLst/>
            <a:cxnLst/>
            <a:rect l="l" t="t" r="r" b="b"/>
            <a:pathLst>
              <a:path w="649604" h="652779">
                <a:moveTo>
                  <a:pt x="324612" y="0"/>
                </a:moveTo>
                <a:lnTo>
                  <a:pt x="276632" y="3536"/>
                </a:lnTo>
                <a:lnTo>
                  <a:pt x="230843" y="13811"/>
                </a:lnTo>
                <a:lnTo>
                  <a:pt x="187743" y="30317"/>
                </a:lnTo>
                <a:lnTo>
                  <a:pt x="147837" y="52551"/>
                </a:lnTo>
                <a:lnTo>
                  <a:pt x="111624" y="80007"/>
                </a:lnTo>
                <a:lnTo>
                  <a:pt x="79606" y="112180"/>
                </a:lnTo>
                <a:lnTo>
                  <a:pt x="52285" y="148566"/>
                </a:lnTo>
                <a:lnTo>
                  <a:pt x="30162" y="188659"/>
                </a:lnTo>
                <a:lnTo>
                  <a:pt x="13740" y="231956"/>
                </a:lnTo>
                <a:lnTo>
                  <a:pt x="3518" y="277949"/>
                </a:lnTo>
                <a:lnTo>
                  <a:pt x="0" y="326135"/>
                </a:lnTo>
                <a:lnTo>
                  <a:pt x="3518" y="374322"/>
                </a:lnTo>
                <a:lnTo>
                  <a:pt x="13740" y="420315"/>
                </a:lnTo>
                <a:lnTo>
                  <a:pt x="30162" y="463612"/>
                </a:lnTo>
                <a:lnTo>
                  <a:pt x="52285" y="503705"/>
                </a:lnTo>
                <a:lnTo>
                  <a:pt x="79606" y="540091"/>
                </a:lnTo>
                <a:lnTo>
                  <a:pt x="111624" y="572264"/>
                </a:lnTo>
                <a:lnTo>
                  <a:pt x="147837" y="599720"/>
                </a:lnTo>
                <a:lnTo>
                  <a:pt x="187743" y="621954"/>
                </a:lnTo>
                <a:lnTo>
                  <a:pt x="230843" y="638460"/>
                </a:lnTo>
                <a:lnTo>
                  <a:pt x="276632" y="648735"/>
                </a:lnTo>
                <a:lnTo>
                  <a:pt x="324612" y="652271"/>
                </a:lnTo>
                <a:lnTo>
                  <a:pt x="372591" y="648735"/>
                </a:lnTo>
                <a:lnTo>
                  <a:pt x="418380" y="638460"/>
                </a:lnTo>
                <a:lnTo>
                  <a:pt x="461480" y="621954"/>
                </a:lnTo>
                <a:lnTo>
                  <a:pt x="501386" y="599720"/>
                </a:lnTo>
                <a:lnTo>
                  <a:pt x="537599" y="572264"/>
                </a:lnTo>
                <a:lnTo>
                  <a:pt x="569617" y="540091"/>
                </a:lnTo>
                <a:lnTo>
                  <a:pt x="596938" y="503705"/>
                </a:lnTo>
                <a:lnTo>
                  <a:pt x="619061" y="463612"/>
                </a:lnTo>
                <a:lnTo>
                  <a:pt x="635483" y="420315"/>
                </a:lnTo>
                <a:lnTo>
                  <a:pt x="645705" y="374322"/>
                </a:lnTo>
                <a:lnTo>
                  <a:pt x="649224" y="326135"/>
                </a:lnTo>
                <a:lnTo>
                  <a:pt x="645705" y="277949"/>
                </a:lnTo>
                <a:lnTo>
                  <a:pt x="635483" y="231956"/>
                </a:lnTo>
                <a:lnTo>
                  <a:pt x="619061" y="188659"/>
                </a:lnTo>
                <a:lnTo>
                  <a:pt x="596938" y="148566"/>
                </a:lnTo>
                <a:lnTo>
                  <a:pt x="569617" y="112180"/>
                </a:lnTo>
                <a:lnTo>
                  <a:pt x="537599" y="80007"/>
                </a:lnTo>
                <a:lnTo>
                  <a:pt x="501386" y="52551"/>
                </a:lnTo>
                <a:lnTo>
                  <a:pt x="461480" y="30317"/>
                </a:lnTo>
                <a:lnTo>
                  <a:pt x="418380" y="13811"/>
                </a:lnTo>
                <a:lnTo>
                  <a:pt x="372591" y="3536"/>
                </a:lnTo>
                <a:lnTo>
                  <a:pt x="324612" y="0"/>
                </a:lnTo>
                <a:close/>
              </a:path>
            </a:pathLst>
          </a:custGeom>
          <a:solidFill>
            <a:srgbClr val="F19C13"/>
          </a:solidFill>
        </p:spPr>
        <p:txBody>
          <a:bodyPr wrap="square" lIns="0" tIns="0" rIns="0" bIns="0" rtlCol="0"/>
          <a:lstStyle/>
          <a:p>
            <a:endParaRPr>
              <a:solidFill>
                <a:prstClr val="black"/>
              </a:solidFill>
            </a:endParaRPr>
          </a:p>
        </p:txBody>
      </p:sp>
      <p:sp>
        <p:nvSpPr>
          <p:cNvPr id="22" name="object 22"/>
          <p:cNvSpPr/>
          <p:nvPr/>
        </p:nvSpPr>
        <p:spPr>
          <a:xfrm>
            <a:off x="5055108" y="4732020"/>
            <a:ext cx="649605" cy="652780"/>
          </a:xfrm>
          <a:custGeom>
            <a:avLst/>
            <a:gdLst/>
            <a:ahLst/>
            <a:cxnLst/>
            <a:rect l="l" t="t" r="r" b="b"/>
            <a:pathLst>
              <a:path w="649604" h="652779">
                <a:moveTo>
                  <a:pt x="0" y="326135"/>
                </a:moveTo>
                <a:lnTo>
                  <a:pt x="3518" y="277949"/>
                </a:lnTo>
                <a:lnTo>
                  <a:pt x="13740" y="231956"/>
                </a:lnTo>
                <a:lnTo>
                  <a:pt x="30162" y="188659"/>
                </a:lnTo>
                <a:lnTo>
                  <a:pt x="52285" y="148566"/>
                </a:lnTo>
                <a:lnTo>
                  <a:pt x="79606" y="112180"/>
                </a:lnTo>
                <a:lnTo>
                  <a:pt x="111624" y="80007"/>
                </a:lnTo>
                <a:lnTo>
                  <a:pt x="147837" y="52551"/>
                </a:lnTo>
                <a:lnTo>
                  <a:pt x="187743" y="30317"/>
                </a:lnTo>
                <a:lnTo>
                  <a:pt x="230843" y="13811"/>
                </a:lnTo>
                <a:lnTo>
                  <a:pt x="276632" y="3536"/>
                </a:lnTo>
                <a:lnTo>
                  <a:pt x="324612" y="0"/>
                </a:lnTo>
                <a:lnTo>
                  <a:pt x="372591" y="3536"/>
                </a:lnTo>
                <a:lnTo>
                  <a:pt x="418380" y="13811"/>
                </a:lnTo>
                <a:lnTo>
                  <a:pt x="461480" y="30317"/>
                </a:lnTo>
                <a:lnTo>
                  <a:pt x="501386" y="52551"/>
                </a:lnTo>
                <a:lnTo>
                  <a:pt x="537599" y="80007"/>
                </a:lnTo>
                <a:lnTo>
                  <a:pt x="569617" y="112180"/>
                </a:lnTo>
                <a:lnTo>
                  <a:pt x="596938" y="148566"/>
                </a:lnTo>
                <a:lnTo>
                  <a:pt x="619061" y="188659"/>
                </a:lnTo>
                <a:lnTo>
                  <a:pt x="635483" y="231956"/>
                </a:lnTo>
                <a:lnTo>
                  <a:pt x="645705" y="277949"/>
                </a:lnTo>
                <a:lnTo>
                  <a:pt x="649224" y="326135"/>
                </a:lnTo>
                <a:lnTo>
                  <a:pt x="645705" y="374322"/>
                </a:lnTo>
                <a:lnTo>
                  <a:pt x="635483" y="420315"/>
                </a:lnTo>
                <a:lnTo>
                  <a:pt x="619061" y="463612"/>
                </a:lnTo>
                <a:lnTo>
                  <a:pt x="596938" y="503705"/>
                </a:lnTo>
                <a:lnTo>
                  <a:pt x="569617" y="540091"/>
                </a:lnTo>
                <a:lnTo>
                  <a:pt x="537599" y="572264"/>
                </a:lnTo>
                <a:lnTo>
                  <a:pt x="501386" y="599720"/>
                </a:lnTo>
                <a:lnTo>
                  <a:pt x="461480" y="621954"/>
                </a:lnTo>
                <a:lnTo>
                  <a:pt x="418380" y="638460"/>
                </a:lnTo>
                <a:lnTo>
                  <a:pt x="372591" y="648735"/>
                </a:lnTo>
                <a:lnTo>
                  <a:pt x="324612" y="652271"/>
                </a:lnTo>
                <a:lnTo>
                  <a:pt x="276632" y="648735"/>
                </a:lnTo>
                <a:lnTo>
                  <a:pt x="230843" y="638460"/>
                </a:lnTo>
                <a:lnTo>
                  <a:pt x="187743" y="621954"/>
                </a:lnTo>
                <a:lnTo>
                  <a:pt x="147837" y="599720"/>
                </a:lnTo>
                <a:lnTo>
                  <a:pt x="111624" y="572264"/>
                </a:lnTo>
                <a:lnTo>
                  <a:pt x="79606" y="540091"/>
                </a:lnTo>
                <a:lnTo>
                  <a:pt x="52285" y="503705"/>
                </a:lnTo>
                <a:lnTo>
                  <a:pt x="30162" y="463612"/>
                </a:lnTo>
                <a:lnTo>
                  <a:pt x="13740" y="420315"/>
                </a:lnTo>
                <a:lnTo>
                  <a:pt x="3518" y="374322"/>
                </a:lnTo>
                <a:lnTo>
                  <a:pt x="0" y="326135"/>
                </a:lnTo>
                <a:close/>
              </a:path>
            </a:pathLst>
          </a:custGeom>
          <a:ln w="12192">
            <a:solidFill>
              <a:srgbClr val="FFFFFF"/>
            </a:solidFill>
          </a:ln>
        </p:spPr>
        <p:txBody>
          <a:bodyPr wrap="square" lIns="0" tIns="0" rIns="0" bIns="0" rtlCol="0"/>
          <a:lstStyle/>
          <a:p>
            <a:endParaRPr>
              <a:solidFill>
                <a:prstClr val="black"/>
              </a:solidFill>
            </a:endParaRPr>
          </a:p>
        </p:txBody>
      </p:sp>
      <p:sp>
        <p:nvSpPr>
          <p:cNvPr id="23" name="object 23"/>
          <p:cNvSpPr txBox="1"/>
          <p:nvPr/>
        </p:nvSpPr>
        <p:spPr>
          <a:xfrm>
            <a:off x="5277103" y="4926838"/>
            <a:ext cx="205740" cy="239395"/>
          </a:xfrm>
          <a:prstGeom prst="rect">
            <a:avLst/>
          </a:prstGeom>
        </p:spPr>
        <p:txBody>
          <a:bodyPr vert="horz" wrap="square" lIns="0" tIns="13335" rIns="0" bIns="0" rtlCol="0">
            <a:spAutoFit/>
          </a:bodyPr>
          <a:lstStyle/>
          <a:p>
            <a:pPr marL="12700">
              <a:spcBef>
                <a:spcPts val="105"/>
              </a:spcBef>
            </a:pPr>
            <a:r>
              <a:rPr sz="1400" spc="-5" dirty="0">
                <a:solidFill>
                  <a:srgbClr val="FFFFFF"/>
                </a:solidFill>
                <a:cs typeface="Calibri"/>
              </a:rPr>
              <a:t>02</a:t>
            </a:r>
            <a:endParaRPr sz="1400">
              <a:solidFill>
                <a:prstClr val="black"/>
              </a:solidFill>
              <a:cs typeface="Calibri"/>
            </a:endParaRPr>
          </a:p>
        </p:txBody>
      </p:sp>
      <p:sp>
        <p:nvSpPr>
          <p:cNvPr id="24" name="object 24"/>
          <p:cNvSpPr/>
          <p:nvPr/>
        </p:nvSpPr>
        <p:spPr>
          <a:xfrm>
            <a:off x="4229100" y="3256800"/>
            <a:ext cx="800100" cy="8031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5" name="object 25"/>
          <p:cNvSpPr/>
          <p:nvPr/>
        </p:nvSpPr>
        <p:spPr>
          <a:xfrm>
            <a:off x="4306823" y="3334511"/>
            <a:ext cx="649605" cy="652780"/>
          </a:xfrm>
          <a:custGeom>
            <a:avLst/>
            <a:gdLst/>
            <a:ahLst/>
            <a:cxnLst/>
            <a:rect l="l" t="t" r="r" b="b"/>
            <a:pathLst>
              <a:path w="649604" h="652779">
                <a:moveTo>
                  <a:pt x="324612" y="0"/>
                </a:moveTo>
                <a:lnTo>
                  <a:pt x="276632" y="3536"/>
                </a:lnTo>
                <a:lnTo>
                  <a:pt x="230843" y="13811"/>
                </a:lnTo>
                <a:lnTo>
                  <a:pt x="187743" y="30317"/>
                </a:lnTo>
                <a:lnTo>
                  <a:pt x="147837" y="52551"/>
                </a:lnTo>
                <a:lnTo>
                  <a:pt x="111624" y="80007"/>
                </a:lnTo>
                <a:lnTo>
                  <a:pt x="79606" y="112180"/>
                </a:lnTo>
                <a:lnTo>
                  <a:pt x="52285" y="148566"/>
                </a:lnTo>
                <a:lnTo>
                  <a:pt x="30162" y="188659"/>
                </a:lnTo>
                <a:lnTo>
                  <a:pt x="13740" y="231956"/>
                </a:lnTo>
                <a:lnTo>
                  <a:pt x="3518" y="277949"/>
                </a:lnTo>
                <a:lnTo>
                  <a:pt x="0" y="326136"/>
                </a:lnTo>
                <a:lnTo>
                  <a:pt x="3518" y="374322"/>
                </a:lnTo>
                <a:lnTo>
                  <a:pt x="13740" y="420315"/>
                </a:lnTo>
                <a:lnTo>
                  <a:pt x="30162" y="463612"/>
                </a:lnTo>
                <a:lnTo>
                  <a:pt x="52285" y="503705"/>
                </a:lnTo>
                <a:lnTo>
                  <a:pt x="79606" y="540091"/>
                </a:lnTo>
                <a:lnTo>
                  <a:pt x="111624" y="572264"/>
                </a:lnTo>
                <a:lnTo>
                  <a:pt x="147837" y="599720"/>
                </a:lnTo>
                <a:lnTo>
                  <a:pt x="187743" y="621954"/>
                </a:lnTo>
                <a:lnTo>
                  <a:pt x="230843" y="638460"/>
                </a:lnTo>
                <a:lnTo>
                  <a:pt x="276632" y="648735"/>
                </a:lnTo>
                <a:lnTo>
                  <a:pt x="324612" y="652272"/>
                </a:lnTo>
                <a:lnTo>
                  <a:pt x="372591" y="648735"/>
                </a:lnTo>
                <a:lnTo>
                  <a:pt x="418380" y="638460"/>
                </a:lnTo>
                <a:lnTo>
                  <a:pt x="461480" y="621954"/>
                </a:lnTo>
                <a:lnTo>
                  <a:pt x="501386" y="599720"/>
                </a:lnTo>
                <a:lnTo>
                  <a:pt x="537599" y="572264"/>
                </a:lnTo>
                <a:lnTo>
                  <a:pt x="569617" y="540091"/>
                </a:lnTo>
                <a:lnTo>
                  <a:pt x="596938" y="503705"/>
                </a:lnTo>
                <a:lnTo>
                  <a:pt x="619061" y="463612"/>
                </a:lnTo>
                <a:lnTo>
                  <a:pt x="635483" y="420315"/>
                </a:lnTo>
                <a:lnTo>
                  <a:pt x="645705" y="374322"/>
                </a:lnTo>
                <a:lnTo>
                  <a:pt x="649224" y="326136"/>
                </a:lnTo>
                <a:lnTo>
                  <a:pt x="645705" y="277949"/>
                </a:lnTo>
                <a:lnTo>
                  <a:pt x="635483" y="231956"/>
                </a:lnTo>
                <a:lnTo>
                  <a:pt x="619061" y="188659"/>
                </a:lnTo>
                <a:lnTo>
                  <a:pt x="596938" y="148566"/>
                </a:lnTo>
                <a:lnTo>
                  <a:pt x="569617" y="112180"/>
                </a:lnTo>
                <a:lnTo>
                  <a:pt x="537599" y="80007"/>
                </a:lnTo>
                <a:lnTo>
                  <a:pt x="501386" y="52551"/>
                </a:lnTo>
                <a:lnTo>
                  <a:pt x="461480" y="30317"/>
                </a:lnTo>
                <a:lnTo>
                  <a:pt x="418380" y="13811"/>
                </a:lnTo>
                <a:lnTo>
                  <a:pt x="372591" y="3536"/>
                </a:lnTo>
                <a:lnTo>
                  <a:pt x="324612" y="0"/>
                </a:lnTo>
                <a:close/>
              </a:path>
            </a:pathLst>
          </a:custGeom>
          <a:solidFill>
            <a:srgbClr val="9CB955"/>
          </a:solidFill>
        </p:spPr>
        <p:txBody>
          <a:bodyPr wrap="square" lIns="0" tIns="0" rIns="0" bIns="0" rtlCol="0"/>
          <a:lstStyle/>
          <a:p>
            <a:endParaRPr>
              <a:solidFill>
                <a:prstClr val="black"/>
              </a:solidFill>
            </a:endParaRPr>
          </a:p>
        </p:txBody>
      </p:sp>
      <p:sp>
        <p:nvSpPr>
          <p:cNvPr id="26" name="object 26"/>
          <p:cNvSpPr/>
          <p:nvPr/>
        </p:nvSpPr>
        <p:spPr>
          <a:xfrm>
            <a:off x="4306823" y="3334511"/>
            <a:ext cx="649605" cy="652780"/>
          </a:xfrm>
          <a:custGeom>
            <a:avLst/>
            <a:gdLst/>
            <a:ahLst/>
            <a:cxnLst/>
            <a:rect l="l" t="t" r="r" b="b"/>
            <a:pathLst>
              <a:path w="649604" h="652779">
                <a:moveTo>
                  <a:pt x="0" y="326136"/>
                </a:moveTo>
                <a:lnTo>
                  <a:pt x="3518" y="277949"/>
                </a:lnTo>
                <a:lnTo>
                  <a:pt x="13740" y="231956"/>
                </a:lnTo>
                <a:lnTo>
                  <a:pt x="30162" y="188659"/>
                </a:lnTo>
                <a:lnTo>
                  <a:pt x="52285" y="148566"/>
                </a:lnTo>
                <a:lnTo>
                  <a:pt x="79606" y="112180"/>
                </a:lnTo>
                <a:lnTo>
                  <a:pt x="111624" y="80007"/>
                </a:lnTo>
                <a:lnTo>
                  <a:pt x="147837" y="52551"/>
                </a:lnTo>
                <a:lnTo>
                  <a:pt x="187743" y="30317"/>
                </a:lnTo>
                <a:lnTo>
                  <a:pt x="230843" y="13811"/>
                </a:lnTo>
                <a:lnTo>
                  <a:pt x="276632" y="3536"/>
                </a:lnTo>
                <a:lnTo>
                  <a:pt x="324612" y="0"/>
                </a:lnTo>
                <a:lnTo>
                  <a:pt x="372591" y="3536"/>
                </a:lnTo>
                <a:lnTo>
                  <a:pt x="418380" y="13811"/>
                </a:lnTo>
                <a:lnTo>
                  <a:pt x="461480" y="30317"/>
                </a:lnTo>
                <a:lnTo>
                  <a:pt x="501386" y="52551"/>
                </a:lnTo>
                <a:lnTo>
                  <a:pt x="537599" y="80007"/>
                </a:lnTo>
                <a:lnTo>
                  <a:pt x="569617" y="112180"/>
                </a:lnTo>
                <a:lnTo>
                  <a:pt x="596938" y="148566"/>
                </a:lnTo>
                <a:lnTo>
                  <a:pt x="619061" y="188659"/>
                </a:lnTo>
                <a:lnTo>
                  <a:pt x="635483" y="231956"/>
                </a:lnTo>
                <a:lnTo>
                  <a:pt x="645705" y="277949"/>
                </a:lnTo>
                <a:lnTo>
                  <a:pt x="649224" y="326136"/>
                </a:lnTo>
                <a:lnTo>
                  <a:pt x="645705" y="374322"/>
                </a:lnTo>
                <a:lnTo>
                  <a:pt x="635483" y="420315"/>
                </a:lnTo>
                <a:lnTo>
                  <a:pt x="619061" y="463612"/>
                </a:lnTo>
                <a:lnTo>
                  <a:pt x="596938" y="503705"/>
                </a:lnTo>
                <a:lnTo>
                  <a:pt x="569617" y="540091"/>
                </a:lnTo>
                <a:lnTo>
                  <a:pt x="537599" y="572264"/>
                </a:lnTo>
                <a:lnTo>
                  <a:pt x="501386" y="599720"/>
                </a:lnTo>
                <a:lnTo>
                  <a:pt x="461480" y="621954"/>
                </a:lnTo>
                <a:lnTo>
                  <a:pt x="418380" y="638460"/>
                </a:lnTo>
                <a:lnTo>
                  <a:pt x="372591" y="648735"/>
                </a:lnTo>
                <a:lnTo>
                  <a:pt x="324612" y="652272"/>
                </a:lnTo>
                <a:lnTo>
                  <a:pt x="276632" y="648735"/>
                </a:lnTo>
                <a:lnTo>
                  <a:pt x="230843" y="638460"/>
                </a:lnTo>
                <a:lnTo>
                  <a:pt x="187743" y="621954"/>
                </a:lnTo>
                <a:lnTo>
                  <a:pt x="147837" y="599720"/>
                </a:lnTo>
                <a:lnTo>
                  <a:pt x="111624" y="572264"/>
                </a:lnTo>
                <a:lnTo>
                  <a:pt x="79606" y="540091"/>
                </a:lnTo>
                <a:lnTo>
                  <a:pt x="52285" y="503705"/>
                </a:lnTo>
                <a:lnTo>
                  <a:pt x="30162" y="463612"/>
                </a:lnTo>
                <a:lnTo>
                  <a:pt x="13740" y="420315"/>
                </a:lnTo>
                <a:lnTo>
                  <a:pt x="3518" y="374322"/>
                </a:lnTo>
                <a:lnTo>
                  <a:pt x="0" y="326136"/>
                </a:lnTo>
                <a:close/>
              </a:path>
            </a:pathLst>
          </a:custGeom>
          <a:ln w="12192">
            <a:solidFill>
              <a:srgbClr val="FFFFFF"/>
            </a:solidFill>
          </a:ln>
        </p:spPr>
        <p:txBody>
          <a:bodyPr wrap="square" lIns="0" tIns="0" rIns="0" bIns="0" rtlCol="0"/>
          <a:lstStyle/>
          <a:p>
            <a:endParaRPr>
              <a:solidFill>
                <a:prstClr val="black"/>
              </a:solidFill>
            </a:endParaRPr>
          </a:p>
        </p:txBody>
      </p:sp>
      <p:sp>
        <p:nvSpPr>
          <p:cNvPr id="27" name="object 27"/>
          <p:cNvSpPr txBox="1"/>
          <p:nvPr/>
        </p:nvSpPr>
        <p:spPr>
          <a:xfrm>
            <a:off x="4528820" y="3529710"/>
            <a:ext cx="205740" cy="239395"/>
          </a:xfrm>
          <a:prstGeom prst="rect">
            <a:avLst/>
          </a:prstGeom>
        </p:spPr>
        <p:txBody>
          <a:bodyPr vert="horz" wrap="square" lIns="0" tIns="12700" rIns="0" bIns="0" rtlCol="0">
            <a:spAutoFit/>
          </a:bodyPr>
          <a:lstStyle/>
          <a:p>
            <a:pPr marL="12700">
              <a:spcBef>
                <a:spcPts val="100"/>
              </a:spcBef>
            </a:pPr>
            <a:r>
              <a:rPr sz="1400" spc="-5" dirty="0">
                <a:solidFill>
                  <a:srgbClr val="FFFFFF"/>
                </a:solidFill>
                <a:cs typeface="Calibri"/>
              </a:rPr>
              <a:t>01</a:t>
            </a:r>
            <a:endParaRPr sz="1400">
              <a:solidFill>
                <a:prstClr val="black"/>
              </a:solidFill>
              <a:cs typeface="Calibri"/>
            </a:endParaRPr>
          </a:p>
        </p:txBody>
      </p:sp>
      <p:sp>
        <p:nvSpPr>
          <p:cNvPr id="28" name="object 28"/>
          <p:cNvSpPr/>
          <p:nvPr/>
        </p:nvSpPr>
        <p:spPr>
          <a:xfrm>
            <a:off x="1100327" y="6007608"/>
            <a:ext cx="760730" cy="1382395"/>
          </a:xfrm>
          <a:custGeom>
            <a:avLst/>
            <a:gdLst/>
            <a:ahLst/>
            <a:cxnLst/>
            <a:rect l="l" t="t" r="r" b="b"/>
            <a:pathLst>
              <a:path w="760730" h="1382395">
                <a:moveTo>
                  <a:pt x="0" y="0"/>
                </a:moveTo>
                <a:lnTo>
                  <a:pt x="0" y="846074"/>
                </a:lnTo>
                <a:lnTo>
                  <a:pt x="760476" y="1382267"/>
                </a:lnTo>
                <a:lnTo>
                  <a:pt x="760476" y="538861"/>
                </a:lnTo>
                <a:lnTo>
                  <a:pt x="0" y="0"/>
                </a:lnTo>
                <a:close/>
              </a:path>
            </a:pathLst>
          </a:custGeom>
          <a:solidFill>
            <a:srgbClr val="05405D"/>
          </a:solidFill>
        </p:spPr>
        <p:txBody>
          <a:bodyPr wrap="square" lIns="0" tIns="0" rIns="0" bIns="0" rtlCol="0"/>
          <a:lstStyle/>
          <a:p>
            <a:endParaRPr>
              <a:solidFill>
                <a:prstClr val="black"/>
              </a:solidFill>
            </a:endParaRPr>
          </a:p>
        </p:txBody>
      </p:sp>
      <p:sp>
        <p:nvSpPr>
          <p:cNvPr id="29" name="object 29"/>
          <p:cNvSpPr/>
          <p:nvPr/>
        </p:nvSpPr>
        <p:spPr>
          <a:xfrm>
            <a:off x="1860804" y="6007608"/>
            <a:ext cx="768350" cy="1382395"/>
          </a:xfrm>
          <a:custGeom>
            <a:avLst/>
            <a:gdLst/>
            <a:ahLst/>
            <a:cxnLst/>
            <a:rect l="l" t="t" r="r" b="b"/>
            <a:pathLst>
              <a:path w="768350" h="1382395">
                <a:moveTo>
                  <a:pt x="768095" y="0"/>
                </a:moveTo>
                <a:lnTo>
                  <a:pt x="0" y="538861"/>
                </a:lnTo>
                <a:lnTo>
                  <a:pt x="0" y="1382267"/>
                </a:lnTo>
                <a:lnTo>
                  <a:pt x="768095" y="846074"/>
                </a:lnTo>
                <a:lnTo>
                  <a:pt x="768095" y="0"/>
                </a:lnTo>
                <a:close/>
              </a:path>
            </a:pathLst>
          </a:custGeom>
          <a:solidFill>
            <a:srgbClr val="095F8A"/>
          </a:solidFill>
        </p:spPr>
        <p:txBody>
          <a:bodyPr wrap="square" lIns="0" tIns="0" rIns="0" bIns="0" rtlCol="0"/>
          <a:lstStyle/>
          <a:p>
            <a:endParaRPr>
              <a:solidFill>
                <a:prstClr val="black"/>
              </a:solidFill>
            </a:endParaRPr>
          </a:p>
        </p:txBody>
      </p:sp>
      <p:sp>
        <p:nvSpPr>
          <p:cNvPr id="30" name="object 30"/>
          <p:cNvSpPr/>
          <p:nvPr/>
        </p:nvSpPr>
        <p:spPr>
          <a:xfrm>
            <a:off x="1100327" y="5469635"/>
            <a:ext cx="1529080" cy="1077595"/>
          </a:xfrm>
          <a:custGeom>
            <a:avLst/>
            <a:gdLst/>
            <a:ahLst/>
            <a:cxnLst/>
            <a:rect l="l" t="t" r="r" b="b"/>
            <a:pathLst>
              <a:path w="1529080" h="1077595">
                <a:moveTo>
                  <a:pt x="761619" y="0"/>
                </a:moveTo>
                <a:lnTo>
                  <a:pt x="0" y="537337"/>
                </a:lnTo>
                <a:lnTo>
                  <a:pt x="761619" y="1077467"/>
                </a:lnTo>
                <a:lnTo>
                  <a:pt x="1528572" y="537337"/>
                </a:lnTo>
                <a:lnTo>
                  <a:pt x="761619" y="0"/>
                </a:lnTo>
                <a:close/>
              </a:path>
            </a:pathLst>
          </a:custGeom>
          <a:solidFill>
            <a:srgbClr val="0D80B8"/>
          </a:solidFill>
        </p:spPr>
        <p:txBody>
          <a:bodyPr wrap="square" lIns="0" tIns="0" rIns="0" bIns="0" rtlCol="0"/>
          <a:lstStyle/>
          <a:p>
            <a:endParaRPr>
              <a:solidFill>
                <a:prstClr val="black"/>
              </a:solidFill>
            </a:endParaRPr>
          </a:p>
        </p:txBody>
      </p:sp>
      <p:sp>
        <p:nvSpPr>
          <p:cNvPr id="31" name="object 31"/>
          <p:cNvSpPr/>
          <p:nvPr/>
        </p:nvSpPr>
        <p:spPr>
          <a:xfrm>
            <a:off x="1863851" y="4631435"/>
            <a:ext cx="765175" cy="1381125"/>
          </a:xfrm>
          <a:custGeom>
            <a:avLst/>
            <a:gdLst/>
            <a:ahLst/>
            <a:cxnLst/>
            <a:rect l="l" t="t" r="r" b="b"/>
            <a:pathLst>
              <a:path w="765175" h="1381125">
                <a:moveTo>
                  <a:pt x="0" y="0"/>
                </a:moveTo>
                <a:lnTo>
                  <a:pt x="0" y="844041"/>
                </a:lnTo>
                <a:lnTo>
                  <a:pt x="765048" y="1380743"/>
                </a:lnTo>
                <a:lnTo>
                  <a:pt x="765048" y="536701"/>
                </a:lnTo>
                <a:lnTo>
                  <a:pt x="0" y="0"/>
                </a:lnTo>
                <a:close/>
              </a:path>
            </a:pathLst>
          </a:custGeom>
          <a:solidFill>
            <a:srgbClr val="7B4F07"/>
          </a:solidFill>
        </p:spPr>
        <p:txBody>
          <a:bodyPr wrap="square" lIns="0" tIns="0" rIns="0" bIns="0" rtlCol="0"/>
          <a:lstStyle/>
          <a:p>
            <a:endParaRPr>
              <a:solidFill>
                <a:prstClr val="black"/>
              </a:solidFill>
            </a:endParaRPr>
          </a:p>
        </p:txBody>
      </p:sp>
      <p:sp>
        <p:nvSpPr>
          <p:cNvPr id="32" name="object 32"/>
          <p:cNvSpPr/>
          <p:nvPr/>
        </p:nvSpPr>
        <p:spPr>
          <a:xfrm>
            <a:off x="2628900" y="4631435"/>
            <a:ext cx="763905" cy="1381125"/>
          </a:xfrm>
          <a:custGeom>
            <a:avLst/>
            <a:gdLst/>
            <a:ahLst/>
            <a:cxnLst/>
            <a:rect l="l" t="t" r="r" b="b"/>
            <a:pathLst>
              <a:path w="763904" h="1381125">
                <a:moveTo>
                  <a:pt x="763524" y="0"/>
                </a:moveTo>
                <a:lnTo>
                  <a:pt x="0" y="536701"/>
                </a:lnTo>
                <a:lnTo>
                  <a:pt x="0" y="1380743"/>
                </a:lnTo>
                <a:lnTo>
                  <a:pt x="763524" y="844041"/>
                </a:lnTo>
                <a:lnTo>
                  <a:pt x="763524" y="0"/>
                </a:lnTo>
                <a:close/>
              </a:path>
            </a:pathLst>
          </a:custGeom>
          <a:solidFill>
            <a:srgbClr val="B97609"/>
          </a:solidFill>
        </p:spPr>
        <p:txBody>
          <a:bodyPr wrap="square" lIns="0" tIns="0" rIns="0" bIns="0" rtlCol="0"/>
          <a:lstStyle/>
          <a:p>
            <a:endParaRPr>
              <a:solidFill>
                <a:prstClr val="black"/>
              </a:solidFill>
            </a:endParaRPr>
          </a:p>
        </p:txBody>
      </p:sp>
      <p:sp>
        <p:nvSpPr>
          <p:cNvPr id="33" name="object 33"/>
          <p:cNvSpPr/>
          <p:nvPr/>
        </p:nvSpPr>
        <p:spPr>
          <a:xfrm>
            <a:off x="1863851" y="4091940"/>
            <a:ext cx="1529080" cy="1076325"/>
          </a:xfrm>
          <a:custGeom>
            <a:avLst/>
            <a:gdLst/>
            <a:ahLst/>
            <a:cxnLst/>
            <a:rect l="l" t="t" r="r" b="b"/>
            <a:pathLst>
              <a:path w="1529079" h="1076325">
                <a:moveTo>
                  <a:pt x="764286" y="0"/>
                </a:moveTo>
                <a:lnTo>
                  <a:pt x="0" y="539369"/>
                </a:lnTo>
                <a:lnTo>
                  <a:pt x="764286" y="1075944"/>
                </a:lnTo>
                <a:lnTo>
                  <a:pt x="1528572" y="539369"/>
                </a:lnTo>
                <a:lnTo>
                  <a:pt x="764286" y="0"/>
                </a:lnTo>
                <a:close/>
              </a:path>
            </a:pathLst>
          </a:custGeom>
          <a:solidFill>
            <a:srgbClr val="F19C13"/>
          </a:solidFill>
        </p:spPr>
        <p:txBody>
          <a:bodyPr wrap="square" lIns="0" tIns="0" rIns="0" bIns="0" rtlCol="0"/>
          <a:lstStyle/>
          <a:p>
            <a:endParaRPr>
              <a:solidFill>
                <a:prstClr val="black"/>
              </a:solidFill>
            </a:endParaRPr>
          </a:p>
        </p:txBody>
      </p:sp>
      <p:sp>
        <p:nvSpPr>
          <p:cNvPr id="34" name="object 34"/>
          <p:cNvSpPr/>
          <p:nvPr/>
        </p:nvSpPr>
        <p:spPr>
          <a:xfrm>
            <a:off x="1100327" y="3243072"/>
            <a:ext cx="763905" cy="1384300"/>
          </a:xfrm>
          <a:custGeom>
            <a:avLst/>
            <a:gdLst/>
            <a:ahLst/>
            <a:cxnLst/>
            <a:rect l="l" t="t" r="r" b="b"/>
            <a:pathLst>
              <a:path w="763905" h="1384300">
                <a:moveTo>
                  <a:pt x="0" y="0"/>
                </a:moveTo>
                <a:lnTo>
                  <a:pt x="0" y="846963"/>
                </a:lnTo>
                <a:lnTo>
                  <a:pt x="763523" y="1383791"/>
                </a:lnTo>
                <a:lnTo>
                  <a:pt x="763523" y="539496"/>
                </a:lnTo>
                <a:lnTo>
                  <a:pt x="0" y="0"/>
                </a:lnTo>
                <a:close/>
              </a:path>
            </a:pathLst>
          </a:custGeom>
          <a:solidFill>
            <a:srgbClr val="4F6027"/>
          </a:solidFill>
        </p:spPr>
        <p:txBody>
          <a:bodyPr wrap="square" lIns="0" tIns="0" rIns="0" bIns="0" rtlCol="0"/>
          <a:lstStyle/>
          <a:p>
            <a:endParaRPr>
              <a:solidFill>
                <a:prstClr val="black"/>
              </a:solidFill>
            </a:endParaRPr>
          </a:p>
        </p:txBody>
      </p:sp>
      <p:sp>
        <p:nvSpPr>
          <p:cNvPr id="35" name="object 35"/>
          <p:cNvSpPr/>
          <p:nvPr/>
        </p:nvSpPr>
        <p:spPr>
          <a:xfrm>
            <a:off x="1863851" y="3243072"/>
            <a:ext cx="765175" cy="1384300"/>
          </a:xfrm>
          <a:custGeom>
            <a:avLst/>
            <a:gdLst/>
            <a:ahLst/>
            <a:cxnLst/>
            <a:rect l="l" t="t" r="r" b="b"/>
            <a:pathLst>
              <a:path w="765175" h="1384300">
                <a:moveTo>
                  <a:pt x="765048" y="0"/>
                </a:moveTo>
                <a:lnTo>
                  <a:pt x="0" y="539496"/>
                </a:lnTo>
                <a:lnTo>
                  <a:pt x="0" y="1383791"/>
                </a:lnTo>
                <a:lnTo>
                  <a:pt x="765048" y="846963"/>
                </a:lnTo>
                <a:lnTo>
                  <a:pt x="765048" y="0"/>
                </a:lnTo>
                <a:close/>
              </a:path>
            </a:pathLst>
          </a:custGeom>
          <a:solidFill>
            <a:srgbClr val="77913A"/>
          </a:solidFill>
        </p:spPr>
        <p:txBody>
          <a:bodyPr wrap="square" lIns="0" tIns="0" rIns="0" bIns="0" rtlCol="0"/>
          <a:lstStyle/>
          <a:p>
            <a:endParaRPr>
              <a:solidFill>
                <a:prstClr val="black"/>
              </a:solidFill>
            </a:endParaRPr>
          </a:p>
        </p:txBody>
      </p:sp>
      <p:sp>
        <p:nvSpPr>
          <p:cNvPr id="36" name="object 36"/>
          <p:cNvSpPr/>
          <p:nvPr/>
        </p:nvSpPr>
        <p:spPr>
          <a:xfrm>
            <a:off x="1100327" y="2706623"/>
            <a:ext cx="1529080" cy="1076325"/>
          </a:xfrm>
          <a:custGeom>
            <a:avLst/>
            <a:gdLst/>
            <a:ahLst/>
            <a:cxnLst/>
            <a:rect l="l" t="t" r="r" b="b"/>
            <a:pathLst>
              <a:path w="1529080" h="1076325">
                <a:moveTo>
                  <a:pt x="764285" y="0"/>
                </a:moveTo>
                <a:lnTo>
                  <a:pt x="0" y="536575"/>
                </a:lnTo>
                <a:lnTo>
                  <a:pt x="764285" y="1075944"/>
                </a:lnTo>
                <a:lnTo>
                  <a:pt x="1528572" y="536575"/>
                </a:lnTo>
                <a:lnTo>
                  <a:pt x="764285" y="0"/>
                </a:lnTo>
                <a:close/>
              </a:path>
            </a:pathLst>
          </a:custGeom>
          <a:solidFill>
            <a:srgbClr val="9CB955"/>
          </a:solidFill>
        </p:spPr>
        <p:txBody>
          <a:bodyPr wrap="square" lIns="0" tIns="0" rIns="0" bIns="0" rtlCol="0"/>
          <a:lstStyle/>
          <a:p>
            <a:endParaRPr>
              <a:solidFill>
                <a:prstClr val="black"/>
              </a:solidFill>
            </a:endParaRPr>
          </a:p>
        </p:txBody>
      </p:sp>
      <p:sp>
        <p:nvSpPr>
          <p:cNvPr id="37" name="object 37"/>
          <p:cNvSpPr/>
          <p:nvPr/>
        </p:nvSpPr>
        <p:spPr>
          <a:xfrm>
            <a:off x="3395471" y="4634484"/>
            <a:ext cx="1804670" cy="847725"/>
          </a:xfrm>
          <a:custGeom>
            <a:avLst/>
            <a:gdLst/>
            <a:ahLst/>
            <a:cxnLst/>
            <a:rect l="l" t="t" r="r" b="b"/>
            <a:pathLst>
              <a:path w="1804670" h="847725">
                <a:moveTo>
                  <a:pt x="1804415" y="0"/>
                </a:moveTo>
                <a:lnTo>
                  <a:pt x="0" y="0"/>
                </a:lnTo>
                <a:lnTo>
                  <a:pt x="0" y="847343"/>
                </a:lnTo>
                <a:lnTo>
                  <a:pt x="1804415" y="847343"/>
                </a:lnTo>
                <a:lnTo>
                  <a:pt x="1380743" y="421004"/>
                </a:lnTo>
                <a:lnTo>
                  <a:pt x="1804415" y="0"/>
                </a:lnTo>
                <a:close/>
              </a:path>
            </a:pathLst>
          </a:custGeom>
          <a:solidFill>
            <a:srgbClr val="F19C13"/>
          </a:solidFill>
        </p:spPr>
        <p:txBody>
          <a:bodyPr wrap="square" lIns="0" tIns="0" rIns="0" bIns="0" rtlCol="0"/>
          <a:lstStyle/>
          <a:p>
            <a:endParaRPr>
              <a:solidFill>
                <a:prstClr val="black"/>
              </a:solidFill>
            </a:endParaRPr>
          </a:p>
        </p:txBody>
      </p:sp>
      <p:sp>
        <p:nvSpPr>
          <p:cNvPr id="38" name="object 38"/>
          <p:cNvSpPr/>
          <p:nvPr/>
        </p:nvSpPr>
        <p:spPr>
          <a:xfrm>
            <a:off x="4738115" y="4634484"/>
            <a:ext cx="462280" cy="847725"/>
          </a:xfrm>
          <a:custGeom>
            <a:avLst/>
            <a:gdLst/>
            <a:ahLst/>
            <a:cxnLst/>
            <a:rect l="l" t="t" r="r" b="b"/>
            <a:pathLst>
              <a:path w="462279" h="847725">
                <a:moveTo>
                  <a:pt x="461772" y="0"/>
                </a:moveTo>
                <a:lnTo>
                  <a:pt x="424180" y="0"/>
                </a:lnTo>
                <a:lnTo>
                  <a:pt x="0" y="421004"/>
                </a:lnTo>
                <a:lnTo>
                  <a:pt x="424180" y="847343"/>
                </a:lnTo>
                <a:lnTo>
                  <a:pt x="461772" y="847343"/>
                </a:lnTo>
                <a:lnTo>
                  <a:pt x="37592" y="421004"/>
                </a:lnTo>
                <a:lnTo>
                  <a:pt x="461772" y="0"/>
                </a:lnTo>
                <a:close/>
              </a:path>
            </a:pathLst>
          </a:custGeom>
          <a:solidFill>
            <a:srgbClr val="B97609"/>
          </a:solidFill>
        </p:spPr>
        <p:txBody>
          <a:bodyPr wrap="square" lIns="0" tIns="0" rIns="0" bIns="0" rtlCol="0"/>
          <a:lstStyle/>
          <a:p>
            <a:endParaRPr>
              <a:solidFill>
                <a:prstClr val="black"/>
              </a:solidFill>
            </a:endParaRPr>
          </a:p>
        </p:txBody>
      </p:sp>
      <p:sp>
        <p:nvSpPr>
          <p:cNvPr id="39" name="object 39"/>
          <p:cNvSpPr/>
          <p:nvPr/>
        </p:nvSpPr>
        <p:spPr>
          <a:xfrm>
            <a:off x="4169664" y="4830857"/>
            <a:ext cx="401320" cy="454659"/>
          </a:xfrm>
          <a:custGeom>
            <a:avLst/>
            <a:gdLst/>
            <a:ahLst/>
            <a:cxnLst/>
            <a:rect l="l" t="t" r="r" b="b"/>
            <a:pathLst>
              <a:path w="401320" h="454660">
                <a:moveTo>
                  <a:pt x="29273" y="0"/>
                </a:moveTo>
                <a:lnTo>
                  <a:pt x="0" y="28035"/>
                </a:lnTo>
                <a:lnTo>
                  <a:pt x="0" y="425037"/>
                </a:lnTo>
                <a:lnTo>
                  <a:pt x="24130" y="454374"/>
                </a:lnTo>
                <a:lnTo>
                  <a:pt x="34416" y="454374"/>
                </a:lnTo>
                <a:lnTo>
                  <a:pt x="387096" y="252444"/>
                </a:lnTo>
                <a:lnTo>
                  <a:pt x="400812" y="226536"/>
                </a:lnTo>
                <a:lnTo>
                  <a:pt x="399865" y="219086"/>
                </a:lnTo>
                <a:lnTo>
                  <a:pt x="43052" y="3905"/>
                </a:lnTo>
                <a:lnTo>
                  <a:pt x="29273" y="0"/>
                </a:lnTo>
                <a:close/>
              </a:path>
            </a:pathLst>
          </a:custGeom>
          <a:solidFill>
            <a:srgbClr val="FFFFFF"/>
          </a:solidFill>
        </p:spPr>
        <p:txBody>
          <a:bodyPr wrap="square" lIns="0" tIns="0" rIns="0" bIns="0" rtlCol="0"/>
          <a:lstStyle/>
          <a:p>
            <a:endParaRPr>
              <a:solidFill>
                <a:prstClr val="black"/>
              </a:solidFill>
            </a:endParaRPr>
          </a:p>
        </p:txBody>
      </p:sp>
      <p:sp>
        <p:nvSpPr>
          <p:cNvPr id="40" name="object 40"/>
          <p:cNvSpPr/>
          <p:nvPr/>
        </p:nvSpPr>
        <p:spPr>
          <a:xfrm>
            <a:off x="4372355" y="5004815"/>
            <a:ext cx="88900" cy="105410"/>
          </a:xfrm>
          <a:custGeom>
            <a:avLst/>
            <a:gdLst/>
            <a:ahLst/>
            <a:cxnLst/>
            <a:rect l="l" t="t" r="r" b="b"/>
            <a:pathLst>
              <a:path w="88900" h="105410">
                <a:moveTo>
                  <a:pt x="0" y="0"/>
                </a:moveTo>
                <a:lnTo>
                  <a:pt x="0" y="105156"/>
                </a:lnTo>
                <a:lnTo>
                  <a:pt x="88392" y="52578"/>
                </a:lnTo>
                <a:lnTo>
                  <a:pt x="0" y="0"/>
                </a:lnTo>
                <a:close/>
              </a:path>
            </a:pathLst>
          </a:custGeom>
          <a:solidFill>
            <a:srgbClr val="F19C13"/>
          </a:solidFill>
        </p:spPr>
        <p:txBody>
          <a:bodyPr wrap="square" lIns="0" tIns="0" rIns="0" bIns="0" rtlCol="0"/>
          <a:lstStyle/>
          <a:p>
            <a:endParaRPr>
              <a:solidFill>
                <a:prstClr val="black"/>
              </a:solidFill>
            </a:endParaRPr>
          </a:p>
        </p:txBody>
      </p:sp>
      <p:sp>
        <p:nvSpPr>
          <p:cNvPr id="41" name="object 41"/>
          <p:cNvSpPr/>
          <p:nvPr/>
        </p:nvSpPr>
        <p:spPr>
          <a:xfrm>
            <a:off x="2628900" y="3243072"/>
            <a:ext cx="1804670" cy="848994"/>
          </a:xfrm>
          <a:custGeom>
            <a:avLst/>
            <a:gdLst/>
            <a:ahLst/>
            <a:cxnLst/>
            <a:rect l="l" t="t" r="r" b="b"/>
            <a:pathLst>
              <a:path w="1804670" h="848995">
                <a:moveTo>
                  <a:pt x="1804415" y="0"/>
                </a:moveTo>
                <a:lnTo>
                  <a:pt x="0" y="0"/>
                </a:lnTo>
                <a:lnTo>
                  <a:pt x="0" y="848867"/>
                </a:lnTo>
                <a:lnTo>
                  <a:pt x="1804415" y="848867"/>
                </a:lnTo>
                <a:lnTo>
                  <a:pt x="1383538" y="423036"/>
                </a:lnTo>
                <a:lnTo>
                  <a:pt x="1804415" y="0"/>
                </a:lnTo>
                <a:close/>
              </a:path>
            </a:pathLst>
          </a:custGeom>
          <a:solidFill>
            <a:srgbClr val="9CB955"/>
          </a:solidFill>
        </p:spPr>
        <p:txBody>
          <a:bodyPr wrap="square" lIns="0" tIns="0" rIns="0" bIns="0" rtlCol="0"/>
          <a:lstStyle/>
          <a:p>
            <a:endParaRPr>
              <a:solidFill>
                <a:prstClr val="black"/>
              </a:solidFill>
            </a:endParaRPr>
          </a:p>
        </p:txBody>
      </p:sp>
      <p:sp>
        <p:nvSpPr>
          <p:cNvPr id="42" name="object 42"/>
          <p:cNvSpPr/>
          <p:nvPr/>
        </p:nvSpPr>
        <p:spPr>
          <a:xfrm>
            <a:off x="3974591" y="3243072"/>
            <a:ext cx="459105" cy="848994"/>
          </a:xfrm>
          <a:custGeom>
            <a:avLst/>
            <a:gdLst/>
            <a:ahLst/>
            <a:cxnLst/>
            <a:rect l="l" t="t" r="r" b="b"/>
            <a:pathLst>
              <a:path w="459104" h="848995">
                <a:moveTo>
                  <a:pt x="458724" y="0"/>
                </a:moveTo>
                <a:lnTo>
                  <a:pt x="423799" y="0"/>
                </a:lnTo>
                <a:lnTo>
                  <a:pt x="0" y="423036"/>
                </a:lnTo>
                <a:lnTo>
                  <a:pt x="423799" y="848867"/>
                </a:lnTo>
                <a:lnTo>
                  <a:pt x="458724" y="848867"/>
                </a:lnTo>
                <a:lnTo>
                  <a:pt x="37592" y="423036"/>
                </a:lnTo>
                <a:lnTo>
                  <a:pt x="458724" y="0"/>
                </a:lnTo>
                <a:close/>
              </a:path>
            </a:pathLst>
          </a:custGeom>
          <a:solidFill>
            <a:srgbClr val="77913A"/>
          </a:solidFill>
        </p:spPr>
        <p:txBody>
          <a:bodyPr wrap="square" lIns="0" tIns="0" rIns="0" bIns="0" rtlCol="0"/>
          <a:lstStyle/>
          <a:p>
            <a:endParaRPr>
              <a:solidFill>
                <a:prstClr val="black"/>
              </a:solidFill>
            </a:endParaRPr>
          </a:p>
        </p:txBody>
      </p:sp>
      <p:sp>
        <p:nvSpPr>
          <p:cNvPr id="43" name="object 43"/>
          <p:cNvSpPr/>
          <p:nvPr/>
        </p:nvSpPr>
        <p:spPr>
          <a:xfrm>
            <a:off x="3404615" y="3440969"/>
            <a:ext cx="399415" cy="454659"/>
          </a:xfrm>
          <a:custGeom>
            <a:avLst/>
            <a:gdLst/>
            <a:ahLst/>
            <a:cxnLst/>
            <a:rect l="l" t="t" r="r" b="b"/>
            <a:pathLst>
              <a:path w="399414" h="454660">
                <a:moveTo>
                  <a:pt x="29130" y="0"/>
                </a:moveTo>
                <a:lnTo>
                  <a:pt x="0" y="28035"/>
                </a:lnTo>
                <a:lnTo>
                  <a:pt x="0" y="425037"/>
                </a:lnTo>
                <a:lnTo>
                  <a:pt x="24003" y="454374"/>
                </a:lnTo>
                <a:lnTo>
                  <a:pt x="34289" y="454374"/>
                </a:lnTo>
                <a:lnTo>
                  <a:pt x="385572" y="252444"/>
                </a:lnTo>
                <a:lnTo>
                  <a:pt x="399288" y="226536"/>
                </a:lnTo>
                <a:lnTo>
                  <a:pt x="398359" y="219086"/>
                </a:lnTo>
                <a:lnTo>
                  <a:pt x="42799" y="3905"/>
                </a:lnTo>
                <a:lnTo>
                  <a:pt x="29130" y="0"/>
                </a:lnTo>
                <a:close/>
              </a:path>
            </a:pathLst>
          </a:custGeom>
          <a:solidFill>
            <a:srgbClr val="FFFFFF"/>
          </a:solidFill>
        </p:spPr>
        <p:txBody>
          <a:bodyPr wrap="square" lIns="0" tIns="0" rIns="0" bIns="0" rtlCol="0"/>
          <a:lstStyle/>
          <a:p>
            <a:endParaRPr>
              <a:solidFill>
                <a:prstClr val="black"/>
              </a:solidFill>
            </a:endParaRPr>
          </a:p>
        </p:txBody>
      </p:sp>
      <p:sp>
        <p:nvSpPr>
          <p:cNvPr id="44" name="object 44"/>
          <p:cNvSpPr/>
          <p:nvPr/>
        </p:nvSpPr>
        <p:spPr>
          <a:xfrm>
            <a:off x="3605784" y="3614928"/>
            <a:ext cx="90170" cy="105410"/>
          </a:xfrm>
          <a:custGeom>
            <a:avLst/>
            <a:gdLst/>
            <a:ahLst/>
            <a:cxnLst/>
            <a:rect l="l" t="t" r="r" b="b"/>
            <a:pathLst>
              <a:path w="90170" h="105410">
                <a:moveTo>
                  <a:pt x="0" y="0"/>
                </a:moveTo>
                <a:lnTo>
                  <a:pt x="0" y="105155"/>
                </a:lnTo>
                <a:lnTo>
                  <a:pt x="89915" y="52577"/>
                </a:lnTo>
                <a:lnTo>
                  <a:pt x="0" y="0"/>
                </a:lnTo>
                <a:close/>
              </a:path>
            </a:pathLst>
          </a:custGeom>
          <a:solidFill>
            <a:srgbClr val="9CB955"/>
          </a:solidFill>
        </p:spPr>
        <p:txBody>
          <a:bodyPr wrap="square" lIns="0" tIns="0" rIns="0" bIns="0" rtlCol="0"/>
          <a:lstStyle/>
          <a:p>
            <a:endParaRPr>
              <a:solidFill>
                <a:prstClr val="black"/>
              </a:solidFill>
            </a:endParaRPr>
          </a:p>
        </p:txBody>
      </p:sp>
      <p:sp>
        <p:nvSpPr>
          <p:cNvPr id="45" name="object 45"/>
          <p:cNvSpPr/>
          <p:nvPr/>
        </p:nvSpPr>
        <p:spPr>
          <a:xfrm>
            <a:off x="2628900" y="6001511"/>
            <a:ext cx="1804670" cy="852169"/>
          </a:xfrm>
          <a:custGeom>
            <a:avLst/>
            <a:gdLst/>
            <a:ahLst/>
            <a:cxnLst/>
            <a:rect l="l" t="t" r="r" b="b"/>
            <a:pathLst>
              <a:path w="1804670" h="852170">
                <a:moveTo>
                  <a:pt x="1804415" y="0"/>
                </a:moveTo>
                <a:lnTo>
                  <a:pt x="0" y="0"/>
                </a:lnTo>
                <a:lnTo>
                  <a:pt x="0" y="851915"/>
                </a:lnTo>
                <a:lnTo>
                  <a:pt x="1804415" y="851915"/>
                </a:lnTo>
                <a:lnTo>
                  <a:pt x="1383538" y="417829"/>
                </a:lnTo>
                <a:lnTo>
                  <a:pt x="1804415" y="0"/>
                </a:lnTo>
                <a:close/>
              </a:path>
            </a:pathLst>
          </a:custGeom>
          <a:solidFill>
            <a:srgbClr val="0D80B8"/>
          </a:solidFill>
        </p:spPr>
        <p:txBody>
          <a:bodyPr wrap="square" lIns="0" tIns="0" rIns="0" bIns="0" rtlCol="0"/>
          <a:lstStyle/>
          <a:p>
            <a:endParaRPr>
              <a:solidFill>
                <a:prstClr val="black"/>
              </a:solidFill>
            </a:endParaRPr>
          </a:p>
        </p:txBody>
      </p:sp>
      <p:sp>
        <p:nvSpPr>
          <p:cNvPr id="46" name="object 46"/>
          <p:cNvSpPr/>
          <p:nvPr/>
        </p:nvSpPr>
        <p:spPr>
          <a:xfrm>
            <a:off x="3974591" y="6001511"/>
            <a:ext cx="459105" cy="852169"/>
          </a:xfrm>
          <a:custGeom>
            <a:avLst/>
            <a:gdLst/>
            <a:ahLst/>
            <a:cxnLst/>
            <a:rect l="l" t="t" r="r" b="b"/>
            <a:pathLst>
              <a:path w="459104" h="852170">
                <a:moveTo>
                  <a:pt x="458724" y="0"/>
                </a:moveTo>
                <a:lnTo>
                  <a:pt x="423799" y="0"/>
                </a:lnTo>
                <a:lnTo>
                  <a:pt x="0" y="425958"/>
                </a:lnTo>
                <a:lnTo>
                  <a:pt x="423799" y="851915"/>
                </a:lnTo>
                <a:lnTo>
                  <a:pt x="458724" y="851915"/>
                </a:lnTo>
                <a:lnTo>
                  <a:pt x="37592" y="425958"/>
                </a:lnTo>
                <a:lnTo>
                  <a:pt x="458724" y="0"/>
                </a:lnTo>
                <a:close/>
              </a:path>
            </a:pathLst>
          </a:custGeom>
          <a:solidFill>
            <a:srgbClr val="095F8A"/>
          </a:solidFill>
        </p:spPr>
        <p:txBody>
          <a:bodyPr wrap="square" lIns="0" tIns="0" rIns="0" bIns="0" rtlCol="0"/>
          <a:lstStyle/>
          <a:p>
            <a:endParaRPr>
              <a:solidFill>
                <a:prstClr val="black"/>
              </a:solidFill>
            </a:endParaRPr>
          </a:p>
        </p:txBody>
      </p:sp>
      <p:sp>
        <p:nvSpPr>
          <p:cNvPr id="47" name="object 47"/>
          <p:cNvSpPr/>
          <p:nvPr/>
        </p:nvSpPr>
        <p:spPr>
          <a:xfrm>
            <a:off x="3416808" y="6200933"/>
            <a:ext cx="399415" cy="454659"/>
          </a:xfrm>
          <a:custGeom>
            <a:avLst/>
            <a:gdLst/>
            <a:ahLst/>
            <a:cxnLst/>
            <a:rect l="l" t="t" r="r" b="b"/>
            <a:pathLst>
              <a:path w="399414" h="454659">
                <a:moveTo>
                  <a:pt x="29130" y="0"/>
                </a:moveTo>
                <a:lnTo>
                  <a:pt x="0" y="28035"/>
                </a:lnTo>
                <a:lnTo>
                  <a:pt x="0" y="425037"/>
                </a:lnTo>
                <a:lnTo>
                  <a:pt x="24002" y="454374"/>
                </a:lnTo>
                <a:lnTo>
                  <a:pt x="34289" y="454374"/>
                </a:lnTo>
                <a:lnTo>
                  <a:pt x="385571" y="252444"/>
                </a:lnTo>
                <a:lnTo>
                  <a:pt x="399288" y="226536"/>
                </a:lnTo>
                <a:lnTo>
                  <a:pt x="398359" y="219086"/>
                </a:lnTo>
                <a:lnTo>
                  <a:pt x="42799" y="3905"/>
                </a:lnTo>
                <a:lnTo>
                  <a:pt x="29130" y="0"/>
                </a:lnTo>
                <a:close/>
              </a:path>
            </a:pathLst>
          </a:custGeom>
          <a:solidFill>
            <a:srgbClr val="FFFFFF"/>
          </a:solidFill>
        </p:spPr>
        <p:txBody>
          <a:bodyPr wrap="square" lIns="0" tIns="0" rIns="0" bIns="0" rtlCol="0"/>
          <a:lstStyle/>
          <a:p>
            <a:endParaRPr>
              <a:solidFill>
                <a:prstClr val="black"/>
              </a:solidFill>
            </a:endParaRPr>
          </a:p>
        </p:txBody>
      </p:sp>
      <p:sp>
        <p:nvSpPr>
          <p:cNvPr id="48" name="object 48"/>
          <p:cNvSpPr/>
          <p:nvPr/>
        </p:nvSpPr>
        <p:spPr>
          <a:xfrm>
            <a:off x="3617976" y="6374891"/>
            <a:ext cx="90170" cy="105410"/>
          </a:xfrm>
          <a:custGeom>
            <a:avLst/>
            <a:gdLst/>
            <a:ahLst/>
            <a:cxnLst/>
            <a:rect l="l" t="t" r="r" b="b"/>
            <a:pathLst>
              <a:path w="90170" h="105410">
                <a:moveTo>
                  <a:pt x="0" y="0"/>
                </a:moveTo>
                <a:lnTo>
                  <a:pt x="0" y="105156"/>
                </a:lnTo>
                <a:lnTo>
                  <a:pt x="89915" y="52578"/>
                </a:lnTo>
                <a:lnTo>
                  <a:pt x="0" y="0"/>
                </a:lnTo>
                <a:close/>
              </a:path>
            </a:pathLst>
          </a:custGeom>
          <a:solidFill>
            <a:srgbClr val="0D80B8"/>
          </a:solidFill>
        </p:spPr>
        <p:txBody>
          <a:bodyPr wrap="square" lIns="0" tIns="0" rIns="0" bIns="0" rtlCol="0"/>
          <a:lstStyle/>
          <a:p>
            <a:endParaRPr>
              <a:solidFill>
                <a:prstClr val="black"/>
              </a:solidFill>
            </a:endParaRPr>
          </a:p>
        </p:txBody>
      </p:sp>
      <p:sp>
        <p:nvSpPr>
          <p:cNvPr id="49" name="object 49"/>
          <p:cNvSpPr/>
          <p:nvPr/>
        </p:nvSpPr>
        <p:spPr>
          <a:xfrm>
            <a:off x="3357371" y="7382256"/>
            <a:ext cx="1804670" cy="848994"/>
          </a:xfrm>
          <a:custGeom>
            <a:avLst/>
            <a:gdLst/>
            <a:ahLst/>
            <a:cxnLst/>
            <a:rect l="l" t="t" r="r" b="b"/>
            <a:pathLst>
              <a:path w="1804670" h="848995">
                <a:moveTo>
                  <a:pt x="1804415" y="0"/>
                </a:moveTo>
                <a:lnTo>
                  <a:pt x="0" y="0"/>
                </a:lnTo>
                <a:lnTo>
                  <a:pt x="0" y="848868"/>
                </a:lnTo>
                <a:lnTo>
                  <a:pt x="1804415" y="848868"/>
                </a:lnTo>
                <a:lnTo>
                  <a:pt x="1380743" y="420370"/>
                </a:lnTo>
                <a:lnTo>
                  <a:pt x="1804415" y="0"/>
                </a:lnTo>
                <a:close/>
              </a:path>
            </a:pathLst>
          </a:custGeom>
          <a:solidFill>
            <a:srgbClr val="095A82"/>
          </a:solidFill>
        </p:spPr>
        <p:txBody>
          <a:bodyPr wrap="square" lIns="0" tIns="0" rIns="0" bIns="0" rtlCol="0"/>
          <a:lstStyle/>
          <a:p>
            <a:endParaRPr>
              <a:solidFill>
                <a:prstClr val="black"/>
              </a:solidFill>
            </a:endParaRPr>
          </a:p>
        </p:txBody>
      </p:sp>
      <p:sp>
        <p:nvSpPr>
          <p:cNvPr id="50" name="object 50"/>
          <p:cNvSpPr/>
          <p:nvPr/>
        </p:nvSpPr>
        <p:spPr>
          <a:xfrm>
            <a:off x="4750308" y="7382256"/>
            <a:ext cx="457200" cy="848994"/>
          </a:xfrm>
          <a:custGeom>
            <a:avLst/>
            <a:gdLst/>
            <a:ahLst/>
            <a:cxnLst/>
            <a:rect l="l" t="t" r="r" b="b"/>
            <a:pathLst>
              <a:path w="457200" h="848995">
                <a:moveTo>
                  <a:pt x="457200" y="0"/>
                </a:moveTo>
                <a:lnTo>
                  <a:pt x="419734" y="0"/>
                </a:lnTo>
                <a:lnTo>
                  <a:pt x="0" y="425831"/>
                </a:lnTo>
                <a:lnTo>
                  <a:pt x="419734" y="848868"/>
                </a:lnTo>
                <a:lnTo>
                  <a:pt x="457200" y="848868"/>
                </a:lnTo>
                <a:lnTo>
                  <a:pt x="34797" y="425831"/>
                </a:lnTo>
                <a:lnTo>
                  <a:pt x="457200" y="0"/>
                </a:lnTo>
                <a:close/>
              </a:path>
            </a:pathLst>
          </a:custGeom>
          <a:solidFill>
            <a:srgbClr val="074361"/>
          </a:solidFill>
        </p:spPr>
        <p:txBody>
          <a:bodyPr wrap="square" lIns="0" tIns="0" rIns="0" bIns="0" rtlCol="0"/>
          <a:lstStyle/>
          <a:p>
            <a:endParaRPr>
              <a:solidFill>
                <a:prstClr val="black"/>
              </a:solidFill>
            </a:endParaRPr>
          </a:p>
        </p:txBody>
      </p:sp>
      <p:sp>
        <p:nvSpPr>
          <p:cNvPr id="51" name="object 51"/>
          <p:cNvSpPr/>
          <p:nvPr/>
        </p:nvSpPr>
        <p:spPr>
          <a:xfrm>
            <a:off x="4201667" y="7580153"/>
            <a:ext cx="401320" cy="454659"/>
          </a:xfrm>
          <a:custGeom>
            <a:avLst/>
            <a:gdLst/>
            <a:ahLst/>
            <a:cxnLst/>
            <a:rect l="l" t="t" r="r" b="b"/>
            <a:pathLst>
              <a:path w="401320" h="454659">
                <a:moveTo>
                  <a:pt x="29273" y="0"/>
                </a:moveTo>
                <a:lnTo>
                  <a:pt x="0" y="28035"/>
                </a:lnTo>
                <a:lnTo>
                  <a:pt x="0" y="425037"/>
                </a:lnTo>
                <a:lnTo>
                  <a:pt x="24130" y="454374"/>
                </a:lnTo>
                <a:lnTo>
                  <a:pt x="34417" y="454374"/>
                </a:lnTo>
                <a:lnTo>
                  <a:pt x="387096" y="252444"/>
                </a:lnTo>
                <a:lnTo>
                  <a:pt x="400812" y="226536"/>
                </a:lnTo>
                <a:lnTo>
                  <a:pt x="399865" y="219086"/>
                </a:lnTo>
                <a:lnTo>
                  <a:pt x="43053" y="3905"/>
                </a:lnTo>
                <a:lnTo>
                  <a:pt x="29273" y="0"/>
                </a:lnTo>
                <a:close/>
              </a:path>
            </a:pathLst>
          </a:custGeom>
          <a:solidFill>
            <a:srgbClr val="FFFFFF"/>
          </a:solidFill>
        </p:spPr>
        <p:txBody>
          <a:bodyPr wrap="square" lIns="0" tIns="0" rIns="0" bIns="0" rtlCol="0"/>
          <a:lstStyle/>
          <a:p>
            <a:endParaRPr>
              <a:solidFill>
                <a:prstClr val="black"/>
              </a:solidFill>
            </a:endParaRPr>
          </a:p>
        </p:txBody>
      </p:sp>
      <p:sp>
        <p:nvSpPr>
          <p:cNvPr id="52" name="object 52"/>
          <p:cNvSpPr/>
          <p:nvPr/>
        </p:nvSpPr>
        <p:spPr>
          <a:xfrm>
            <a:off x="4404359" y="7754111"/>
            <a:ext cx="88900" cy="105410"/>
          </a:xfrm>
          <a:custGeom>
            <a:avLst/>
            <a:gdLst/>
            <a:ahLst/>
            <a:cxnLst/>
            <a:rect l="l" t="t" r="r" b="b"/>
            <a:pathLst>
              <a:path w="88900" h="105409">
                <a:moveTo>
                  <a:pt x="0" y="0"/>
                </a:moveTo>
                <a:lnTo>
                  <a:pt x="0" y="105156"/>
                </a:lnTo>
                <a:lnTo>
                  <a:pt x="88391" y="52578"/>
                </a:lnTo>
                <a:lnTo>
                  <a:pt x="0" y="0"/>
                </a:lnTo>
                <a:close/>
              </a:path>
            </a:pathLst>
          </a:custGeom>
          <a:solidFill>
            <a:srgbClr val="095A82"/>
          </a:solidFill>
        </p:spPr>
        <p:txBody>
          <a:bodyPr wrap="square" lIns="0" tIns="0" rIns="0" bIns="0" rtlCol="0"/>
          <a:lstStyle/>
          <a:p>
            <a:endParaRPr>
              <a:solidFill>
                <a:prstClr val="black"/>
              </a:solidFill>
            </a:endParaRPr>
          </a:p>
        </p:txBody>
      </p:sp>
      <p:sp>
        <p:nvSpPr>
          <p:cNvPr id="53" name="object 53"/>
          <p:cNvSpPr txBox="1"/>
          <p:nvPr/>
        </p:nvSpPr>
        <p:spPr>
          <a:xfrm>
            <a:off x="5120766" y="3148329"/>
            <a:ext cx="4410075" cy="878840"/>
          </a:xfrm>
          <a:prstGeom prst="rect">
            <a:avLst/>
          </a:prstGeom>
        </p:spPr>
        <p:txBody>
          <a:bodyPr vert="horz" wrap="square" lIns="0" tIns="12065" rIns="0" bIns="0" rtlCol="0">
            <a:spAutoFit/>
          </a:bodyPr>
          <a:lstStyle/>
          <a:p>
            <a:pPr marL="12700" marR="5080">
              <a:spcBef>
                <a:spcPts val="95"/>
              </a:spcBef>
            </a:pPr>
            <a:r>
              <a:rPr sz="2800" b="1" spc="-20" dirty="0">
                <a:solidFill>
                  <a:srgbClr val="9CB955"/>
                </a:solidFill>
                <a:cs typeface="Calibri"/>
              </a:rPr>
              <a:t>Different </a:t>
            </a:r>
            <a:r>
              <a:rPr sz="2800" b="1" spc="-5" dirty="0">
                <a:solidFill>
                  <a:srgbClr val="9CB955"/>
                </a:solidFill>
                <a:cs typeface="Calibri"/>
              </a:rPr>
              <a:t>Business </a:t>
            </a:r>
            <a:r>
              <a:rPr sz="2800" b="1" spc="-10" dirty="0">
                <a:solidFill>
                  <a:srgbClr val="9CB955"/>
                </a:solidFill>
                <a:cs typeface="Calibri"/>
              </a:rPr>
              <a:t>Needs/Use  Cases</a:t>
            </a:r>
            <a:endParaRPr sz="2800" dirty="0">
              <a:solidFill>
                <a:prstClr val="black"/>
              </a:solidFill>
              <a:cs typeface="Calibri"/>
            </a:endParaRPr>
          </a:p>
        </p:txBody>
      </p:sp>
      <p:sp>
        <p:nvSpPr>
          <p:cNvPr id="54" name="object 54"/>
          <p:cNvSpPr txBox="1"/>
          <p:nvPr/>
        </p:nvSpPr>
        <p:spPr>
          <a:xfrm>
            <a:off x="5167121" y="6165037"/>
            <a:ext cx="4281170" cy="452120"/>
          </a:xfrm>
          <a:prstGeom prst="rect">
            <a:avLst/>
          </a:prstGeom>
        </p:spPr>
        <p:txBody>
          <a:bodyPr vert="horz" wrap="square" lIns="0" tIns="12065" rIns="0" bIns="0" rtlCol="0">
            <a:spAutoFit/>
          </a:bodyPr>
          <a:lstStyle/>
          <a:p>
            <a:pPr marL="12700">
              <a:spcBef>
                <a:spcPts val="95"/>
              </a:spcBef>
            </a:pPr>
            <a:r>
              <a:rPr sz="2800" b="1" spc="-15" dirty="0">
                <a:solidFill>
                  <a:srgbClr val="0D80B8"/>
                </a:solidFill>
                <a:cs typeface="Calibri"/>
              </a:rPr>
              <a:t>Regularization</a:t>
            </a:r>
            <a:r>
              <a:rPr sz="2800" b="1" spc="25" dirty="0">
                <a:solidFill>
                  <a:srgbClr val="0D80B8"/>
                </a:solidFill>
                <a:cs typeface="Calibri"/>
              </a:rPr>
              <a:t> </a:t>
            </a:r>
            <a:r>
              <a:rPr sz="2800" b="1" spc="-15" dirty="0">
                <a:solidFill>
                  <a:srgbClr val="0D80B8"/>
                </a:solidFill>
                <a:cs typeface="Calibri"/>
              </a:rPr>
              <a:t>Requirements</a:t>
            </a:r>
            <a:endParaRPr sz="2800">
              <a:solidFill>
                <a:prstClr val="black"/>
              </a:solidFill>
              <a:cs typeface="Calibri"/>
            </a:endParaRPr>
          </a:p>
        </p:txBody>
      </p:sp>
      <p:sp>
        <p:nvSpPr>
          <p:cNvPr id="55" name="object 55"/>
          <p:cNvSpPr txBox="1"/>
          <p:nvPr/>
        </p:nvSpPr>
        <p:spPr>
          <a:xfrm>
            <a:off x="5864478" y="7579868"/>
            <a:ext cx="2406650" cy="452120"/>
          </a:xfrm>
          <a:prstGeom prst="rect">
            <a:avLst/>
          </a:prstGeom>
        </p:spPr>
        <p:txBody>
          <a:bodyPr vert="horz" wrap="square" lIns="0" tIns="12065" rIns="0" bIns="0" rtlCol="0">
            <a:spAutoFit/>
          </a:bodyPr>
          <a:lstStyle/>
          <a:p>
            <a:pPr marL="12700">
              <a:spcBef>
                <a:spcPts val="95"/>
              </a:spcBef>
            </a:pPr>
            <a:r>
              <a:rPr sz="2800" b="1" spc="-10" dirty="0">
                <a:solidFill>
                  <a:srgbClr val="095A82"/>
                </a:solidFill>
                <a:cs typeface="Calibri"/>
              </a:rPr>
              <a:t>Implementation</a:t>
            </a:r>
            <a:endParaRPr sz="2800">
              <a:solidFill>
                <a:prstClr val="black"/>
              </a:solidFill>
              <a:cs typeface="Calibri"/>
            </a:endParaRPr>
          </a:p>
        </p:txBody>
      </p:sp>
      <p:sp>
        <p:nvSpPr>
          <p:cNvPr id="56" name="object 56"/>
          <p:cNvSpPr/>
          <p:nvPr/>
        </p:nvSpPr>
        <p:spPr>
          <a:xfrm>
            <a:off x="11242547" y="7382256"/>
            <a:ext cx="760730" cy="1384300"/>
          </a:xfrm>
          <a:custGeom>
            <a:avLst/>
            <a:gdLst/>
            <a:ahLst/>
            <a:cxnLst/>
            <a:rect l="l" t="t" r="r" b="b"/>
            <a:pathLst>
              <a:path w="760729" h="1384300">
                <a:moveTo>
                  <a:pt x="0" y="0"/>
                </a:moveTo>
                <a:lnTo>
                  <a:pt x="0" y="844296"/>
                </a:lnTo>
                <a:lnTo>
                  <a:pt x="760476" y="1383792"/>
                </a:lnTo>
                <a:lnTo>
                  <a:pt x="760476" y="539496"/>
                </a:lnTo>
                <a:lnTo>
                  <a:pt x="0" y="0"/>
                </a:lnTo>
                <a:close/>
              </a:path>
            </a:pathLst>
          </a:custGeom>
          <a:solidFill>
            <a:srgbClr val="042C41"/>
          </a:solidFill>
        </p:spPr>
        <p:txBody>
          <a:bodyPr wrap="square" lIns="0" tIns="0" rIns="0" bIns="0" rtlCol="0"/>
          <a:lstStyle/>
          <a:p>
            <a:endParaRPr>
              <a:solidFill>
                <a:prstClr val="black"/>
              </a:solidFill>
            </a:endParaRPr>
          </a:p>
        </p:txBody>
      </p:sp>
      <p:sp>
        <p:nvSpPr>
          <p:cNvPr id="57" name="object 57"/>
          <p:cNvSpPr/>
          <p:nvPr/>
        </p:nvSpPr>
        <p:spPr>
          <a:xfrm>
            <a:off x="12003023" y="7382256"/>
            <a:ext cx="765175" cy="1384300"/>
          </a:xfrm>
          <a:custGeom>
            <a:avLst/>
            <a:gdLst/>
            <a:ahLst/>
            <a:cxnLst/>
            <a:rect l="l" t="t" r="r" b="b"/>
            <a:pathLst>
              <a:path w="765175" h="1384300">
                <a:moveTo>
                  <a:pt x="765048" y="0"/>
                </a:moveTo>
                <a:lnTo>
                  <a:pt x="0" y="539496"/>
                </a:lnTo>
                <a:lnTo>
                  <a:pt x="0" y="1383792"/>
                </a:lnTo>
                <a:lnTo>
                  <a:pt x="765048" y="844296"/>
                </a:lnTo>
                <a:lnTo>
                  <a:pt x="765048" y="0"/>
                </a:lnTo>
                <a:close/>
              </a:path>
            </a:pathLst>
          </a:custGeom>
          <a:solidFill>
            <a:srgbClr val="074361"/>
          </a:solidFill>
        </p:spPr>
        <p:txBody>
          <a:bodyPr wrap="square" lIns="0" tIns="0" rIns="0" bIns="0" rtlCol="0"/>
          <a:lstStyle/>
          <a:p>
            <a:endParaRPr>
              <a:solidFill>
                <a:prstClr val="black"/>
              </a:solidFill>
            </a:endParaRPr>
          </a:p>
        </p:txBody>
      </p:sp>
      <p:sp>
        <p:nvSpPr>
          <p:cNvPr id="58" name="object 58"/>
          <p:cNvSpPr/>
          <p:nvPr/>
        </p:nvSpPr>
        <p:spPr>
          <a:xfrm>
            <a:off x="11242547" y="6845807"/>
            <a:ext cx="1525905" cy="1076325"/>
          </a:xfrm>
          <a:custGeom>
            <a:avLst/>
            <a:gdLst/>
            <a:ahLst/>
            <a:cxnLst/>
            <a:rect l="l" t="t" r="r" b="b"/>
            <a:pathLst>
              <a:path w="1525904" h="1076325">
                <a:moveTo>
                  <a:pt x="761365" y="0"/>
                </a:moveTo>
                <a:lnTo>
                  <a:pt x="0" y="536575"/>
                </a:lnTo>
                <a:lnTo>
                  <a:pt x="761365" y="1075944"/>
                </a:lnTo>
                <a:lnTo>
                  <a:pt x="1525524" y="536575"/>
                </a:lnTo>
                <a:lnTo>
                  <a:pt x="761365" y="0"/>
                </a:lnTo>
                <a:close/>
              </a:path>
            </a:pathLst>
          </a:custGeom>
          <a:solidFill>
            <a:srgbClr val="095A82"/>
          </a:solidFill>
        </p:spPr>
        <p:txBody>
          <a:bodyPr wrap="square" lIns="0" tIns="0" rIns="0" bIns="0" rtlCol="0"/>
          <a:lstStyle/>
          <a:p>
            <a:endParaRPr>
              <a:solidFill>
                <a:prstClr val="black"/>
              </a:solidFill>
            </a:endParaRPr>
          </a:p>
        </p:txBody>
      </p:sp>
      <p:sp>
        <p:nvSpPr>
          <p:cNvPr id="59" name="object 59"/>
          <p:cNvSpPr/>
          <p:nvPr/>
        </p:nvSpPr>
        <p:spPr>
          <a:xfrm>
            <a:off x="14346936" y="7399032"/>
            <a:ext cx="800100" cy="8031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60" name="object 60"/>
          <p:cNvSpPr/>
          <p:nvPr/>
        </p:nvSpPr>
        <p:spPr>
          <a:xfrm>
            <a:off x="14424660" y="7476743"/>
            <a:ext cx="649605" cy="652780"/>
          </a:xfrm>
          <a:custGeom>
            <a:avLst/>
            <a:gdLst/>
            <a:ahLst/>
            <a:cxnLst/>
            <a:rect l="l" t="t" r="r" b="b"/>
            <a:pathLst>
              <a:path w="649605" h="652779">
                <a:moveTo>
                  <a:pt x="324611" y="0"/>
                </a:moveTo>
                <a:lnTo>
                  <a:pt x="276632" y="3536"/>
                </a:lnTo>
                <a:lnTo>
                  <a:pt x="230843" y="13811"/>
                </a:lnTo>
                <a:lnTo>
                  <a:pt x="187743" y="30317"/>
                </a:lnTo>
                <a:lnTo>
                  <a:pt x="147837" y="52551"/>
                </a:lnTo>
                <a:lnTo>
                  <a:pt x="111624" y="80007"/>
                </a:lnTo>
                <a:lnTo>
                  <a:pt x="79606" y="112180"/>
                </a:lnTo>
                <a:lnTo>
                  <a:pt x="52285" y="148566"/>
                </a:lnTo>
                <a:lnTo>
                  <a:pt x="30162" y="188659"/>
                </a:lnTo>
                <a:lnTo>
                  <a:pt x="13740" y="231956"/>
                </a:lnTo>
                <a:lnTo>
                  <a:pt x="3518" y="277949"/>
                </a:lnTo>
                <a:lnTo>
                  <a:pt x="0" y="326135"/>
                </a:lnTo>
                <a:lnTo>
                  <a:pt x="3518" y="374322"/>
                </a:lnTo>
                <a:lnTo>
                  <a:pt x="13740" y="420315"/>
                </a:lnTo>
                <a:lnTo>
                  <a:pt x="30162" y="463612"/>
                </a:lnTo>
                <a:lnTo>
                  <a:pt x="52285" y="503705"/>
                </a:lnTo>
                <a:lnTo>
                  <a:pt x="79606" y="540091"/>
                </a:lnTo>
                <a:lnTo>
                  <a:pt x="111624" y="572264"/>
                </a:lnTo>
                <a:lnTo>
                  <a:pt x="147837" y="599720"/>
                </a:lnTo>
                <a:lnTo>
                  <a:pt x="187743" y="621954"/>
                </a:lnTo>
                <a:lnTo>
                  <a:pt x="230843" y="638460"/>
                </a:lnTo>
                <a:lnTo>
                  <a:pt x="276632" y="648735"/>
                </a:lnTo>
                <a:lnTo>
                  <a:pt x="324611" y="652271"/>
                </a:lnTo>
                <a:lnTo>
                  <a:pt x="372591" y="648735"/>
                </a:lnTo>
                <a:lnTo>
                  <a:pt x="418380" y="638460"/>
                </a:lnTo>
                <a:lnTo>
                  <a:pt x="461480" y="621954"/>
                </a:lnTo>
                <a:lnTo>
                  <a:pt x="501386" y="599720"/>
                </a:lnTo>
                <a:lnTo>
                  <a:pt x="537599" y="572264"/>
                </a:lnTo>
                <a:lnTo>
                  <a:pt x="569617" y="540091"/>
                </a:lnTo>
                <a:lnTo>
                  <a:pt x="596938" y="503705"/>
                </a:lnTo>
                <a:lnTo>
                  <a:pt x="619061" y="463612"/>
                </a:lnTo>
                <a:lnTo>
                  <a:pt x="635483" y="420315"/>
                </a:lnTo>
                <a:lnTo>
                  <a:pt x="645705" y="374322"/>
                </a:lnTo>
                <a:lnTo>
                  <a:pt x="649224" y="326135"/>
                </a:lnTo>
                <a:lnTo>
                  <a:pt x="645705" y="277949"/>
                </a:lnTo>
                <a:lnTo>
                  <a:pt x="635483" y="231956"/>
                </a:lnTo>
                <a:lnTo>
                  <a:pt x="619061" y="188659"/>
                </a:lnTo>
                <a:lnTo>
                  <a:pt x="596938" y="148566"/>
                </a:lnTo>
                <a:lnTo>
                  <a:pt x="569617" y="112180"/>
                </a:lnTo>
                <a:lnTo>
                  <a:pt x="537599" y="80007"/>
                </a:lnTo>
                <a:lnTo>
                  <a:pt x="501386" y="52551"/>
                </a:lnTo>
                <a:lnTo>
                  <a:pt x="461480" y="30317"/>
                </a:lnTo>
                <a:lnTo>
                  <a:pt x="418380" y="13811"/>
                </a:lnTo>
                <a:lnTo>
                  <a:pt x="372591" y="3536"/>
                </a:lnTo>
                <a:lnTo>
                  <a:pt x="324611" y="0"/>
                </a:lnTo>
                <a:close/>
              </a:path>
            </a:pathLst>
          </a:custGeom>
          <a:solidFill>
            <a:srgbClr val="095A82"/>
          </a:solidFill>
        </p:spPr>
        <p:txBody>
          <a:bodyPr wrap="square" lIns="0" tIns="0" rIns="0" bIns="0" rtlCol="0"/>
          <a:lstStyle/>
          <a:p>
            <a:endParaRPr>
              <a:solidFill>
                <a:prstClr val="black"/>
              </a:solidFill>
            </a:endParaRPr>
          </a:p>
        </p:txBody>
      </p:sp>
      <p:sp>
        <p:nvSpPr>
          <p:cNvPr id="61" name="object 61"/>
          <p:cNvSpPr/>
          <p:nvPr/>
        </p:nvSpPr>
        <p:spPr>
          <a:xfrm>
            <a:off x="14424660" y="7476743"/>
            <a:ext cx="649605" cy="652780"/>
          </a:xfrm>
          <a:custGeom>
            <a:avLst/>
            <a:gdLst/>
            <a:ahLst/>
            <a:cxnLst/>
            <a:rect l="l" t="t" r="r" b="b"/>
            <a:pathLst>
              <a:path w="649605" h="652779">
                <a:moveTo>
                  <a:pt x="0" y="326135"/>
                </a:moveTo>
                <a:lnTo>
                  <a:pt x="3518" y="277949"/>
                </a:lnTo>
                <a:lnTo>
                  <a:pt x="13740" y="231956"/>
                </a:lnTo>
                <a:lnTo>
                  <a:pt x="30162" y="188659"/>
                </a:lnTo>
                <a:lnTo>
                  <a:pt x="52285" y="148566"/>
                </a:lnTo>
                <a:lnTo>
                  <a:pt x="79606" y="112180"/>
                </a:lnTo>
                <a:lnTo>
                  <a:pt x="111624" y="80007"/>
                </a:lnTo>
                <a:lnTo>
                  <a:pt x="147837" y="52551"/>
                </a:lnTo>
                <a:lnTo>
                  <a:pt x="187743" y="30317"/>
                </a:lnTo>
                <a:lnTo>
                  <a:pt x="230843" y="13811"/>
                </a:lnTo>
                <a:lnTo>
                  <a:pt x="276632" y="3536"/>
                </a:lnTo>
                <a:lnTo>
                  <a:pt x="324611" y="0"/>
                </a:lnTo>
                <a:lnTo>
                  <a:pt x="372591" y="3536"/>
                </a:lnTo>
                <a:lnTo>
                  <a:pt x="418380" y="13811"/>
                </a:lnTo>
                <a:lnTo>
                  <a:pt x="461480" y="30317"/>
                </a:lnTo>
                <a:lnTo>
                  <a:pt x="501386" y="52551"/>
                </a:lnTo>
                <a:lnTo>
                  <a:pt x="537599" y="80007"/>
                </a:lnTo>
                <a:lnTo>
                  <a:pt x="569617" y="112180"/>
                </a:lnTo>
                <a:lnTo>
                  <a:pt x="596938" y="148566"/>
                </a:lnTo>
                <a:lnTo>
                  <a:pt x="619061" y="188659"/>
                </a:lnTo>
                <a:lnTo>
                  <a:pt x="635483" y="231956"/>
                </a:lnTo>
                <a:lnTo>
                  <a:pt x="645705" y="277949"/>
                </a:lnTo>
                <a:lnTo>
                  <a:pt x="649224" y="326135"/>
                </a:lnTo>
                <a:lnTo>
                  <a:pt x="645705" y="374322"/>
                </a:lnTo>
                <a:lnTo>
                  <a:pt x="635483" y="420315"/>
                </a:lnTo>
                <a:lnTo>
                  <a:pt x="619061" y="463612"/>
                </a:lnTo>
                <a:lnTo>
                  <a:pt x="596938" y="503705"/>
                </a:lnTo>
                <a:lnTo>
                  <a:pt x="569617" y="540091"/>
                </a:lnTo>
                <a:lnTo>
                  <a:pt x="537599" y="572264"/>
                </a:lnTo>
                <a:lnTo>
                  <a:pt x="501386" y="599720"/>
                </a:lnTo>
                <a:lnTo>
                  <a:pt x="461480" y="621954"/>
                </a:lnTo>
                <a:lnTo>
                  <a:pt x="418380" y="638460"/>
                </a:lnTo>
                <a:lnTo>
                  <a:pt x="372591" y="648735"/>
                </a:lnTo>
                <a:lnTo>
                  <a:pt x="324611" y="652271"/>
                </a:lnTo>
                <a:lnTo>
                  <a:pt x="276632" y="648735"/>
                </a:lnTo>
                <a:lnTo>
                  <a:pt x="230843" y="638460"/>
                </a:lnTo>
                <a:lnTo>
                  <a:pt x="187743" y="621954"/>
                </a:lnTo>
                <a:lnTo>
                  <a:pt x="147837" y="599720"/>
                </a:lnTo>
                <a:lnTo>
                  <a:pt x="111624" y="572264"/>
                </a:lnTo>
                <a:lnTo>
                  <a:pt x="79606" y="540091"/>
                </a:lnTo>
                <a:lnTo>
                  <a:pt x="52285" y="503705"/>
                </a:lnTo>
                <a:lnTo>
                  <a:pt x="30162" y="463612"/>
                </a:lnTo>
                <a:lnTo>
                  <a:pt x="13740" y="420315"/>
                </a:lnTo>
                <a:lnTo>
                  <a:pt x="3518" y="374322"/>
                </a:lnTo>
                <a:lnTo>
                  <a:pt x="0" y="326135"/>
                </a:lnTo>
                <a:close/>
              </a:path>
            </a:pathLst>
          </a:custGeom>
          <a:ln w="12192">
            <a:solidFill>
              <a:srgbClr val="FFFFFF"/>
            </a:solidFill>
          </a:ln>
        </p:spPr>
        <p:txBody>
          <a:bodyPr wrap="square" lIns="0" tIns="0" rIns="0" bIns="0" rtlCol="0"/>
          <a:lstStyle/>
          <a:p>
            <a:endParaRPr>
              <a:solidFill>
                <a:prstClr val="black"/>
              </a:solidFill>
            </a:endParaRPr>
          </a:p>
        </p:txBody>
      </p:sp>
      <p:sp>
        <p:nvSpPr>
          <p:cNvPr id="62" name="object 62"/>
          <p:cNvSpPr txBox="1"/>
          <p:nvPr/>
        </p:nvSpPr>
        <p:spPr>
          <a:xfrm>
            <a:off x="14648180" y="7672831"/>
            <a:ext cx="205740" cy="239395"/>
          </a:xfrm>
          <a:prstGeom prst="rect">
            <a:avLst/>
          </a:prstGeom>
        </p:spPr>
        <p:txBody>
          <a:bodyPr vert="horz" wrap="square" lIns="0" tIns="12700" rIns="0" bIns="0" rtlCol="0">
            <a:spAutoFit/>
          </a:bodyPr>
          <a:lstStyle/>
          <a:p>
            <a:pPr marL="12700">
              <a:spcBef>
                <a:spcPts val="100"/>
              </a:spcBef>
            </a:pPr>
            <a:r>
              <a:rPr sz="1400" spc="-5" dirty="0">
                <a:solidFill>
                  <a:srgbClr val="FFFFFF"/>
                </a:solidFill>
                <a:cs typeface="Calibri"/>
              </a:rPr>
              <a:t>08</a:t>
            </a:r>
            <a:endParaRPr sz="1400">
              <a:solidFill>
                <a:prstClr val="black"/>
              </a:solidFill>
              <a:cs typeface="Calibri"/>
            </a:endParaRPr>
          </a:p>
        </p:txBody>
      </p:sp>
      <p:sp>
        <p:nvSpPr>
          <p:cNvPr id="63" name="object 63"/>
          <p:cNvSpPr/>
          <p:nvPr/>
        </p:nvSpPr>
        <p:spPr>
          <a:xfrm>
            <a:off x="13600176" y="5993879"/>
            <a:ext cx="798588" cy="8062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64" name="object 64"/>
          <p:cNvSpPr/>
          <p:nvPr/>
        </p:nvSpPr>
        <p:spPr>
          <a:xfrm>
            <a:off x="13677900" y="6071615"/>
            <a:ext cx="647700" cy="655320"/>
          </a:xfrm>
          <a:custGeom>
            <a:avLst/>
            <a:gdLst/>
            <a:ahLst/>
            <a:cxnLst/>
            <a:rect l="l" t="t" r="r" b="b"/>
            <a:pathLst>
              <a:path w="647700" h="655320">
                <a:moveTo>
                  <a:pt x="323850" y="0"/>
                </a:moveTo>
                <a:lnTo>
                  <a:pt x="276003" y="3552"/>
                </a:lnTo>
                <a:lnTo>
                  <a:pt x="230332" y="13871"/>
                </a:lnTo>
                <a:lnTo>
                  <a:pt x="187340" y="30451"/>
                </a:lnTo>
                <a:lnTo>
                  <a:pt x="147528" y="52784"/>
                </a:lnTo>
                <a:lnTo>
                  <a:pt x="111397" y="80364"/>
                </a:lnTo>
                <a:lnTo>
                  <a:pt x="79448" y="112685"/>
                </a:lnTo>
                <a:lnTo>
                  <a:pt x="52184" y="149239"/>
                </a:lnTo>
                <a:lnTo>
                  <a:pt x="30106" y="189521"/>
                </a:lnTo>
                <a:lnTo>
                  <a:pt x="13714" y="233022"/>
                </a:lnTo>
                <a:lnTo>
                  <a:pt x="3512" y="279237"/>
                </a:lnTo>
                <a:lnTo>
                  <a:pt x="0" y="327660"/>
                </a:lnTo>
                <a:lnTo>
                  <a:pt x="3512" y="376082"/>
                </a:lnTo>
                <a:lnTo>
                  <a:pt x="13714" y="422297"/>
                </a:lnTo>
                <a:lnTo>
                  <a:pt x="30106" y="465798"/>
                </a:lnTo>
                <a:lnTo>
                  <a:pt x="52184" y="506080"/>
                </a:lnTo>
                <a:lnTo>
                  <a:pt x="79448" y="542634"/>
                </a:lnTo>
                <a:lnTo>
                  <a:pt x="111397" y="574955"/>
                </a:lnTo>
                <a:lnTo>
                  <a:pt x="147528" y="602535"/>
                </a:lnTo>
                <a:lnTo>
                  <a:pt x="187340" y="624868"/>
                </a:lnTo>
                <a:lnTo>
                  <a:pt x="230332" y="641448"/>
                </a:lnTo>
                <a:lnTo>
                  <a:pt x="276003" y="651767"/>
                </a:lnTo>
                <a:lnTo>
                  <a:pt x="323850" y="655320"/>
                </a:lnTo>
                <a:lnTo>
                  <a:pt x="371696" y="651767"/>
                </a:lnTo>
                <a:lnTo>
                  <a:pt x="417367" y="641448"/>
                </a:lnTo>
                <a:lnTo>
                  <a:pt x="460359" y="624868"/>
                </a:lnTo>
                <a:lnTo>
                  <a:pt x="500171" y="602535"/>
                </a:lnTo>
                <a:lnTo>
                  <a:pt x="536302" y="574955"/>
                </a:lnTo>
                <a:lnTo>
                  <a:pt x="568251" y="542634"/>
                </a:lnTo>
                <a:lnTo>
                  <a:pt x="595515" y="506080"/>
                </a:lnTo>
                <a:lnTo>
                  <a:pt x="617593" y="465798"/>
                </a:lnTo>
                <a:lnTo>
                  <a:pt x="633985" y="422297"/>
                </a:lnTo>
                <a:lnTo>
                  <a:pt x="644187" y="376082"/>
                </a:lnTo>
                <a:lnTo>
                  <a:pt x="647700" y="327660"/>
                </a:lnTo>
                <a:lnTo>
                  <a:pt x="644187" y="279237"/>
                </a:lnTo>
                <a:lnTo>
                  <a:pt x="633985" y="233022"/>
                </a:lnTo>
                <a:lnTo>
                  <a:pt x="617593" y="189521"/>
                </a:lnTo>
                <a:lnTo>
                  <a:pt x="595515" y="149239"/>
                </a:lnTo>
                <a:lnTo>
                  <a:pt x="568251" y="112685"/>
                </a:lnTo>
                <a:lnTo>
                  <a:pt x="536302" y="80364"/>
                </a:lnTo>
                <a:lnTo>
                  <a:pt x="500171" y="52784"/>
                </a:lnTo>
                <a:lnTo>
                  <a:pt x="460359" y="30451"/>
                </a:lnTo>
                <a:lnTo>
                  <a:pt x="417367" y="13871"/>
                </a:lnTo>
                <a:lnTo>
                  <a:pt x="371696" y="3552"/>
                </a:lnTo>
                <a:lnTo>
                  <a:pt x="323850" y="0"/>
                </a:lnTo>
                <a:close/>
              </a:path>
            </a:pathLst>
          </a:custGeom>
          <a:solidFill>
            <a:srgbClr val="0D80B8"/>
          </a:solidFill>
        </p:spPr>
        <p:txBody>
          <a:bodyPr wrap="square" lIns="0" tIns="0" rIns="0" bIns="0" rtlCol="0"/>
          <a:lstStyle/>
          <a:p>
            <a:endParaRPr>
              <a:solidFill>
                <a:prstClr val="black"/>
              </a:solidFill>
            </a:endParaRPr>
          </a:p>
        </p:txBody>
      </p:sp>
      <p:sp>
        <p:nvSpPr>
          <p:cNvPr id="65" name="object 65"/>
          <p:cNvSpPr/>
          <p:nvPr/>
        </p:nvSpPr>
        <p:spPr>
          <a:xfrm>
            <a:off x="13677900" y="6071615"/>
            <a:ext cx="647700" cy="655320"/>
          </a:xfrm>
          <a:custGeom>
            <a:avLst/>
            <a:gdLst/>
            <a:ahLst/>
            <a:cxnLst/>
            <a:rect l="l" t="t" r="r" b="b"/>
            <a:pathLst>
              <a:path w="647700" h="655320">
                <a:moveTo>
                  <a:pt x="0" y="327660"/>
                </a:moveTo>
                <a:lnTo>
                  <a:pt x="3512" y="279237"/>
                </a:lnTo>
                <a:lnTo>
                  <a:pt x="13714" y="233022"/>
                </a:lnTo>
                <a:lnTo>
                  <a:pt x="30106" y="189521"/>
                </a:lnTo>
                <a:lnTo>
                  <a:pt x="52184" y="149239"/>
                </a:lnTo>
                <a:lnTo>
                  <a:pt x="79448" y="112685"/>
                </a:lnTo>
                <a:lnTo>
                  <a:pt x="111397" y="80364"/>
                </a:lnTo>
                <a:lnTo>
                  <a:pt x="147528" y="52784"/>
                </a:lnTo>
                <a:lnTo>
                  <a:pt x="187340" y="30451"/>
                </a:lnTo>
                <a:lnTo>
                  <a:pt x="230332" y="13871"/>
                </a:lnTo>
                <a:lnTo>
                  <a:pt x="276003" y="3552"/>
                </a:lnTo>
                <a:lnTo>
                  <a:pt x="323850" y="0"/>
                </a:lnTo>
                <a:lnTo>
                  <a:pt x="371696" y="3552"/>
                </a:lnTo>
                <a:lnTo>
                  <a:pt x="417367" y="13871"/>
                </a:lnTo>
                <a:lnTo>
                  <a:pt x="460359" y="30451"/>
                </a:lnTo>
                <a:lnTo>
                  <a:pt x="500171" y="52784"/>
                </a:lnTo>
                <a:lnTo>
                  <a:pt x="536302" y="80364"/>
                </a:lnTo>
                <a:lnTo>
                  <a:pt x="568251" y="112685"/>
                </a:lnTo>
                <a:lnTo>
                  <a:pt x="595515" y="149239"/>
                </a:lnTo>
                <a:lnTo>
                  <a:pt x="617593" y="189521"/>
                </a:lnTo>
                <a:lnTo>
                  <a:pt x="633985" y="233022"/>
                </a:lnTo>
                <a:lnTo>
                  <a:pt x="644187" y="279237"/>
                </a:lnTo>
                <a:lnTo>
                  <a:pt x="647700" y="327660"/>
                </a:lnTo>
                <a:lnTo>
                  <a:pt x="644187" y="376082"/>
                </a:lnTo>
                <a:lnTo>
                  <a:pt x="633985" y="422297"/>
                </a:lnTo>
                <a:lnTo>
                  <a:pt x="617593" y="465798"/>
                </a:lnTo>
                <a:lnTo>
                  <a:pt x="595515" y="506080"/>
                </a:lnTo>
                <a:lnTo>
                  <a:pt x="568251" y="542634"/>
                </a:lnTo>
                <a:lnTo>
                  <a:pt x="536302" y="574955"/>
                </a:lnTo>
                <a:lnTo>
                  <a:pt x="500171" y="602535"/>
                </a:lnTo>
                <a:lnTo>
                  <a:pt x="460359" y="624868"/>
                </a:lnTo>
                <a:lnTo>
                  <a:pt x="417367" y="641448"/>
                </a:lnTo>
                <a:lnTo>
                  <a:pt x="371696" y="651767"/>
                </a:lnTo>
                <a:lnTo>
                  <a:pt x="323850" y="655320"/>
                </a:lnTo>
                <a:lnTo>
                  <a:pt x="276003" y="651767"/>
                </a:lnTo>
                <a:lnTo>
                  <a:pt x="230332" y="641448"/>
                </a:lnTo>
                <a:lnTo>
                  <a:pt x="187340" y="624868"/>
                </a:lnTo>
                <a:lnTo>
                  <a:pt x="147528" y="602535"/>
                </a:lnTo>
                <a:lnTo>
                  <a:pt x="111397" y="574955"/>
                </a:lnTo>
                <a:lnTo>
                  <a:pt x="79448" y="542634"/>
                </a:lnTo>
                <a:lnTo>
                  <a:pt x="52184" y="506080"/>
                </a:lnTo>
                <a:lnTo>
                  <a:pt x="30106" y="465798"/>
                </a:lnTo>
                <a:lnTo>
                  <a:pt x="13714" y="422297"/>
                </a:lnTo>
                <a:lnTo>
                  <a:pt x="3512" y="376082"/>
                </a:lnTo>
                <a:lnTo>
                  <a:pt x="0" y="327660"/>
                </a:lnTo>
                <a:close/>
              </a:path>
            </a:pathLst>
          </a:custGeom>
          <a:ln w="12192">
            <a:solidFill>
              <a:srgbClr val="FFFFFF"/>
            </a:solidFill>
          </a:ln>
        </p:spPr>
        <p:txBody>
          <a:bodyPr wrap="square" lIns="0" tIns="0" rIns="0" bIns="0" rtlCol="0"/>
          <a:lstStyle/>
          <a:p>
            <a:endParaRPr>
              <a:solidFill>
                <a:prstClr val="black"/>
              </a:solidFill>
            </a:endParaRPr>
          </a:p>
        </p:txBody>
      </p:sp>
      <p:sp>
        <p:nvSpPr>
          <p:cNvPr id="66" name="object 66"/>
          <p:cNvSpPr txBox="1"/>
          <p:nvPr/>
        </p:nvSpPr>
        <p:spPr>
          <a:xfrm>
            <a:off x="13899895" y="6268973"/>
            <a:ext cx="205740" cy="239395"/>
          </a:xfrm>
          <a:prstGeom prst="rect">
            <a:avLst/>
          </a:prstGeom>
        </p:spPr>
        <p:txBody>
          <a:bodyPr vert="horz" wrap="square" lIns="0" tIns="13335" rIns="0" bIns="0" rtlCol="0">
            <a:spAutoFit/>
          </a:bodyPr>
          <a:lstStyle/>
          <a:p>
            <a:pPr marL="12700">
              <a:spcBef>
                <a:spcPts val="105"/>
              </a:spcBef>
            </a:pPr>
            <a:r>
              <a:rPr sz="1400" spc="-5" dirty="0">
                <a:solidFill>
                  <a:srgbClr val="FFFFFF"/>
                </a:solidFill>
                <a:cs typeface="Calibri"/>
              </a:rPr>
              <a:t>07</a:t>
            </a:r>
            <a:endParaRPr sz="1400">
              <a:solidFill>
                <a:prstClr val="black"/>
              </a:solidFill>
              <a:cs typeface="Calibri"/>
            </a:endParaRPr>
          </a:p>
        </p:txBody>
      </p:sp>
      <p:sp>
        <p:nvSpPr>
          <p:cNvPr id="67" name="object 67"/>
          <p:cNvSpPr/>
          <p:nvPr/>
        </p:nvSpPr>
        <p:spPr>
          <a:xfrm>
            <a:off x="14345412" y="4654308"/>
            <a:ext cx="800100" cy="8031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68" name="object 68"/>
          <p:cNvSpPr/>
          <p:nvPr/>
        </p:nvSpPr>
        <p:spPr>
          <a:xfrm>
            <a:off x="14423136" y="4732020"/>
            <a:ext cx="649605" cy="652780"/>
          </a:xfrm>
          <a:custGeom>
            <a:avLst/>
            <a:gdLst/>
            <a:ahLst/>
            <a:cxnLst/>
            <a:rect l="l" t="t" r="r" b="b"/>
            <a:pathLst>
              <a:path w="649605" h="652779">
                <a:moveTo>
                  <a:pt x="324611" y="0"/>
                </a:moveTo>
                <a:lnTo>
                  <a:pt x="276632" y="3536"/>
                </a:lnTo>
                <a:lnTo>
                  <a:pt x="230843" y="13811"/>
                </a:lnTo>
                <a:lnTo>
                  <a:pt x="187743" y="30317"/>
                </a:lnTo>
                <a:lnTo>
                  <a:pt x="147837" y="52551"/>
                </a:lnTo>
                <a:lnTo>
                  <a:pt x="111624" y="80007"/>
                </a:lnTo>
                <a:lnTo>
                  <a:pt x="79606" y="112180"/>
                </a:lnTo>
                <a:lnTo>
                  <a:pt x="52285" y="148566"/>
                </a:lnTo>
                <a:lnTo>
                  <a:pt x="30162" y="188659"/>
                </a:lnTo>
                <a:lnTo>
                  <a:pt x="13740" y="231956"/>
                </a:lnTo>
                <a:lnTo>
                  <a:pt x="3518" y="277949"/>
                </a:lnTo>
                <a:lnTo>
                  <a:pt x="0" y="326135"/>
                </a:lnTo>
                <a:lnTo>
                  <a:pt x="3518" y="374322"/>
                </a:lnTo>
                <a:lnTo>
                  <a:pt x="13740" y="420315"/>
                </a:lnTo>
                <a:lnTo>
                  <a:pt x="30162" y="463612"/>
                </a:lnTo>
                <a:lnTo>
                  <a:pt x="52285" y="503705"/>
                </a:lnTo>
                <a:lnTo>
                  <a:pt x="79606" y="540091"/>
                </a:lnTo>
                <a:lnTo>
                  <a:pt x="111624" y="572264"/>
                </a:lnTo>
                <a:lnTo>
                  <a:pt x="147837" y="599720"/>
                </a:lnTo>
                <a:lnTo>
                  <a:pt x="187743" y="621954"/>
                </a:lnTo>
                <a:lnTo>
                  <a:pt x="230843" y="638460"/>
                </a:lnTo>
                <a:lnTo>
                  <a:pt x="276632" y="648735"/>
                </a:lnTo>
                <a:lnTo>
                  <a:pt x="324611" y="652271"/>
                </a:lnTo>
                <a:lnTo>
                  <a:pt x="372591" y="648735"/>
                </a:lnTo>
                <a:lnTo>
                  <a:pt x="418380" y="638460"/>
                </a:lnTo>
                <a:lnTo>
                  <a:pt x="461480" y="621954"/>
                </a:lnTo>
                <a:lnTo>
                  <a:pt x="501386" y="599720"/>
                </a:lnTo>
                <a:lnTo>
                  <a:pt x="537599" y="572264"/>
                </a:lnTo>
                <a:lnTo>
                  <a:pt x="569617" y="540091"/>
                </a:lnTo>
                <a:lnTo>
                  <a:pt x="596938" y="503705"/>
                </a:lnTo>
                <a:lnTo>
                  <a:pt x="619061" y="463612"/>
                </a:lnTo>
                <a:lnTo>
                  <a:pt x="635483" y="420315"/>
                </a:lnTo>
                <a:lnTo>
                  <a:pt x="645705" y="374322"/>
                </a:lnTo>
                <a:lnTo>
                  <a:pt x="649223" y="326135"/>
                </a:lnTo>
                <a:lnTo>
                  <a:pt x="645705" y="277949"/>
                </a:lnTo>
                <a:lnTo>
                  <a:pt x="635483" y="231956"/>
                </a:lnTo>
                <a:lnTo>
                  <a:pt x="619061" y="188659"/>
                </a:lnTo>
                <a:lnTo>
                  <a:pt x="596938" y="148566"/>
                </a:lnTo>
                <a:lnTo>
                  <a:pt x="569617" y="112180"/>
                </a:lnTo>
                <a:lnTo>
                  <a:pt x="537599" y="80007"/>
                </a:lnTo>
                <a:lnTo>
                  <a:pt x="501386" y="52551"/>
                </a:lnTo>
                <a:lnTo>
                  <a:pt x="461480" y="30317"/>
                </a:lnTo>
                <a:lnTo>
                  <a:pt x="418380" y="13811"/>
                </a:lnTo>
                <a:lnTo>
                  <a:pt x="372591" y="3536"/>
                </a:lnTo>
                <a:lnTo>
                  <a:pt x="324611" y="0"/>
                </a:lnTo>
                <a:close/>
              </a:path>
            </a:pathLst>
          </a:custGeom>
          <a:solidFill>
            <a:srgbClr val="F19C13"/>
          </a:solidFill>
        </p:spPr>
        <p:txBody>
          <a:bodyPr wrap="square" lIns="0" tIns="0" rIns="0" bIns="0" rtlCol="0"/>
          <a:lstStyle/>
          <a:p>
            <a:endParaRPr>
              <a:solidFill>
                <a:prstClr val="black"/>
              </a:solidFill>
            </a:endParaRPr>
          </a:p>
        </p:txBody>
      </p:sp>
      <p:sp>
        <p:nvSpPr>
          <p:cNvPr id="69" name="object 69"/>
          <p:cNvSpPr/>
          <p:nvPr/>
        </p:nvSpPr>
        <p:spPr>
          <a:xfrm>
            <a:off x="14423136" y="4732020"/>
            <a:ext cx="649605" cy="652780"/>
          </a:xfrm>
          <a:custGeom>
            <a:avLst/>
            <a:gdLst/>
            <a:ahLst/>
            <a:cxnLst/>
            <a:rect l="l" t="t" r="r" b="b"/>
            <a:pathLst>
              <a:path w="649605" h="652779">
                <a:moveTo>
                  <a:pt x="0" y="326135"/>
                </a:moveTo>
                <a:lnTo>
                  <a:pt x="3518" y="277949"/>
                </a:lnTo>
                <a:lnTo>
                  <a:pt x="13740" y="231956"/>
                </a:lnTo>
                <a:lnTo>
                  <a:pt x="30162" y="188659"/>
                </a:lnTo>
                <a:lnTo>
                  <a:pt x="52285" y="148566"/>
                </a:lnTo>
                <a:lnTo>
                  <a:pt x="79606" y="112180"/>
                </a:lnTo>
                <a:lnTo>
                  <a:pt x="111624" y="80007"/>
                </a:lnTo>
                <a:lnTo>
                  <a:pt x="147837" y="52551"/>
                </a:lnTo>
                <a:lnTo>
                  <a:pt x="187743" y="30317"/>
                </a:lnTo>
                <a:lnTo>
                  <a:pt x="230843" y="13811"/>
                </a:lnTo>
                <a:lnTo>
                  <a:pt x="276632" y="3536"/>
                </a:lnTo>
                <a:lnTo>
                  <a:pt x="324611" y="0"/>
                </a:lnTo>
                <a:lnTo>
                  <a:pt x="372591" y="3536"/>
                </a:lnTo>
                <a:lnTo>
                  <a:pt x="418380" y="13811"/>
                </a:lnTo>
                <a:lnTo>
                  <a:pt x="461480" y="30317"/>
                </a:lnTo>
                <a:lnTo>
                  <a:pt x="501386" y="52551"/>
                </a:lnTo>
                <a:lnTo>
                  <a:pt x="537599" y="80007"/>
                </a:lnTo>
                <a:lnTo>
                  <a:pt x="569617" y="112180"/>
                </a:lnTo>
                <a:lnTo>
                  <a:pt x="596938" y="148566"/>
                </a:lnTo>
                <a:lnTo>
                  <a:pt x="619061" y="188659"/>
                </a:lnTo>
                <a:lnTo>
                  <a:pt x="635483" y="231956"/>
                </a:lnTo>
                <a:lnTo>
                  <a:pt x="645705" y="277949"/>
                </a:lnTo>
                <a:lnTo>
                  <a:pt x="649223" y="326135"/>
                </a:lnTo>
                <a:lnTo>
                  <a:pt x="645705" y="374322"/>
                </a:lnTo>
                <a:lnTo>
                  <a:pt x="635483" y="420315"/>
                </a:lnTo>
                <a:lnTo>
                  <a:pt x="619061" y="463612"/>
                </a:lnTo>
                <a:lnTo>
                  <a:pt x="596938" y="503705"/>
                </a:lnTo>
                <a:lnTo>
                  <a:pt x="569617" y="540091"/>
                </a:lnTo>
                <a:lnTo>
                  <a:pt x="537599" y="572264"/>
                </a:lnTo>
                <a:lnTo>
                  <a:pt x="501386" y="599720"/>
                </a:lnTo>
                <a:lnTo>
                  <a:pt x="461480" y="621954"/>
                </a:lnTo>
                <a:lnTo>
                  <a:pt x="418380" y="638460"/>
                </a:lnTo>
                <a:lnTo>
                  <a:pt x="372591" y="648735"/>
                </a:lnTo>
                <a:lnTo>
                  <a:pt x="324611" y="652271"/>
                </a:lnTo>
                <a:lnTo>
                  <a:pt x="276632" y="648735"/>
                </a:lnTo>
                <a:lnTo>
                  <a:pt x="230843" y="638460"/>
                </a:lnTo>
                <a:lnTo>
                  <a:pt x="187743" y="621954"/>
                </a:lnTo>
                <a:lnTo>
                  <a:pt x="147837" y="599720"/>
                </a:lnTo>
                <a:lnTo>
                  <a:pt x="111624" y="572264"/>
                </a:lnTo>
                <a:lnTo>
                  <a:pt x="79606" y="540091"/>
                </a:lnTo>
                <a:lnTo>
                  <a:pt x="52285" y="503705"/>
                </a:lnTo>
                <a:lnTo>
                  <a:pt x="30162" y="463612"/>
                </a:lnTo>
                <a:lnTo>
                  <a:pt x="13740" y="420315"/>
                </a:lnTo>
                <a:lnTo>
                  <a:pt x="3518" y="374322"/>
                </a:lnTo>
                <a:lnTo>
                  <a:pt x="0" y="326135"/>
                </a:lnTo>
                <a:close/>
              </a:path>
            </a:pathLst>
          </a:custGeom>
          <a:ln w="12192">
            <a:solidFill>
              <a:srgbClr val="FFFFFF"/>
            </a:solidFill>
          </a:ln>
        </p:spPr>
        <p:txBody>
          <a:bodyPr wrap="square" lIns="0" tIns="0" rIns="0" bIns="0" rtlCol="0"/>
          <a:lstStyle/>
          <a:p>
            <a:endParaRPr>
              <a:solidFill>
                <a:prstClr val="black"/>
              </a:solidFill>
            </a:endParaRPr>
          </a:p>
        </p:txBody>
      </p:sp>
      <p:sp>
        <p:nvSpPr>
          <p:cNvPr id="70" name="object 70"/>
          <p:cNvSpPr txBox="1"/>
          <p:nvPr/>
        </p:nvSpPr>
        <p:spPr>
          <a:xfrm>
            <a:off x="14645386" y="4926838"/>
            <a:ext cx="205740" cy="239395"/>
          </a:xfrm>
          <a:prstGeom prst="rect">
            <a:avLst/>
          </a:prstGeom>
        </p:spPr>
        <p:txBody>
          <a:bodyPr vert="horz" wrap="square" lIns="0" tIns="13335" rIns="0" bIns="0" rtlCol="0">
            <a:spAutoFit/>
          </a:bodyPr>
          <a:lstStyle/>
          <a:p>
            <a:pPr marL="12700">
              <a:spcBef>
                <a:spcPts val="105"/>
              </a:spcBef>
            </a:pPr>
            <a:r>
              <a:rPr sz="1400" spc="-5" dirty="0">
                <a:solidFill>
                  <a:srgbClr val="FFFFFF"/>
                </a:solidFill>
                <a:cs typeface="Calibri"/>
              </a:rPr>
              <a:t>06</a:t>
            </a:r>
            <a:endParaRPr sz="1400">
              <a:solidFill>
                <a:prstClr val="black"/>
              </a:solidFill>
              <a:cs typeface="Calibri"/>
            </a:endParaRPr>
          </a:p>
        </p:txBody>
      </p:sp>
      <p:sp>
        <p:nvSpPr>
          <p:cNvPr id="71" name="object 71"/>
          <p:cNvSpPr/>
          <p:nvPr/>
        </p:nvSpPr>
        <p:spPr>
          <a:xfrm>
            <a:off x="13597128" y="3256800"/>
            <a:ext cx="800100" cy="8031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2" name="object 72"/>
          <p:cNvSpPr/>
          <p:nvPr/>
        </p:nvSpPr>
        <p:spPr>
          <a:xfrm>
            <a:off x="13674852" y="3334511"/>
            <a:ext cx="649605" cy="652780"/>
          </a:xfrm>
          <a:custGeom>
            <a:avLst/>
            <a:gdLst/>
            <a:ahLst/>
            <a:cxnLst/>
            <a:rect l="l" t="t" r="r" b="b"/>
            <a:pathLst>
              <a:path w="649605" h="652779">
                <a:moveTo>
                  <a:pt x="324611" y="0"/>
                </a:moveTo>
                <a:lnTo>
                  <a:pt x="276632" y="3536"/>
                </a:lnTo>
                <a:lnTo>
                  <a:pt x="230843" y="13811"/>
                </a:lnTo>
                <a:lnTo>
                  <a:pt x="187743" y="30317"/>
                </a:lnTo>
                <a:lnTo>
                  <a:pt x="147837" y="52551"/>
                </a:lnTo>
                <a:lnTo>
                  <a:pt x="111624" y="80007"/>
                </a:lnTo>
                <a:lnTo>
                  <a:pt x="79606" y="112180"/>
                </a:lnTo>
                <a:lnTo>
                  <a:pt x="52285" y="148566"/>
                </a:lnTo>
                <a:lnTo>
                  <a:pt x="30162" y="188659"/>
                </a:lnTo>
                <a:lnTo>
                  <a:pt x="13740" y="231956"/>
                </a:lnTo>
                <a:lnTo>
                  <a:pt x="3518" y="277949"/>
                </a:lnTo>
                <a:lnTo>
                  <a:pt x="0" y="326136"/>
                </a:lnTo>
                <a:lnTo>
                  <a:pt x="3518" y="374322"/>
                </a:lnTo>
                <a:lnTo>
                  <a:pt x="13740" y="420315"/>
                </a:lnTo>
                <a:lnTo>
                  <a:pt x="30162" y="463612"/>
                </a:lnTo>
                <a:lnTo>
                  <a:pt x="52285" y="503705"/>
                </a:lnTo>
                <a:lnTo>
                  <a:pt x="79606" y="540091"/>
                </a:lnTo>
                <a:lnTo>
                  <a:pt x="111624" y="572264"/>
                </a:lnTo>
                <a:lnTo>
                  <a:pt x="147837" y="599720"/>
                </a:lnTo>
                <a:lnTo>
                  <a:pt x="187743" y="621954"/>
                </a:lnTo>
                <a:lnTo>
                  <a:pt x="230843" y="638460"/>
                </a:lnTo>
                <a:lnTo>
                  <a:pt x="276632" y="648735"/>
                </a:lnTo>
                <a:lnTo>
                  <a:pt x="324611" y="652272"/>
                </a:lnTo>
                <a:lnTo>
                  <a:pt x="372591" y="648735"/>
                </a:lnTo>
                <a:lnTo>
                  <a:pt x="418380" y="638460"/>
                </a:lnTo>
                <a:lnTo>
                  <a:pt x="461480" y="621954"/>
                </a:lnTo>
                <a:lnTo>
                  <a:pt x="501386" y="599720"/>
                </a:lnTo>
                <a:lnTo>
                  <a:pt x="537599" y="572264"/>
                </a:lnTo>
                <a:lnTo>
                  <a:pt x="569617" y="540091"/>
                </a:lnTo>
                <a:lnTo>
                  <a:pt x="596938" y="503705"/>
                </a:lnTo>
                <a:lnTo>
                  <a:pt x="619061" y="463612"/>
                </a:lnTo>
                <a:lnTo>
                  <a:pt x="635483" y="420315"/>
                </a:lnTo>
                <a:lnTo>
                  <a:pt x="645705" y="374322"/>
                </a:lnTo>
                <a:lnTo>
                  <a:pt x="649224" y="326136"/>
                </a:lnTo>
                <a:lnTo>
                  <a:pt x="645705" y="277949"/>
                </a:lnTo>
                <a:lnTo>
                  <a:pt x="635483" y="231956"/>
                </a:lnTo>
                <a:lnTo>
                  <a:pt x="619061" y="188659"/>
                </a:lnTo>
                <a:lnTo>
                  <a:pt x="596938" y="148566"/>
                </a:lnTo>
                <a:lnTo>
                  <a:pt x="569617" y="112180"/>
                </a:lnTo>
                <a:lnTo>
                  <a:pt x="537599" y="80007"/>
                </a:lnTo>
                <a:lnTo>
                  <a:pt x="501386" y="52551"/>
                </a:lnTo>
                <a:lnTo>
                  <a:pt x="461480" y="30317"/>
                </a:lnTo>
                <a:lnTo>
                  <a:pt x="418380" y="13811"/>
                </a:lnTo>
                <a:lnTo>
                  <a:pt x="372591" y="3536"/>
                </a:lnTo>
                <a:lnTo>
                  <a:pt x="324611" y="0"/>
                </a:lnTo>
                <a:close/>
              </a:path>
            </a:pathLst>
          </a:custGeom>
          <a:solidFill>
            <a:srgbClr val="9CB955"/>
          </a:solidFill>
        </p:spPr>
        <p:txBody>
          <a:bodyPr wrap="square" lIns="0" tIns="0" rIns="0" bIns="0" rtlCol="0"/>
          <a:lstStyle/>
          <a:p>
            <a:endParaRPr>
              <a:solidFill>
                <a:prstClr val="black"/>
              </a:solidFill>
            </a:endParaRPr>
          </a:p>
        </p:txBody>
      </p:sp>
      <p:sp>
        <p:nvSpPr>
          <p:cNvPr id="73" name="object 73"/>
          <p:cNvSpPr/>
          <p:nvPr/>
        </p:nvSpPr>
        <p:spPr>
          <a:xfrm>
            <a:off x="13674852" y="3334511"/>
            <a:ext cx="649605" cy="652780"/>
          </a:xfrm>
          <a:custGeom>
            <a:avLst/>
            <a:gdLst/>
            <a:ahLst/>
            <a:cxnLst/>
            <a:rect l="l" t="t" r="r" b="b"/>
            <a:pathLst>
              <a:path w="649605" h="652779">
                <a:moveTo>
                  <a:pt x="0" y="326136"/>
                </a:moveTo>
                <a:lnTo>
                  <a:pt x="3518" y="277949"/>
                </a:lnTo>
                <a:lnTo>
                  <a:pt x="13740" y="231956"/>
                </a:lnTo>
                <a:lnTo>
                  <a:pt x="30162" y="188659"/>
                </a:lnTo>
                <a:lnTo>
                  <a:pt x="52285" y="148566"/>
                </a:lnTo>
                <a:lnTo>
                  <a:pt x="79606" y="112180"/>
                </a:lnTo>
                <a:lnTo>
                  <a:pt x="111624" y="80007"/>
                </a:lnTo>
                <a:lnTo>
                  <a:pt x="147837" y="52551"/>
                </a:lnTo>
                <a:lnTo>
                  <a:pt x="187743" y="30317"/>
                </a:lnTo>
                <a:lnTo>
                  <a:pt x="230843" y="13811"/>
                </a:lnTo>
                <a:lnTo>
                  <a:pt x="276632" y="3536"/>
                </a:lnTo>
                <a:lnTo>
                  <a:pt x="324611" y="0"/>
                </a:lnTo>
                <a:lnTo>
                  <a:pt x="372591" y="3536"/>
                </a:lnTo>
                <a:lnTo>
                  <a:pt x="418380" y="13811"/>
                </a:lnTo>
                <a:lnTo>
                  <a:pt x="461480" y="30317"/>
                </a:lnTo>
                <a:lnTo>
                  <a:pt x="501386" y="52551"/>
                </a:lnTo>
                <a:lnTo>
                  <a:pt x="537599" y="80007"/>
                </a:lnTo>
                <a:lnTo>
                  <a:pt x="569617" y="112180"/>
                </a:lnTo>
                <a:lnTo>
                  <a:pt x="596938" y="148566"/>
                </a:lnTo>
                <a:lnTo>
                  <a:pt x="619061" y="188659"/>
                </a:lnTo>
                <a:lnTo>
                  <a:pt x="635483" y="231956"/>
                </a:lnTo>
                <a:lnTo>
                  <a:pt x="645705" y="277949"/>
                </a:lnTo>
                <a:lnTo>
                  <a:pt x="649224" y="326136"/>
                </a:lnTo>
                <a:lnTo>
                  <a:pt x="645705" y="374322"/>
                </a:lnTo>
                <a:lnTo>
                  <a:pt x="635483" y="420315"/>
                </a:lnTo>
                <a:lnTo>
                  <a:pt x="619061" y="463612"/>
                </a:lnTo>
                <a:lnTo>
                  <a:pt x="596938" y="503705"/>
                </a:lnTo>
                <a:lnTo>
                  <a:pt x="569617" y="540091"/>
                </a:lnTo>
                <a:lnTo>
                  <a:pt x="537599" y="572264"/>
                </a:lnTo>
                <a:lnTo>
                  <a:pt x="501386" y="599720"/>
                </a:lnTo>
                <a:lnTo>
                  <a:pt x="461480" y="621954"/>
                </a:lnTo>
                <a:lnTo>
                  <a:pt x="418380" y="638460"/>
                </a:lnTo>
                <a:lnTo>
                  <a:pt x="372591" y="648735"/>
                </a:lnTo>
                <a:lnTo>
                  <a:pt x="324611" y="652272"/>
                </a:lnTo>
                <a:lnTo>
                  <a:pt x="276632" y="648735"/>
                </a:lnTo>
                <a:lnTo>
                  <a:pt x="230843" y="638460"/>
                </a:lnTo>
                <a:lnTo>
                  <a:pt x="187743" y="621954"/>
                </a:lnTo>
                <a:lnTo>
                  <a:pt x="147837" y="599720"/>
                </a:lnTo>
                <a:lnTo>
                  <a:pt x="111624" y="572264"/>
                </a:lnTo>
                <a:lnTo>
                  <a:pt x="79606" y="540091"/>
                </a:lnTo>
                <a:lnTo>
                  <a:pt x="52285" y="503705"/>
                </a:lnTo>
                <a:lnTo>
                  <a:pt x="30162" y="463612"/>
                </a:lnTo>
                <a:lnTo>
                  <a:pt x="13740" y="420315"/>
                </a:lnTo>
                <a:lnTo>
                  <a:pt x="3518" y="374322"/>
                </a:lnTo>
                <a:lnTo>
                  <a:pt x="0" y="326136"/>
                </a:lnTo>
                <a:close/>
              </a:path>
            </a:pathLst>
          </a:custGeom>
          <a:ln w="12192">
            <a:solidFill>
              <a:srgbClr val="FFFFFF"/>
            </a:solidFill>
          </a:ln>
        </p:spPr>
        <p:txBody>
          <a:bodyPr wrap="square" lIns="0" tIns="0" rIns="0" bIns="0" rtlCol="0"/>
          <a:lstStyle/>
          <a:p>
            <a:endParaRPr>
              <a:solidFill>
                <a:prstClr val="black"/>
              </a:solidFill>
            </a:endParaRPr>
          </a:p>
        </p:txBody>
      </p:sp>
      <p:sp>
        <p:nvSpPr>
          <p:cNvPr id="74" name="object 74"/>
          <p:cNvSpPr txBox="1"/>
          <p:nvPr/>
        </p:nvSpPr>
        <p:spPr>
          <a:xfrm>
            <a:off x="13897102" y="3529710"/>
            <a:ext cx="205740" cy="239395"/>
          </a:xfrm>
          <a:prstGeom prst="rect">
            <a:avLst/>
          </a:prstGeom>
        </p:spPr>
        <p:txBody>
          <a:bodyPr vert="horz" wrap="square" lIns="0" tIns="12700" rIns="0" bIns="0" rtlCol="0">
            <a:spAutoFit/>
          </a:bodyPr>
          <a:lstStyle/>
          <a:p>
            <a:pPr marL="12700">
              <a:spcBef>
                <a:spcPts val="100"/>
              </a:spcBef>
            </a:pPr>
            <a:r>
              <a:rPr sz="1400" spc="-5" dirty="0">
                <a:solidFill>
                  <a:srgbClr val="FFFFFF"/>
                </a:solidFill>
                <a:cs typeface="Calibri"/>
              </a:rPr>
              <a:t>05</a:t>
            </a:r>
            <a:endParaRPr sz="1400">
              <a:solidFill>
                <a:prstClr val="black"/>
              </a:solidFill>
              <a:cs typeface="Calibri"/>
            </a:endParaRPr>
          </a:p>
        </p:txBody>
      </p:sp>
      <p:sp>
        <p:nvSpPr>
          <p:cNvPr id="75" name="object 75"/>
          <p:cNvSpPr/>
          <p:nvPr/>
        </p:nvSpPr>
        <p:spPr>
          <a:xfrm>
            <a:off x="10466831" y="6007608"/>
            <a:ext cx="762000" cy="1382395"/>
          </a:xfrm>
          <a:custGeom>
            <a:avLst/>
            <a:gdLst/>
            <a:ahLst/>
            <a:cxnLst/>
            <a:rect l="l" t="t" r="r" b="b"/>
            <a:pathLst>
              <a:path w="762000" h="1382395">
                <a:moveTo>
                  <a:pt x="0" y="0"/>
                </a:moveTo>
                <a:lnTo>
                  <a:pt x="0" y="846074"/>
                </a:lnTo>
                <a:lnTo>
                  <a:pt x="762000" y="1382267"/>
                </a:lnTo>
                <a:lnTo>
                  <a:pt x="762000" y="538861"/>
                </a:lnTo>
                <a:lnTo>
                  <a:pt x="0" y="0"/>
                </a:lnTo>
                <a:close/>
              </a:path>
            </a:pathLst>
          </a:custGeom>
          <a:solidFill>
            <a:srgbClr val="05405D"/>
          </a:solidFill>
        </p:spPr>
        <p:txBody>
          <a:bodyPr wrap="square" lIns="0" tIns="0" rIns="0" bIns="0" rtlCol="0"/>
          <a:lstStyle/>
          <a:p>
            <a:endParaRPr>
              <a:solidFill>
                <a:prstClr val="black"/>
              </a:solidFill>
            </a:endParaRPr>
          </a:p>
        </p:txBody>
      </p:sp>
      <p:sp>
        <p:nvSpPr>
          <p:cNvPr id="76" name="object 76"/>
          <p:cNvSpPr/>
          <p:nvPr/>
        </p:nvSpPr>
        <p:spPr>
          <a:xfrm>
            <a:off x="11228831" y="6007608"/>
            <a:ext cx="767080" cy="1382395"/>
          </a:xfrm>
          <a:custGeom>
            <a:avLst/>
            <a:gdLst/>
            <a:ahLst/>
            <a:cxnLst/>
            <a:rect l="l" t="t" r="r" b="b"/>
            <a:pathLst>
              <a:path w="767079" h="1382395">
                <a:moveTo>
                  <a:pt x="766572" y="0"/>
                </a:moveTo>
                <a:lnTo>
                  <a:pt x="0" y="538861"/>
                </a:lnTo>
                <a:lnTo>
                  <a:pt x="0" y="1382267"/>
                </a:lnTo>
                <a:lnTo>
                  <a:pt x="766572" y="846074"/>
                </a:lnTo>
                <a:lnTo>
                  <a:pt x="766572" y="0"/>
                </a:lnTo>
                <a:close/>
              </a:path>
            </a:pathLst>
          </a:custGeom>
          <a:solidFill>
            <a:srgbClr val="095F8A"/>
          </a:solidFill>
        </p:spPr>
        <p:txBody>
          <a:bodyPr wrap="square" lIns="0" tIns="0" rIns="0" bIns="0" rtlCol="0"/>
          <a:lstStyle/>
          <a:p>
            <a:endParaRPr>
              <a:solidFill>
                <a:prstClr val="black"/>
              </a:solidFill>
            </a:endParaRPr>
          </a:p>
        </p:txBody>
      </p:sp>
      <p:sp>
        <p:nvSpPr>
          <p:cNvPr id="77" name="object 77"/>
          <p:cNvSpPr/>
          <p:nvPr/>
        </p:nvSpPr>
        <p:spPr>
          <a:xfrm>
            <a:off x="10466831" y="5469635"/>
            <a:ext cx="1529080" cy="1077595"/>
          </a:xfrm>
          <a:custGeom>
            <a:avLst/>
            <a:gdLst/>
            <a:ahLst/>
            <a:cxnLst/>
            <a:rect l="l" t="t" r="r" b="b"/>
            <a:pathLst>
              <a:path w="1529079" h="1077595">
                <a:moveTo>
                  <a:pt x="761619" y="0"/>
                </a:moveTo>
                <a:lnTo>
                  <a:pt x="0" y="537337"/>
                </a:lnTo>
                <a:lnTo>
                  <a:pt x="761619" y="1077467"/>
                </a:lnTo>
                <a:lnTo>
                  <a:pt x="1528572" y="537337"/>
                </a:lnTo>
                <a:lnTo>
                  <a:pt x="761619" y="0"/>
                </a:lnTo>
                <a:close/>
              </a:path>
            </a:pathLst>
          </a:custGeom>
          <a:solidFill>
            <a:srgbClr val="0D80B8"/>
          </a:solidFill>
        </p:spPr>
        <p:txBody>
          <a:bodyPr wrap="square" lIns="0" tIns="0" rIns="0" bIns="0" rtlCol="0"/>
          <a:lstStyle/>
          <a:p>
            <a:endParaRPr>
              <a:solidFill>
                <a:prstClr val="black"/>
              </a:solidFill>
            </a:endParaRPr>
          </a:p>
        </p:txBody>
      </p:sp>
      <p:sp>
        <p:nvSpPr>
          <p:cNvPr id="78" name="object 78"/>
          <p:cNvSpPr/>
          <p:nvPr/>
        </p:nvSpPr>
        <p:spPr>
          <a:xfrm>
            <a:off x="11231880" y="4631435"/>
            <a:ext cx="763905" cy="1381125"/>
          </a:xfrm>
          <a:custGeom>
            <a:avLst/>
            <a:gdLst/>
            <a:ahLst/>
            <a:cxnLst/>
            <a:rect l="l" t="t" r="r" b="b"/>
            <a:pathLst>
              <a:path w="763904" h="1381125">
                <a:moveTo>
                  <a:pt x="0" y="0"/>
                </a:moveTo>
                <a:lnTo>
                  <a:pt x="0" y="844041"/>
                </a:lnTo>
                <a:lnTo>
                  <a:pt x="763524" y="1380743"/>
                </a:lnTo>
                <a:lnTo>
                  <a:pt x="763524" y="536701"/>
                </a:lnTo>
                <a:lnTo>
                  <a:pt x="0" y="0"/>
                </a:lnTo>
                <a:close/>
              </a:path>
            </a:pathLst>
          </a:custGeom>
          <a:solidFill>
            <a:srgbClr val="7B4F07"/>
          </a:solidFill>
        </p:spPr>
        <p:txBody>
          <a:bodyPr wrap="square" lIns="0" tIns="0" rIns="0" bIns="0" rtlCol="0"/>
          <a:lstStyle/>
          <a:p>
            <a:endParaRPr>
              <a:solidFill>
                <a:prstClr val="black"/>
              </a:solidFill>
            </a:endParaRPr>
          </a:p>
        </p:txBody>
      </p:sp>
      <p:sp>
        <p:nvSpPr>
          <p:cNvPr id="79" name="object 79"/>
          <p:cNvSpPr/>
          <p:nvPr/>
        </p:nvSpPr>
        <p:spPr>
          <a:xfrm>
            <a:off x="11995404" y="4631435"/>
            <a:ext cx="765175" cy="1381125"/>
          </a:xfrm>
          <a:custGeom>
            <a:avLst/>
            <a:gdLst/>
            <a:ahLst/>
            <a:cxnLst/>
            <a:rect l="l" t="t" r="r" b="b"/>
            <a:pathLst>
              <a:path w="765175" h="1381125">
                <a:moveTo>
                  <a:pt x="765048" y="0"/>
                </a:moveTo>
                <a:lnTo>
                  <a:pt x="0" y="536701"/>
                </a:lnTo>
                <a:lnTo>
                  <a:pt x="0" y="1380743"/>
                </a:lnTo>
                <a:lnTo>
                  <a:pt x="765048" y="844041"/>
                </a:lnTo>
                <a:lnTo>
                  <a:pt x="765048" y="0"/>
                </a:lnTo>
                <a:close/>
              </a:path>
            </a:pathLst>
          </a:custGeom>
          <a:solidFill>
            <a:srgbClr val="B97609"/>
          </a:solidFill>
        </p:spPr>
        <p:txBody>
          <a:bodyPr wrap="square" lIns="0" tIns="0" rIns="0" bIns="0" rtlCol="0"/>
          <a:lstStyle/>
          <a:p>
            <a:endParaRPr>
              <a:solidFill>
                <a:prstClr val="black"/>
              </a:solidFill>
            </a:endParaRPr>
          </a:p>
        </p:txBody>
      </p:sp>
      <p:sp>
        <p:nvSpPr>
          <p:cNvPr id="80" name="object 80"/>
          <p:cNvSpPr/>
          <p:nvPr/>
        </p:nvSpPr>
        <p:spPr>
          <a:xfrm>
            <a:off x="11231880" y="4091940"/>
            <a:ext cx="1529080" cy="1076325"/>
          </a:xfrm>
          <a:custGeom>
            <a:avLst/>
            <a:gdLst/>
            <a:ahLst/>
            <a:cxnLst/>
            <a:rect l="l" t="t" r="r" b="b"/>
            <a:pathLst>
              <a:path w="1529079" h="1076325">
                <a:moveTo>
                  <a:pt x="764286" y="0"/>
                </a:moveTo>
                <a:lnTo>
                  <a:pt x="0" y="539369"/>
                </a:lnTo>
                <a:lnTo>
                  <a:pt x="764286" y="1075944"/>
                </a:lnTo>
                <a:lnTo>
                  <a:pt x="1528572" y="539369"/>
                </a:lnTo>
                <a:lnTo>
                  <a:pt x="764286" y="0"/>
                </a:lnTo>
                <a:close/>
              </a:path>
            </a:pathLst>
          </a:custGeom>
          <a:solidFill>
            <a:srgbClr val="F19C13"/>
          </a:solidFill>
        </p:spPr>
        <p:txBody>
          <a:bodyPr wrap="square" lIns="0" tIns="0" rIns="0" bIns="0" rtlCol="0"/>
          <a:lstStyle/>
          <a:p>
            <a:endParaRPr>
              <a:solidFill>
                <a:prstClr val="black"/>
              </a:solidFill>
            </a:endParaRPr>
          </a:p>
        </p:txBody>
      </p:sp>
      <p:sp>
        <p:nvSpPr>
          <p:cNvPr id="81" name="object 81"/>
          <p:cNvSpPr/>
          <p:nvPr/>
        </p:nvSpPr>
        <p:spPr>
          <a:xfrm>
            <a:off x="10466831" y="3243072"/>
            <a:ext cx="765175" cy="1384300"/>
          </a:xfrm>
          <a:custGeom>
            <a:avLst/>
            <a:gdLst/>
            <a:ahLst/>
            <a:cxnLst/>
            <a:rect l="l" t="t" r="r" b="b"/>
            <a:pathLst>
              <a:path w="765175" h="1384300">
                <a:moveTo>
                  <a:pt x="0" y="0"/>
                </a:moveTo>
                <a:lnTo>
                  <a:pt x="0" y="846963"/>
                </a:lnTo>
                <a:lnTo>
                  <a:pt x="765048" y="1383791"/>
                </a:lnTo>
                <a:lnTo>
                  <a:pt x="765048" y="539496"/>
                </a:lnTo>
                <a:lnTo>
                  <a:pt x="0" y="0"/>
                </a:lnTo>
                <a:close/>
              </a:path>
            </a:pathLst>
          </a:custGeom>
          <a:solidFill>
            <a:srgbClr val="4F6027"/>
          </a:solidFill>
        </p:spPr>
        <p:txBody>
          <a:bodyPr wrap="square" lIns="0" tIns="0" rIns="0" bIns="0" rtlCol="0"/>
          <a:lstStyle/>
          <a:p>
            <a:endParaRPr>
              <a:solidFill>
                <a:prstClr val="black"/>
              </a:solidFill>
            </a:endParaRPr>
          </a:p>
        </p:txBody>
      </p:sp>
      <p:sp>
        <p:nvSpPr>
          <p:cNvPr id="82" name="object 82"/>
          <p:cNvSpPr/>
          <p:nvPr/>
        </p:nvSpPr>
        <p:spPr>
          <a:xfrm>
            <a:off x="11231880" y="3243072"/>
            <a:ext cx="763905" cy="1384300"/>
          </a:xfrm>
          <a:custGeom>
            <a:avLst/>
            <a:gdLst/>
            <a:ahLst/>
            <a:cxnLst/>
            <a:rect l="l" t="t" r="r" b="b"/>
            <a:pathLst>
              <a:path w="763904" h="1384300">
                <a:moveTo>
                  <a:pt x="763524" y="0"/>
                </a:moveTo>
                <a:lnTo>
                  <a:pt x="0" y="539496"/>
                </a:lnTo>
                <a:lnTo>
                  <a:pt x="0" y="1383791"/>
                </a:lnTo>
                <a:lnTo>
                  <a:pt x="763524" y="846963"/>
                </a:lnTo>
                <a:lnTo>
                  <a:pt x="763524" y="0"/>
                </a:lnTo>
                <a:close/>
              </a:path>
            </a:pathLst>
          </a:custGeom>
          <a:solidFill>
            <a:srgbClr val="77913A"/>
          </a:solidFill>
        </p:spPr>
        <p:txBody>
          <a:bodyPr wrap="square" lIns="0" tIns="0" rIns="0" bIns="0" rtlCol="0"/>
          <a:lstStyle/>
          <a:p>
            <a:endParaRPr>
              <a:solidFill>
                <a:prstClr val="black"/>
              </a:solidFill>
            </a:endParaRPr>
          </a:p>
        </p:txBody>
      </p:sp>
      <p:sp>
        <p:nvSpPr>
          <p:cNvPr id="83" name="object 83"/>
          <p:cNvSpPr/>
          <p:nvPr/>
        </p:nvSpPr>
        <p:spPr>
          <a:xfrm>
            <a:off x="12761976" y="4634484"/>
            <a:ext cx="1805939" cy="847725"/>
          </a:xfrm>
          <a:custGeom>
            <a:avLst/>
            <a:gdLst/>
            <a:ahLst/>
            <a:cxnLst/>
            <a:rect l="l" t="t" r="r" b="b"/>
            <a:pathLst>
              <a:path w="1805940" h="847725">
                <a:moveTo>
                  <a:pt x="1805939" y="0"/>
                </a:moveTo>
                <a:lnTo>
                  <a:pt x="0" y="0"/>
                </a:lnTo>
                <a:lnTo>
                  <a:pt x="0" y="847343"/>
                </a:lnTo>
                <a:lnTo>
                  <a:pt x="1805939" y="847343"/>
                </a:lnTo>
                <a:lnTo>
                  <a:pt x="1382014" y="421004"/>
                </a:lnTo>
                <a:lnTo>
                  <a:pt x="1805939" y="0"/>
                </a:lnTo>
                <a:close/>
              </a:path>
            </a:pathLst>
          </a:custGeom>
          <a:solidFill>
            <a:srgbClr val="F19C13"/>
          </a:solidFill>
        </p:spPr>
        <p:txBody>
          <a:bodyPr wrap="square" lIns="0" tIns="0" rIns="0" bIns="0" rtlCol="0"/>
          <a:lstStyle/>
          <a:p>
            <a:endParaRPr>
              <a:solidFill>
                <a:prstClr val="black"/>
              </a:solidFill>
            </a:endParaRPr>
          </a:p>
        </p:txBody>
      </p:sp>
      <p:sp>
        <p:nvSpPr>
          <p:cNvPr id="84" name="object 84"/>
          <p:cNvSpPr/>
          <p:nvPr/>
        </p:nvSpPr>
        <p:spPr>
          <a:xfrm>
            <a:off x="14106143" y="4634484"/>
            <a:ext cx="462280" cy="847725"/>
          </a:xfrm>
          <a:custGeom>
            <a:avLst/>
            <a:gdLst/>
            <a:ahLst/>
            <a:cxnLst/>
            <a:rect l="l" t="t" r="r" b="b"/>
            <a:pathLst>
              <a:path w="462280" h="847725">
                <a:moveTo>
                  <a:pt x="461771" y="0"/>
                </a:moveTo>
                <a:lnTo>
                  <a:pt x="424179" y="0"/>
                </a:lnTo>
                <a:lnTo>
                  <a:pt x="0" y="421004"/>
                </a:lnTo>
                <a:lnTo>
                  <a:pt x="424179" y="847343"/>
                </a:lnTo>
                <a:lnTo>
                  <a:pt x="461771" y="847343"/>
                </a:lnTo>
                <a:lnTo>
                  <a:pt x="37592" y="421004"/>
                </a:lnTo>
                <a:lnTo>
                  <a:pt x="461771" y="0"/>
                </a:lnTo>
                <a:close/>
              </a:path>
            </a:pathLst>
          </a:custGeom>
          <a:solidFill>
            <a:srgbClr val="B97609"/>
          </a:solidFill>
        </p:spPr>
        <p:txBody>
          <a:bodyPr wrap="square" lIns="0" tIns="0" rIns="0" bIns="0" rtlCol="0"/>
          <a:lstStyle/>
          <a:p>
            <a:endParaRPr>
              <a:solidFill>
                <a:prstClr val="black"/>
              </a:solidFill>
            </a:endParaRPr>
          </a:p>
        </p:txBody>
      </p:sp>
      <p:sp>
        <p:nvSpPr>
          <p:cNvPr id="85" name="object 85"/>
          <p:cNvSpPr/>
          <p:nvPr/>
        </p:nvSpPr>
        <p:spPr>
          <a:xfrm>
            <a:off x="13536167" y="4830857"/>
            <a:ext cx="401320" cy="454659"/>
          </a:xfrm>
          <a:custGeom>
            <a:avLst/>
            <a:gdLst/>
            <a:ahLst/>
            <a:cxnLst/>
            <a:rect l="l" t="t" r="r" b="b"/>
            <a:pathLst>
              <a:path w="401319" h="454660">
                <a:moveTo>
                  <a:pt x="29273" y="0"/>
                </a:moveTo>
                <a:lnTo>
                  <a:pt x="0" y="28035"/>
                </a:lnTo>
                <a:lnTo>
                  <a:pt x="0" y="425037"/>
                </a:lnTo>
                <a:lnTo>
                  <a:pt x="24130" y="454374"/>
                </a:lnTo>
                <a:lnTo>
                  <a:pt x="34417" y="454374"/>
                </a:lnTo>
                <a:lnTo>
                  <a:pt x="387096" y="252444"/>
                </a:lnTo>
                <a:lnTo>
                  <a:pt x="400812" y="226536"/>
                </a:lnTo>
                <a:lnTo>
                  <a:pt x="399865" y="219086"/>
                </a:lnTo>
                <a:lnTo>
                  <a:pt x="43053" y="3905"/>
                </a:lnTo>
                <a:lnTo>
                  <a:pt x="29273" y="0"/>
                </a:lnTo>
                <a:close/>
              </a:path>
            </a:pathLst>
          </a:custGeom>
          <a:solidFill>
            <a:srgbClr val="FFFFFF"/>
          </a:solidFill>
        </p:spPr>
        <p:txBody>
          <a:bodyPr wrap="square" lIns="0" tIns="0" rIns="0" bIns="0" rtlCol="0"/>
          <a:lstStyle/>
          <a:p>
            <a:endParaRPr>
              <a:solidFill>
                <a:prstClr val="black"/>
              </a:solidFill>
            </a:endParaRPr>
          </a:p>
        </p:txBody>
      </p:sp>
      <p:sp>
        <p:nvSpPr>
          <p:cNvPr id="86" name="object 86"/>
          <p:cNvSpPr/>
          <p:nvPr/>
        </p:nvSpPr>
        <p:spPr>
          <a:xfrm>
            <a:off x="13738860" y="5004815"/>
            <a:ext cx="90170" cy="105410"/>
          </a:xfrm>
          <a:custGeom>
            <a:avLst/>
            <a:gdLst/>
            <a:ahLst/>
            <a:cxnLst/>
            <a:rect l="l" t="t" r="r" b="b"/>
            <a:pathLst>
              <a:path w="90169" h="105410">
                <a:moveTo>
                  <a:pt x="0" y="0"/>
                </a:moveTo>
                <a:lnTo>
                  <a:pt x="0" y="105156"/>
                </a:lnTo>
                <a:lnTo>
                  <a:pt x="89916" y="52578"/>
                </a:lnTo>
                <a:lnTo>
                  <a:pt x="0" y="0"/>
                </a:lnTo>
                <a:close/>
              </a:path>
            </a:pathLst>
          </a:custGeom>
          <a:solidFill>
            <a:srgbClr val="F19C13"/>
          </a:solidFill>
        </p:spPr>
        <p:txBody>
          <a:bodyPr wrap="square" lIns="0" tIns="0" rIns="0" bIns="0" rtlCol="0"/>
          <a:lstStyle/>
          <a:p>
            <a:endParaRPr>
              <a:solidFill>
                <a:prstClr val="black"/>
              </a:solidFill>
            </a:endParaRPr>
          </a:p>
        </p:txBody>
      </p:sp>
      <p:sp>
        <p:nvSpPr>
          <p:cNvPr id="87" name="object 87"/>
          <p:cNvSpPr/>
          <p:nvPr/>
        </p:nvSpPr>
        <p:spPr>
          <a:xfrm>
            <a:off x="11995404" y="3243072"/>
            <a:ext cx="1804670" cy="848994"/>
          </a:xfrm>
          <a:custGeom>
            <a:avLst/>
            <a:gdLst/>
            <a:ahLst/>
            <a:cxnLst/>
            <a:rect l="l" t="t" r="r" b="b"/>
            <a:pathLst>
              <a:path w="1804669" h="848995">
                <a:moveTo>
                  <a:pt x="1804415" y="0"/>
                </a:moveTo>
                <a:lnTo>
                  <a:pt x="0" y="0"/>
                </a:lnTo>
                <a:lnTo>
                  <a:pt x="0" y="848867"/>
                </a:lnTo>
                <a:lnTo>
                  <a:pt x="1804415" y="848867"/>
                </a:lnTo>
                <a:lnTo>
                  <a:pt x="1383411" y="423036"/>
                </a:lnTo>
                <a:lnTo>
                  <a:pt x="1804415" y="0"/>
                </a:lnTo>
                <a:close/>
              </a:path>
            </a:pathLst>
          </a:custGeom>
          <a:solidFill>
            <a:srgbClr val="9CB955"/>
          </a:solidFill>
        </p:spPr>
        <p:txBody>
          <a:bodyPr wrap="square" lIns="0" tIns="0" rIns="0" bIns="0" rtlCol="0"/>
          <a:lstStyle/>
          <a:p>
            <a:endParaRPr>
              <a:solidFill>
                <a:prstClr val="black"/>
              </a:solidFill>
            </a:endParaRPr>
          </a:p>
        </p:txBody>
      </p:sp>
      <p:sp>
        <p:nvSpPr>
          <p:cNvPr id="88" name="object 88"/>
          <p:cNvSpPr/>
          <p:nvPr/>
        </p:nvSpPr>
        <p:spPr>
          <a:xfrm>
            <a:off x="13342619" y="3243072"/>
            <a:ext cx="457200" cy="848994"/>
          </a:xfrm>
          <a:custGeom>
            <a:avLst/>
            <a:gdLst/>
            <a:ahLst/>
            <a:cxnLst/>
            <a:rect l="l" t="t" r="r" b="b"/>
            <a:pathLst>
              <a:path w="457200" h="848995">
                <a:moveTo>
                  <a:pt x="457200" y="0"/>
                </a:moveTo>
                <a:lnTo>
                  <a:pt x="422401" y="0"/>
                </a:lnTo>
                <a:lnTo>
                  <a:pt x="0" y="423036"/>
                </a:lnTo>
                <a:lnTo>
                  <a:pt x="422401" y="848867"/>
                </a:lnTo>
                <a:lnTo>
                  <a:pt x="457200" y="848867"/>
                </a:lnTo>
                <a:lnTo>
                  <a:pt x="37465" y="423036"/>
                </a:lnTo>
                <a:lnTo>
                  <a:pt x="457200" y="0"/>
                </a:lnTo>
                <a:close/>
              </a:path>
            </a:pathLst>
          </a:custGeom>
          <a:solidFill>
            <a:srgbClr val="77913A"/>
          </a:solidFill>
        </p:spPr>
        <p:txBody>
          <a:bodyPr wrap="square" lIns="0" tIns="0" rIns="0" bIns="0" rtlCol="0"/>
          <a:lstStyle/>
          <a:p>
            <a:endParaRPr>
              <a:solidFill>
                <a:prstClr val="black"/>
              </a:solidFill>
            </a:endParaRPr>
          </a:p>
        </p:txBody>
      </p:sp>
      <p:sp>
        <p:nvSpPr>
          <p:cNvPr id="89" name="object 89"/>
          <p:cNvSpPr/>
          <p:nvPr/>
        </p:nvSpPr>
        <p:spPr>
          <a:xfrm>
            <a:off x="12771119" y="3440969"/>
            <a:ext cx="401320" cy="454659"/>
          </a:xfrm>
          <a:custGeom>
            <a:avLst/>
            <a:gdLst/>
            <a:ahLst/>
            <a:cxnLst/>
            <a:rect l="l" t="t" r="r" b="b"/>
            <a:pathLst>
              <a:path w="401319" h="454660">
                <a:moveTo>
                  <a:pt x="29273" y="0"/>
                </a:moveTo>
                <a:lnTo>
                  <a:pt x="0" y="28035"/>
                </a:lnTo>
                <a:lnTo>
                  <a:pt x="0" y="425037"/>
                </a:lnTo>
                <a:lnTo>
                  <a:pt x="24129" y="454374"/>
                </a:lnTo>
                <a:lnTo>
                  <a:pt x="34416" y="454374"/>
                </a:lnTo>
                <a:lnTo>
                  <a:pt x="387095" y="252444"/>
                </a:lnTo>
                <a:lnTo>
                  <a:pt x="400812" y="226536"/>
                </a:lnTo>
                <a:lnTo>
                  <a:pt x="399865" y="219086"/>
                </a:lnTo>
                <a:lnTo>
                  <a:pt x="43052" y="3905"/>
                </a:lnTo>
                <a:lnTo>
                  <a:pt x="29273" y="0"/>
                </a:lnTo>
                <a:close/>
              </a:path>
            </a:pathLst>
          </a:custGeom>
          <a:solidFill>
            <a:srgbClr val="FFFFFF"/>
          </a:solidFill>
        </p:spPr>
        <p:txBody>
          <a:bodyPr wrap="square" lIns="0" tIns="0" rIns="0" bIns="0" rtlCol="0"/>
          <a:lstStyle/>
          <a:p>
            <a:endParaRPr>
              <a:solidFill>
                <a:prstClr val="black"/>
              </a:solidFill>
            </a:endParaRPr>
          </a:p>
        </p:txBody>
      </p:sp>
      <p:sp>
        <p:nvSpPr>
          <p:cNvPr id="90" name="object 90"/>
          <p:cNvSpPr/>
          <p:nvPr/>
        </p:nvSpPr>
        <p:spPr>
          <a:xfrm>
            <a:off x="12973811" y="3614928"/>
            <a:ext cx="88900" cy="105410"/>
          </a:xfrm>
          <a:custGeom>
            <a:avLst/>
            <a:gdLst/>
            <a:ahLst/>
            <a:cxnLst/>
            <a:rect l="l" t="t" r="r" b="b"/>
            <a:pathLst>
              <a:path w="88900" h="105410">
                <a:moveTo>
                  <a:pt x="0" y="0"/>
                </a:moveTo>
                <a:lnTo>
                  <a:pt x="0" y="105155"/>
                </a:lnTo>
                <a:lnTo>
                  <a:pt x="88392" y="52577"/>
                </a:lnTo>
                <a:lnTo>
                  <a:pt x="0" y="0"/>
                </a:lnTo>
                <a:close/>
              </a:path>
            </a:pathLst>
          </a:custGeom>
          <a:solidFill>
            <a:srgbClr val="9CB955"/>
          </a:solidFill>
        </p:spPr>
        <p:txBody>
          <a:bodyPr wrap="square" lIns="0" tIns="0" rIns="0" bIns="0" rtlCol="0"/>
          <a:lstStyle/>
          <a:p>
            <a:endParaRPr>
              <a:solidFill>
                <a:prstClr val="black"/>
              </a:solidFill>
            </a:endParaRPr>
          </a:p>
        </p:txBody>
      </p:sp>
      <p:sp>
        <p:nvSpPr>
          <p:cNvPr id="91" name="object 91"/>
          <p:cNvSpPr/>
          <p:nvPr/>
        </p:nvSpPr>
        <p:spPr>
          <a:xfrm>
            <a:off x="11995404" y="6001511"/>
            <a:ext cx="1804670" cy="852169"/>
          </a:xfrm>
          <a:custGeom>
            <a:avLst/>
            <a:gdLst/>
            <a:ahLst/>
            <a:cxnLst/>
            <a:rect l="l" t="t" r="r" b="b"/>
            <a:pathLst>
              <a:path w="1804669" h="852170">
                <a:moveTo>
                  <a:pt x="1804415" y="0"/>
                </a:moveTo>
                <a:lnTo>
                  <a:pt x="0" y="0"/>
                </a:lnTo>
                <a:lnTo>
                  <a:pt x="0" y="851915"/>
                </a:lnTo>
                <a:lnTo>
                  <a:pt x="1804415" y="851915"/>
                </a:lnTo>
                <a:lnTo>
                  <a:pt x="1383411" y="417829"/>
                </a:lnTo>
                <a:lnTo>
                  <a:pt x="1804415" y="0"/>
                </a:lnTo>
                <a:close/>
              </a:path>
            </a:pathLst>
          </a:custGeom>
          <a:solidFill>
            <a:srgbClr val="0D80B8"/>
          </a:solidFill>
        </p:spPr>
        <p:txBody>
          <a:bodyPr wrap="square" lIns="0" tIns="0" rIns="0" bIns="0" rtlCol="0"/>
          <a:lstStyle/>
          <a:p>
            <a:endParaRPr>
              <a:solidFill>
                <a:prstClr val="black"/>
              </a:solidFill>
            </a:endParaRPr>
          </a:p>
        </p:txBody>
      </p:sp>
      <p:sp>
        <p:nvSpPr>
          <p:cNvPr id="92" name="object 92"/>
          <p:cNvSpPr/>
          <p:nvPr/>
        </p:nvSpPr>
        <p:spPr>
          <a:xfrm>
            <a:off x="13342619" y="6001511"/>
            <a:ext cx="457200" cy="852169"/>
          </a:xfrm>
          <a:custGeom>
            <a:avLst/>
            <a:gdLst/>
            <a:ahLst/>
            <a:cxnLst/>
            <a:rect l="l" t="t" r="r" b="b"/>
            <a:pathLst>
              <a:path w="457200" h="852170">
                <a:moveTo>
                  <a:pt x="457200" y="0"/>
                </a:moveTo>
                <a:lnTo>
                  <a:pt x="422401" y="0"/>
                </a:lnTo>
                <a:lnTo>
                  <a:pt x="0" y="425958"/>
                </a:lnTo>
                <a:lnTo>
                  <a:pt x="422401" y="851915"/>
                </a:lnTo>
                <a:lnTo>
                  <a:pt x="457200" y="851915"/>
                </a:lnTo>
                <a:lnTo>
                  <a:pt x="37465" y="425958"/>
                </a:lnTo>
                <a:lnTo>
                  <a:pt x="457200" y="0"/>
                </a:lnTo>
                <a:close/>
              </a:path>
            </a:pathLst>
          </a:custGeom>
          <a:solidFill>
            <a:srgbClr val="095F8A"/>
          </a:solidFill>
        </p:spPr>
        <p:txBody>
          <a:bodyPr wrap="square" lIns="0" tIns="0" rIns="0" bIns="0" rtlCol="0"/>
          <a:lstStyle/>
          <a:p>
            <a:endParaRPr>
              <a:solidFill>
                <a:prstClr val="black"/>
              </a:solidFill>
            </a:endParaRPr>
          </a:p>
        </p:txBody>
      </p:sp>
      <p:sp>
        <p:nvSpPr>
          <p:cNvPr id="93" name="object 93"/>
          <p:cNvSpPr/>
          <p:nvPr/>
        </p:nvSpPr>
        <p:spPr>
          <a:xfrm>
            <a:off x="12783311" y="6200933"/>
            <a:ext cx="401320" cy="454659"/>
          </a:xfrm>
          <a:custGeom>
            <a:avLst/>
            <a:gdLst/>
            <a:ahLst/>
            <a:cxnLst/>
            <a:rect l="l" t="t" r="r" b="b"/>
            <a:pathLst>
              <a:path w="401319" h="454659">
                <a:moveTo>
                  <a:pt x="29273" y="0"/>
                </a:moveTo>
                <a:lnTo>
                  <a:pt x="0" y="28035"/>
                </a:lnTo>
                <a:lnTo>
                  <a:pt x="0" y="425037"/>
                </a:lnTo>
                <a:lnTo>
                  <a:pt x="24130" y="454374"/>
                </a:lnTo>
                <a:lnTo>
                  <a:pt x="34417" y="454374"/>
                </a:lnTo>
                <a:lnTo>
                  <a:pt x="387096" y="252444"/>
                </a:lnTo>
                <a:lnTo>
                  <a:pt x="400811" y="226536"/>
                </a:lnTo>
                <a:lnTo>
                  <a:pt x="399865" y="219086"/>
                </a:lnTo>
                <a:lnTo>
                  <a:pt x="43053" y="3905"/>
                </a:lnTo>
                <a:lnTo>
                  <a:pt x="29273" y="0"/>
                </a:lnTo>
                <a:close/>
              </a:path>
            </a:pathLst>
          </a:custGeom>
          <a:solidFill>
            <a:srgbClr val="FFFFFF"/>
          </a:solidFill>
        </p:spPr>
        <p:txBody>
          <a:bodyPr wrap="square" lIns="0" tIns="0" rIns="0" bIns="0" rtlCol="0"/>
          <a:lstStyle/>
          <a:p>
            <a:endParaRPr>
              <a:solidFill>
                <a:prstClr val="black"/>
              </a:solidFill>
            </a:endParaRPr>
          </a:p>
        </p:txBody>
      </p:sp>
      <p:sp>
        <p:nvSpPr>
          <p:cNvPr id="94" name="object 94"/>
          <p:cNvSpPr/>
          <p:nvPr/>
        </p:nvSpPr>
        <p:spPr>
          <a:xfrm>
            <a:off x="12986004" y="6374891"/>
            <a:ext cx="88900" cy="105410"/>
          </a:xfrm>
          <a:custGeom>
            <a:avLst/>
            <a:gdLst/>
            <a:ahLst/>
            <a:cxnLst/>
            <a:rect l="l" t="t" r="r" b="b"/>
            <a:pathLst>
              <a:path w="88900" h="105410">
                <a:moveTo>
                  <a:pt x="0" y="0"/>
                </a:moveTo>
                <a:lnTo>
                  <a:pt x="0" y="105156"/>
                </a:lnTo>
                <a:lnTo>
                  <a:pt x="88392" y="52578"/>
                </a:lnTo>
                <a:lnTo>
                  <a:pt x="0" y="0"/>
                </a:lnTo>
                <a:close/>
              </a:path>
            </a:pathLst>
          </a:custGeom>
          <a:solidFill>
            <a:srgbClr val="0D80B8"/>
          </a:solidFill>
        </p:spPr>
        <p:txBody>
          <a:bodyPr wrap="square" lIns="0" tIns="0" rIns="0" bIns="0" rtlCol="0"/>
          <a:lstStyle/>
          <a:p>
            <a:endParaRPr>
              <a:solidFill>
                <a:prstClr val="black"/>
              </a:solidFill>
            </a:endParaRPr>
          </a:p>
        </p:txBody>
      </p:sp>
      <p:sp>
        <p:nvSpPr>
          <p:cNvPr id="95" name="object 95"/>
          <p:cNvSpPr/>
          <p:nvPr/>
        </p:nvSpPr>
        <p:spPr>
          <a:xfrm>
            <a:off x="12771119" y="7382256"/>
            <a:ext cx="1804670" cy="848994"/>
          </a:xfrm>
          <a:custGeom>
            <a:avLst/>
            <a:gdLst/>
            <a:ahLst/>
            <a:cxnLst/>
            <a:rect l="l" t="t" r="r" b="b"/>
            <a:pathLst>
              <a:path w="1804669" h="848995">
                <a:moveTo>
                  <a:pt x="1804416" y="0"/>
                </a:moveTo>
                <a:lnTo>
                  <a:pt x="0" y="0"/>
                </a:lnTo>
                <a:lnTo>
                  <a:pt x="0" y="848868"/>
                </a:lnTo>
                <a:lnTo>
                  <a:pt x="1804416" y="848868"/>
                </a:lnTo>
                <a:lnTo>
                  <a:pt x="1380743" y="420370"/>
                </a:lnTo>
                <a:lnTo>
                  <a:pt x="1804416" y="0"/>
                </a:lnTo>
                <a:close/>
              </a:path>
            </a:pathLst>
          </a:custGeom>
          <a:solidFill>
            <a:srgbClr val="095A82"/>
          </a:solidFill>
        </p:spPr>
        <p:txBody>
          <a:bodyPr wrap="square" lIns="0" tIns="0" rIns="0" bIns="0" rtlCol="0"/>
          <a:lstStyle/>
          <a:p>
            <a:endParaRPr>
              <a:solidFill>
                <a:prstClr val="black"/>
              </a:solidFill>
            </a:endParaRPr>
          </a:p>
        </p:txBody>
      </p:sp>
      <p:sp>
        <p:nvSpPr>
          <p:cNvPr id="96" name="object 96"/>
          <p:cNvSpPr/>
          <p:nvPr/>
        </p:nvSpPr>
        <p:spPr>
          <a:xfrm>
            <a:off x="14116812" y="7382256"/>
            <a:ext cx="459105" cy="848994"/>
          </a:xfrm>
          <a:custGeom>
            <a:avLst/>
            <a:gdLst/>
            <a:ahLst/>
            <a:cxnLst/>
            <a:rect l="l" t="t" r="r" b="b"/>
            <a:pathLst>
              <a:path w="459105" h="848995">
                <a:moveTo>
                  <a:pt x="458724" y="0"/>
                </a:moveTo>
                <a:lnTo>
                  <a:pt x="421132" y="0"/>
                </a:lnTo>
                <a:lnTo>
                  <a:pt x="0" y="425831"/>
                </a:lnTo>
                <a:lnTo>
                  <a:pt x="421132" y="848868"/>
                </a:lnTo>
                <a:lnTo>
                  <a:pt x="458724" y="848868"/>
                </a:lnTo>
                <a:lnTo>
                  <a:pt x="34925" y="425831"/>
                </a:lnTo>
                <a:lnTo>
                  <a:pt x="458724" y="0"/>
                </a:lnTo>
                <a:close/>
              </a:path>
            </a:pathLst>
          </a:custGeom>
          <a:solidFill>
            <a:srgbClr val="074361"/>
          </a:solidFill>
        </p:spPr>
        <p:txBody>
          <a:bodyPr wrap="square" lIns="0" tIns="0" rIns="0" bIns="0" rtlCol="0"/>
          <a:lstStyle/>
          <a:p>
            <a:endParaRPr>
              <a:solidFill>
                <a:prstClr val="black"/>
              </a:solidFill>
            </a:endParaRPr>
          </a:p>
        </p:txBody>
      </p:sp>
      <p:sp>
        <p:nvSpPr>
          <p:cNvPr id="97" name="object 97"/>
          <p:cNvSpPr/>
          <p:nvPr/>
        </p:nvSpPr>
        <p:spPr>
          <a:xfrm>
            <a:off x="13568171" y="7580153"/>
            <a:ext cx="401320" cy="454659"/>
          </a:xfrm>
          <a:custGeom>
            <a:avLst/>
            <a:gdLst/>
            <a:ahLst/>
            <a:cxnLst/>
            <a:rect l="l" t="t" r="r" b="b"/>
            <a:pathLst>
              <a:path w="401319" h="454659">
                <a:moveTo>
                  <a:pt x="29273" y="0"/>
                </a:moveTo>
                <a:lnTo>
                  <a:pt x="0" y="28035"/>
                </a:lnTo>
                <a:lnTo>
                  <a:pt x="0" y="425037"/>
                </a:lnTo>
                <a:lnTo>
                  <a:pt x="24130" y="454374"/>
                </a:lnTo>
                <a:lnTo>
                  <a:pt x="34417" y="454374"/>
                </a:lnTo>
                <a:lnTo>
                  <a:pt x="387096" y="252444"/>
                </a:lnTo>
                <a:lnTo>
                  <a:pt x="400812" y="226536"/>
                </a:lnTo>
                <a:lnTo>
                  <a:pt x="399865" y="219086"/>
                </a:lnTo>
                <a:lnTo>
                  <a:pt x="43053" y="3905"/>
                </a:lnTo>
                <a:lnTo>
                  <a:pt x="29273" y="0"/>
                </a:lnTo>
                <a:close/>
              </a:path>
            </a:pathLst>
          </a:custGeom>
          <a:solidFill>
            <a:srgbClr val="FFFFFF"/>
          </a:solidFill>
        </p:spPr>
        <p:txBody>
          <a:bodyPr wrap="square" lIns="0" tIns="0" rIns="0" bIns="0" rtlCol="0"/>
          <a:lstStyle/>
          <a:p>
            <a:endParaRPr>
              <a:solidFill>
                <a:prstClr val="black"/>
              </a:solidFill>
            </a:endParaRPr>
          </a:p>
        </p:txBody>
      </p:sp>
      <p:sp>
        <p:nvSpPr>
          <p:cNvPr id="98" name="object 98"/>
          <p:cNvSpPr/>
          <p:nvPr/>
        </p:nvSpPr>
        <p:spPr>
          <a:xfrm>
            <a:off x="13770863" y="7754111"/>
            <a:ext cx="90170" cy="105410"/>
          </a:xfrm>
          <a:custGeom>
            <a:avLst/>
            <a:gdLst/>
            <a:ahLst/>
            <a:cxnLst/>
            <a:rect l="l" t="t" r="r" b="b"/>
            <a:pathLst>
              <a:path w="90169" h="105409">
                <a:moveTo>
                  <a:pt x="0" y="0"/>
                </a:moveTo>
                <a:lnTo>
                  <a:pt x="0" y="105156"/>
                </a:lnTo>
                <a:lnTo>
                  <a:pt x="89916" y="52578"/>
                </a:lnTo>
                <a:lnTo>
                  <a:pt x="0" y="0"/>
                </a:lnTo>
                <a:close/>
              </a:path>
            </a:pathLst>
          </a:custGeom>
          <a:solidFill>
            <a:srgbClr val="095A82"/>
          </a:solidFill>
        </p:spPr>
        <p:txBody>
          <a:bodyPr wrap="square" lIns="0" tIns="0" rIns="0" bIns="0" rtlCol="0"/>
          <a:lstStyle/>
          <a:p>
            <a:endParaRPr>
              <a:solidFill>
                <a:prstClr val="black"/>
              </a:solidFill>
            </a:endParaRPr>
          </a:p>
        </p:txBody>
      </p:sp>
      <p:sp>
        <p:nvSpPr>
          <p:cNvPr id="99" name="object 99"/>
          <p:cNvSpPr txBox="1"/>
          <p:nvPr/>
        </p:nvSpPr>
        <p:spPr>
          <a:xfrm>
            <a:off x="14492732" y="3372687"/>
            <a:ext cx="1921510" cy="452120"/>
          </a:xfrm>
          <a:prstGeom prst="rect">
            <a:avLst/>
          </a:prstGeom>
        </p:spPr>
        <p:txBody>
          <a:bodyPr vert="horz" wrap="square" lIns="0" tIns="12065" rIns="0" bIns="0" rtlCol="0">
            <a:spAutoFit/>
          </a:bodyPr>
          <a:lstStyle/>
          <a:p>
            <a:pPr marL="12700">
              <a:spcBef>
                <a:spcPts val="95"/>
              </a:spcBef>
            </a:pPr>
            <a:r>
              <a:rPr sz="2800" b="1" spc="-15" dirty="0">
                <a:solidFill>
                  <a:srgbClr val="9CB955"/>
                </a:solidFill>
                <a:cs typeface="Calibri"/>
              </a:rPr>
              <a:t>Performance</a:t>
            </a:r>
            <a:endParaRPr sz="2800">
              <a:solidFill>
                <a:prstClr val="black"/>
              </a:solidFill>
              <a:cs typeface="Calibri"/>
            </a:endParaRPr>
          </a:p>
        </p:txBody>
      </p:sp>
      <p:sp>
        <p:nvSpPr>
          <p:cNvPr id="100" name="object 100"/>
          <p:cNvSpPr txBox="1"/>
          <p:nvPr/>
        </p:nvSpPr>
        <p:spPr>
          <a:xfrm>
            <a:off x="14470507" y="6143625"/>
            <a:ext cx="1217295" cy="452120"/>
          </a:xfrm>
          <a:prstGeom prst="rect">
            <a:avLst/>
          </a:prstGeom>
        </p:spPr>
        <p:txBody>
          <a:bodyPr vert="horz" wrap="square" lIns="0" tIns="12065" rIns="0" bIns="0" rtlCol="0">
            <a:spAutoFit/>
          </a:bodyPr>
          <a:lstStyle/>
          <a:p>
            <a:pPr marL="12700">
              <a:spcBef>
                <a:spcPts val="95"/>
              </a:spcBef>
            </a:pPr>
            <a:r>
              <a:rPr sz="2800" b="1" spc="-5" dirty="0">
                <a:solidFill>
                  <a:srgbClr val="0D80B8"/>
                </a:solidFill>
                <a:cs typeface="Calibri"/>
              </a:rPr>
              <a:t>Security</a:t>
            </a:r>
            <a:endParaRPr sz="2800">
              <a:solidFill>
                <a:prstClr val="black"/>
              </a:solidFill>
              <a:cs typeface="Calibri"/>
            </a:endParaRPr>
          </a:p>
        </p:txBody>
      </p:sp>
      <p:sp>
        <p:nvSpPr>
          <p:cNvPr id="101" name="object 101"/>
          <p:cNvSpPr txBox="1"/>
          <p:nvPr/>
        </p:nvSpPr>
        <p:spPr>
          <a:xfrm>
            <a:off x="15190469" y="7557896"/>
            <a:ext cx="1083310" cy="452120"/>
          </a:xfrm>
          <a:prstGeom prst="rect">
            <a:avLst/>
          </a:prstGeom>
        </p:spPr>
        <p:txBody>
          <a:bodyPr vert="horz" wrap="square" lIns="0" tIns="12065" rIns="0" bIns="0" rtlCol="0">
            <a:spAutoFit/>
          </a:bodyPr>
          <a:lstStyle/>
          <a:p>
            <a:pPr marL="12700">
              <a:spcBef>
                <a:spcPts val="95"/>
              </a:spcBef>
            </a:pPr>
            <a:r>
              <a:rPr sz="2800" b="1" spc="-10" dirty="0">
                <a:solidFill>
                  <a:srgbClr val="095A82"/>
                </a:solidFill>
                <a:cs typeface="Calibri"/>
              </a:rPr>
              <a:t>Pri</a:t>
            </a:r>
            <a:r>
              <a:rPr sz="2800" b="1" spc="-45" dirty="0">
                <a:solidFill>
                  <a:srgbClr val="095A82"/>
                </a:solidFill>
                <a:cs typeface="Calibri"/>
              </a:rPr>
              <a:t>v</a:t>
            </a:r>
            <a:r>
              <a:rPr sz="2800" b="1" spc="-5" dirty="0">
                <a:solidFill>
                  <a:srgbClr val="095A82"/>
                </a:solidFill>
                <a:cs typeface="Calibri"/>
              </a:rPr>
              <a:t>acy</a:t>
            </a:r>
            <a:endParaRPr sz="2800">
              <a:solidFill>
                <a:prstClr val="black"/>
              </a:solidFill>
              <a:cs typeface="Calibri"/>
            </a:endParaRPr>
          </a:p>
        </p:txBody>
      </p:sp>
      <p:sp>
        <p:nvSpPr>
          <p:cNvPr id="102" name="object 102"/>
          <p:cNvSpPr txBox="1"/>
          <p:nvPr/>
        </p:nvSpPr>
        <p:spPr>
          <a:xfrm>
            <a:off x="15221458" y="4768037"/>
            <a:ext cx="1878964" cy="452120"/>
          </a:xfrm>
          <a:prstGeom prst="rect">
            <a:avLst/>
          </a:prstGeom>
        </p:spPr>
        <p:txBody>
          <a:bodyPr vert="horz" wrap="square" lIns="0" tIns="12065" rIns="0" bIns="0" rtlCol="0">
            <a:spAutoFit/>
          </a:bodyPr>
          <a:lstStyle/>
          <a:p>
            <a:pPr marL="12700">
              <a:spcBef>
                <a:spcPts val="95"/>
              </a:spcBef>
            </a:pPr>
            <a:r>
              <a:rPr sz="2800" b="1" spc="-40" dirty="0">
                <a:solidFill>
                  <a:srgbClr val="F19C13"/>
                </a:solidFill>
                <a:cs typeface="Calibri"/>
              </a:rPr>
              <a:t>Tokenization</a:t>
            </a:r>
            <a:endParaRPr sz="2800">
              <a:solidFill>
                <a:prstClr val="black"/>
              </a:solidFill>
              <a:cs typeface="Calibri"/>
            </a:endParaRPr>
          </a:p>
        </p:txBody>
      </p:sp>
      <p:sp>
        <p:nvSpPr>
          <p:cNvPr id="103" name="object 103"/>
          <p:cNvSpPr txBox="1"/>
          <p:nvPr/>
        </p:nvSpPr>
        <p:spPr>
          <a:xfrm>
            <a:off x="937666" y="1891664"/>
            <a:ext cx="14133830" cy="452120"/>
          </a:xfrm>
          <a:prstGeom prst="rect">
            <a:avLst/>
          </a:prstGeom>
        </p:spPr>
        <p:txBody>
          <a:bodyPr vert="horz" wrap="square" lIns="0" tIns="12065" rIns="0" bIns="0" rtlCol="0">
            <a:spAutoFit/>
          </a:bodyPr>
          <a:lstStyle/>
          <a:p>
            <a:pPr marL="12700">
              <a:spcBef>
                <a:spcPts val="95"/>
              </a:spcBef>
            </a:pPr>
            <a:r>
              <a:rPr sz="2800" spc="-10" dirty="0">
                <a:solidFill>
                  <a:srgbClr val="5F5F5F"/>
                </a:solidFill>
                <a:cs typeface="Calibri"/>
              </a:rPr>
              <a:t>Following </a:t>
            </a:r>
            <a:r>
              <a:rPr sz="2800" spc="-5" dirty="0">
                <a:solidFill>
                  <a:srgbClr val="5F5F5F"/>
                </a:solidFill>
                <a:cs typeface="Calibri"/>
              </a:rPr>
              <a:t>are </a:t>
            </a:r>
            <a:r>
              <a:rPr sz="2800" spc="-10" dirty="0">
                <a:solidFill>
                  <a:srgbClr val="5F5F5F"/>
                </a:solidFill>
                <a:cs typeface="Calibri"/>
              </a:rPr>
              <a:t>the possible </a:t>
            </a:r>
            <a:r>
              <a:rPr sz="2800" spc="-5" dirty="0">
                <a:solidFill>
                  <a:srgbClr val="5F5F5F"/>
                </a:solidFill>
                <a:cs typeface="Calibri"/>
              </a:rPr>
              <a:t>reasons why we </a:t>
            </a:r>
            <a:r>
              <a:rPr sz="2800" spc="-10" dirty="0">
                <a:solidFill>
                  <a:srgbClr val="5F5F5F"/>
                </a:solidFill>
                <a:cs typeface="Calibri"/>
              </a:rPr>
              <a:t>need </a:t>
            </a:r>
            <a:r>
              <a:rPr sz="2800" b="1" spc="-5" dirty="0">
                <a:solidFill>
                  <a:srgbClr val="5F5F5F"/>
                </a:solidFill>
                <a:cs typeface="Calibri"/>
              </a:rPr>
              <a:t>consensus algorithms </a:t>
            </a:r>
            <a:r>
              <a:rPr sz="2800" spc="-10" dirty="0">
                <a:solidFill>
                  <a:srgbClr val="5F5F5F"/>
                </a:solidFill>
                <a:cs typeface="Calibri"/>
              </a:rPr>
              <a:t>other </a:t>
            </a:r>
            <a:r>
              <a:rPr sz="2800" spc="-5" dirty="0">
                <a:solidFill>
                  <a:srgbClr val="5F5F5F"/>
                </a:solidFill>
                <a:cs typeface="Calibri"/>
              </a:rPr>
              <a:t>than</a:t>
            </a:r>
            <a:r>
              <a:rPr sz="2800" spc="315" dirty="0">
                <a:solidFill>
                  <a:srgbClr val="5F5F5F"/>
                </a:solidFill>
                <a:cs typeface="Calibri"/>
              </a:rPr>
              <a:t> </a:t>
            </a:r>
            <a:r>
              <a:rPr sz="2800" b="1" spc="-5" dirty="0">
                <a:solidFill>
                  <a:srgbClr val="5F5F5F"/>
                </a:solidFill>
                <a:cs typeface="Calibri"/>
              </a:rPr>
              <a:t>proof-of-work</a:t>
            </a:r>
            <a:r>
              <a:rPr sz="2800" spc="-5" dirty="0">
                <a:solidFill>
                  <a:srgbClr val="5F5F5F"/>
                </a:solidFill>
                <a:cs typeface="Calibri"/>
              </a:rPr>
              <a:t>:</a:t>
            </a:r>
            <a:endParaRPr sz="2800">
              <a:solidFill>
                <a:prstClr val="black"/>
              </a:solidFill>
              <a:cs typeface="Calibri"/>
            </a:endParaRPr>
          </a:p>
        </p:txBody>
      </p:sp>
      <p:sp>
        <p:nvSpPr>
          <p:cNvPr id="105" name="object 6"/>
          <p:cNvSpPr txBox="1"/>
          <p:nvPr/>
        </p:nvSpPr>
        <p:spPr>
          <a:xfrm>
            <a:off x="3187191" y="8398832"/>
            <a:ext cx="14559280" cy="1373453"/>
          </a:xfrm>
          <a:prstGeom prst="rect">
            <a:avLst/>
          </a:prstGeom>
        </p:spPr>
        <p:txBody>
          <a:bodyPr vert="horz" wrap="square" lIns="0" tIns="26670" rIns="0" bIns="0" rtlCol="0">
            <a:spAutoFit/>
          </a:bodyPr>
          <a:lstStyle/>
          <a:p>
            <a:pPr marL="25400">
              <a:spcBef>
                <a:spcPts val="210"/>
              </a:spcBef>
            </a:pPr>
            <a:r>
              <a:rPr sz="2000" dirty="0">
                <a:latin typeface="Arial Rounded MT Bold" panose="020F0704030504030204" pitchFamily="34" charset="0"/>
                <a:cs typeface="Calibri"/>
              </a:rPr>
              <a:t>Following</a:t>
            </a:r>
            <a:r>
              <a:rPr sz="2000" spc="-60" dirty="0">
                <a:latin typeface="Arial Rounded MT Bold" panose="020F0704030504030204" pitchFamily="34" charset="0"/>
                <a:cs typeface="Calibri"/>
              </a:rPr>
              <a:t> </a:t>
            </a:r>
            <a:r>
              <a:rPr sz="2000" dirty="0">
                <a:latin typeface="Arial Rounded MT Bold" panose="020F0704030504030204" pitchFamily="34" charset="0"/>
                <a:cs typeface="Calibri"/>
              </a:rPr>
              <a:t>are</a:t>
            </a:r>
            <a:r>
              <a:rPr sz="2000" spc="-40" dirty="0">
                <a:latin typeface="Arial Rounded MT Bold" panose="020F0704030504030204" pitchFamily="34" charset="0"/>
                <a:cs typeface="Calibri"/>
              </a:rPr>
              <a:t> </a:t>
            </a:r>
            <a:r>
              <a:rPr sz="2000" dirty="0">
                <a:latin typeface="Arial Rounded MT Bold" panose="020F0704030504030204" pitchFamily="34" charset="0"/>
                <a:cs typeface="Calibri"/>
              </a:rPr>
              <a:t>the</a:t>
            </a:r>
            <a:r>
              <a:rPr sz="2000" spc="-20" dirty="0">
                <a:latin typeface="Arial Rounded MT Bold" panose="020F0704030504030204" pitchFamily="34" charset="0"/>
                <a:cs typeface="Calibri"/>
              </a:rPr>
              <a:t> </a:t>
            </a:r>
            <a:r>
              <a:rPr sz="2000" dirty="0">
                <a:latin typeface="Arial Rounded MT Bold" panose="020F0704030504030204" pitchFamily="34" charset="0"/>
                <a:cs typeface="Calibri"/>
              </a:rPr>
              <a:t>possible</a:t>
            </a:r>
            <a:r>
              <a:rPr sz="2000" spc="-40" dirty="0">
                <a:latin typeface="Arial Rounded MT Bold" panose="020F0704030504030204" pitchFamily="34" charset="0"/>
                <a:cs typeface="Calibri"/>
              </a:rPr>
              <a:t> </a:t>
            </a:r>
            <a:r>
              <a:rPr sz="2000" dirty="0">
                <a:latin typeface="Arial Rounded MT Bold" panose="020F0704030504030204" pitchFamily="34" charset="0"/>
                <a:cs typeface="Calibri"/>
              </a:rPr>
              <a:t>reasons</a:t>
            </a:r>
            <a:r>
              <a:rPr sz="2000" spc="-60" dirty="0">
                <a:latin typeface="Arial Rounded MT Bold" panose="020F0704030504030204" pitchFamily="34" charset="0"/>
                <a:cs typeface="Calibri"/>
              </a:rPr>
              <a:t> </a:t>
            </a:r>
            <a:r>
              <a:rPr sz="2000" dirty="0">
                <a:latin typeface="Arial Rounded MT Bold" panose="020F0704030504030204" pitchFamily="34" charset="0"/>
                <a:cs typeface="Calibri"/>
              </a:rPr>
              <a:t>why</a:t>
            </a:r>
            <a:r>
              <a:rPr sz="2000" spc="-50" dirty="0">
                <a:latin typeface="Arial Rounded MT Bold" panose="020F0704030504030204" pitchFamily="34" charset="0"/>
                <a:cs typeface="Calibri"/>
              </a:rPr>
              <a:t> </a:t>
            </a:r>
            <a:r>
              <a:rPr sz="2000" dirty="0">
                <a:latin typeface="Arial Rounded MT Bold" panose="020F0704030504030204" pitchFamily="34" charset="0"/>
                <a:cs typeface="Calibri"/>
              </a:rPr>
              <a:t>we</a:t>
            </a:r>
            <a:r>
              <a:rPr sz="2000" spc="-30" dirty="0">
                <a:latin typeface="Arial Rounded MT Bold" panose="020F0704030504030204" pitchFamily="34" charset="0"/>
                <a:cs typeface="Calibri"/>
              </a:rPr>
              <a:t> </a:t>
            </a:r>
            <a:r>
              <a:rPr sz="2000" dirty="0">
                <a:latin typeface="Arial Rounded MT Bold" panose="020F0704030504030204" pitchFamily="34" charset="0"/>
                <a:cs typeface="Calibri"/>
              </a:rPr>
              <a:t>need</a:t>
            </a:r>
            <a:r>
              <a:rPr sz="2000" spc="-60" dirty="0">
                <a:latin typeface="Arial Rounded MT Bold" panose="020F0704030504030204" pitchFamily="34" charset="0"/>
                <a:cs typeface="Calibri"/>
              </a:rPr>
              <a:t> </a:t>
            </a:r>
            <a:r>
              <a:rPr sz="2000" dirty="0">
                <a:latin typeface="Arial Rounded MT Bold" panose="020F0704030504030204" pitchFamily="34" charset="0"/>
                <a:cs typeface="Calibri"/>
              </a:rPr>
              <a:t>consensus</a:t>
            </a:r>
            <a:r>
              <a:rPr sz="2000" spc="-60" dirty="0">
                <a:latin typeface="Arial Rounded MT Bold" panose="020F0704030504030204" pitchFamily="34" charset="0"/>
                <a:cs typeface="Calibri"/>
              </a:rPr>
              <a:t> </a:t>
            </a:r>
            <a:r>
              <a:rPr sz="2000" dirty="0">
                <a:latin typeface="Arial Rounded MT Bold" panose="020F0704030504030204" pitchFamily="34" charset="0"/>
                <a:cs typeface="Calibri"/>
              </a:rPr>
              <a:t>algorithm</a:t>
            </a:r>
            <a:r>
              <a:rPr sz="2000" spc="-40" dirty="0">
                <a:latin typeface="Arial Rounded MT Bold" panose="020F0704030504030204" pitchFamily="34" charset="0"/>
                <a:cs typeface="Calibri"/>
              </a:rPr>
              <a:t> </a:t>
            </a:r>
            <a:r>
              <a:rPr sz="2000" spc="-10" dirty="0">
                <a:latin typeface="Arial Rounded MT Bold" panose="020F0704030504030204" pitchFamily="34" charset="0"/>
                <a:cs typeface="Calibri"/>
              </a:rPr>
              <a:t>more</a:t>
            </a:r>
            <a:r>
              <a:rPr sz="2000" spc="-20" dirty="0">
                <a:latin typeface="Arial Rounded MT Bold" panose="020F0704030504030204" pitchFamily="34" charset="0"/>
                <a:cs typeface="Calibri"/>
              </a:rPr>
              <a:t> </a:t>
            </a:r>
            <a:r>
              <a:rPr sz="2000" dirty="0">
                <a:latin typeface="Arial Rounded MT Bold" panose="020F0704030504030204" pitchFamily="34" charset="0"/>
                <a:cs typeface="Calibri"/>
              </a:rPr>
              <a:t>than</a:t>
            </a:r>
            <a:r>
              <a:rPr sz="2000" spc="-50" dirty="0">
                <a:latin typeface="Arial Rounded MT Bold" panose="020F0704030504030204" pitchFamily="34" charset="0"/>
                <a:cs typeface="Calibri"/>
              </a:rPr>
              <a:t> </a:t>
            </a:r>
            <a:r>
              <a:rPr sz="2000" spc="-10" dirty="0">
                <a:latin typeface="Arial Rounded MT Bold" panose="020F0704030504030204" pitchFamily="34" charset="0"/>
                <a:cs typeface="Calibri"/>
              </a:rPr>
              <a:t>“proof-of-work”</a:t>
            </a:r>
            <a:r>
              <a:rPr sz="2000" spc="-70" dirty="0">
                <a:latin typeface="Arial Rounded MT Bold" panose="020F0704030504030204" pitchFamily="34" charset="0"/>
                <a:cs typeface="Calibri"/>
              </a:rPr>
              <a:t> </a:t>
            </a:r>
            <a:r>
              <a:rPr sz="2000" dirty="0">
                <a:latin typeface="Arial Rounded MT Bold" panose="020F0704030504030204" pitchFamily="34" charset="0"/>
                <a:cs typeface="Calibri"/>
              </a:rPr>
              <a:t>:</a:t>
            </a:r>
          </a:p>
          <a:p>
            <a:pPr marL="594360" indent="-568960">
              <a:spcBef>
                <a:spcPts val="1930"/>
              </a:spcBef>
              <a:buClr>
                <a:srgbClr val="095A82"/>
              </a:buClr>
              <a:buFont typeface="Wingdings"/>
              <a:buChar char=""/>
              <a:tabLst>
                <a:tab pos="594360" algn="l"/>
                <a:tab pos="595630" algn="l"/>
              </a:tabLst>
            </a:pPr>
            <a:r>
              <a:rPr sz="2000" spc="-10" dirty="0">
                <a:latin typeface="Arial Rounded MT Bold" panose="020F0704030504030204" pitchFamily="34" charset="0"/>
                <a:cs typeface="Calibri"/>
              </a:rPr>
              <a:t>Different business</a:t>
            </a:r>
            <a:r>
              <a:rPr sz="2000" spc="120" dirty="0">
                <a:latin typeface="Arial Rounded MT Bold" panose="020F0704030504030204" pitchFamily="34" charset="0"/>
                <a:cs typeface="Calibri"/>
              </a:rPr>
              <a:t> </a:t>
            </a:r>
            <a:r>
              <a:rPr sz="2000" spc="-10" dirty="0">
                <a:latin typeface="Arial Rounded MT Bold" panose="020F0704030504030204" pitchFamily="34" charset="0"/>
                <a:cs typeface="Calibri"/>
              </a:rPr>
              <a:t>needs</a:t>
            </a:r>
            <a:endParaRPr sz="2000" dirty="0">
              <a:latin typeface="Arial Rounded MT Bold" panose="020F0704030504030204" pitchFamily="34" charset="0"/>
              <a:cs typeface="Calibri"/>
            </a:endParaRPr>
          </a:p>
          <a:p>
            <a:pPr marL="594360" indent="-568960">
              <a:spcBef>
                <a:spcPts val="1390"/>
              </a:spcBef>
              <a:buClr>
                <a:srgbClr val="095A82"/>
              </a:buClr>
              <a:buFont typeface="Wingdings"/>
              <a:buChar char=""/>
              <a:tabLst>
                <a:tab pos="594360" algn="l"/>
                <a:tab pos="595630" algn="l"/>
              </a:tabLst>
            </a:pPr>
            <a:r>
              <a:rPr sz="2000" spc="-10" dirty="0">
                <a:latin typeface="Arial Rounded MT Bold" panose="020F0704030504030204" pitchFamily="34" charset="0"/>
                <a:cs typeface="Calibri"/>
              </a:rPr>
              <a:t>Different </a:t>
            </a:r>
            <a:r>
              <a:rPr sz="2000" spc="-20" dirty="0">
                <a:latin typeface="Arial Rounded MT Bold" panose="020F0704030504030204" pitchFamily="34" charset="0"/>
                <a:cs typeface="Calibri"/>
              </a:rPr>
              <a:t>use</a:t>
            </a:r>
            <a:r>
              <a:rPr sz="2000" spc="80" dirty="0">
                <a:latin typeface="Arial Rounded MT Bold" panose="020F0704030504030204" pitchFamily="34" charset="0"/>
                <a:cs typeface="Calibri"/>
              </a:rPr>
              <a:t> </a:t>
            </a:r>
            <a:r>
              <a:rPr sz="2000" spc="-10" dirty="0" smtClean="0">
                <a:latin typeface="Arial Rounded MT Bold" panose="020F0704030504030204" pitchFamily="34" charset="0"/>
                <a:cs typeface="Calibri"/>
              </a:rPr>
              <a:t>cases</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37576216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02996"/>
            <a:ext cx="8418195" cy="879475"/>
          </a:xfrm>
          <a:prstGeom prst="rect">
            <a:avLst/>
          </a:prstGeom>
        </p:spPr>
        <p:txBody>
          <a:bodyPr vert="horz" wrap="square" lIns="0" tIns="12700" rIns="0" bIns="0" rtlCol="0">
            <a:spAutoFit/>
          </a:bodyPr>
          <a:lstStyle/>
          <a:p>
            <a:pPr marL="12700">
              <a:lnSpc>
                <a:spcPct val="100000"/>
              </a:lnSpc>
              <a:spcBef>
                <a:spcPts val="100"/>
              </a:spcBef>
            </a:pPr>
            <a:r>
              <a:rPr sz="5600" spc="-5" dirty="0">
                <a:solidFill>
                  <a:srgbClr val="095A82"/>
                </a:solidFill>
              </a:rPr>
              <a:t>Other Consensus</a:t>
            </a:r>
            <a:r>
              <a:rPr sz="5600" spc="-95" dirty="0">
                <a:solidFill>
                  <a:srgbClr val="095A82"/>
                </a:solidFill>
              </a:rPr>
              <a:t> </a:t>
            </a:r>
            <a:r>
              <a:rPr sz="5600" dirty="0">
                <a:solidFill>
                  <a:srgbClr val="095A82"/>
                </a:solidFill>
              </a:rPr>
              <a:t>Algorithms</a:t>
            </a:r>
            <a:endParaRPr sz="5600"/>
          </a:p>
        </p:txBody>
      </p:sp>
      <p:sp>
        <p:nvSpPr>
          <p:cNvPr id="7" name="object 7"/>
          <p:cNvSpPr txBox="1"/>
          <p:nvPr/>
        </p:nvSpPr>
        <p:spPr>
          <a:xfrm>
            <a:off x="13360145" y="2288286"/>
            <a:ext cx="1857375" cy="452120"/>
          </a:xfrm>
          <a:prstGeom prst="rect">
            <a:avLst/>
          </a:prstGeom>
        </p:spPr>
        <p:txBody>
          <a:bodyPr vert="horz" wrap="square" lIns="0" tIns="12065" rIns="0" bIns="0" rtlCol="0">
            <a:spAutoFit/>
          </a:bodyPr>
          <a:lstStyle/>
          <a:p>
            <a:pPr marL="12700">
              <a:spcBef>
                <a:spcPts val="95"/>
              </a:spcBef>
            </a:pPr>
            <a:r>
              <a:rPr sz="2800" b="1" spc="-5" dirty="0">
                <a:solidFill>
                  <a:srgbClr val="16A995"/>
                </a:solidFill>
                <a:cs typeface="Calibri"/>
              </a:rPr>
              <a:t>Scalable</a:t>
            </a:r>
            <a:r>
              <a:rPr sz="2800" b="1" spc="-50" dirty="0">
                <a:solidFill>
                  <a:srgbClr val="16A995"/>
                </a:solidFill>
                <a:cs typeface="Calibri"/>
              </a:rPr>
              <a:t> </a:t>
            </a:r>
            <a:r>
              <a:rPr sz="2800" b="1" spc="-5" dirty="0">
                <a:solidFill>
                  <a:srgbClr val="16A995"/>
                </a:solidFill>
                <a:cs typeface="Calibri"/>
              </a:rPr>
              <a:t>BFT</a:t>
            </a:r>
            <a:endParaRPr sz="2800">
              <a:solidFill>
                <a:prstClr val="black"/>
              </a:solidFill>
              <a:cs typeface="Calibri"/>
            </a:endParaRPr>
          </a:p>
        </p:txBody>
      </p:sp>
      <p:sp>
        <p:nvSpPr>
          <p:cNvPr id="8" name="object 8"/>
          <p:cNvSpPr txBox="1"/>
          <p:nvPr/>
        </p:nvSpPr>
        <p:spPr>
          <a:xfrm>
            <a:off x="13366750" y="3693667"/>
            <a:ext cx="2595245" cy="452120"/>
          </a:xfrm>
          <a:prstGeom prst="rect">
            <a:avLst/>
          </a:prstGeom>
        </p:spPr>
        <p:txBody>
          <a:bodyPr vert="horz" wrap="square" lIns="0" tIns="12065" rIns="0" bIns="0" rtlCol="0">
            <a:spAutoFit/>
          </a:bodyPr>
          <a:lstStyle/>
          <a:p>
            <a:pPr marL="12700">
              <a:spcBef>
                <a:spcPts val="95"/>
              </a:spcBef>
            </a:pPr>
            <a:r>
              <a:rPr sz="2800" b="1" spc="-5" dirty="0">
                <a:solidFill>
                  <a:srgbClr val="9CB955"/>
                </a:solidFill>
                <a:cs typeface="Calibri"/>
              </a:rPr>
              <a:t>Ripple</a:t>
            </a:r>
            <a:r>
              <a:rPr sz="2800" b="1" spc="-55" dirty="0">
                <a:solidFill>
                  <a:srgbClr val="9CB955"/>
                </a:solidFill>
                <a:cs typeface="Calibri"/>
              </a:rPr>
              <a:t> </a:t>
            </a:r>
            <a:r>
              <a:rPr sz="2800" b="1" spc="-5" dirty="0">
                <a:solidFill>
                  <a:srgbClr val="9CB955"/>
                </a:solidFill>
                <a:cs typeface="Calibri"/>
              </a:rPr>
              <a:t>Consensus</a:t>
            </a:r>
            <a:endParaRPr sz="2800">
              <a:solidFill>
                <a:prstClr val="black"/>
              </a:solidFill>
              <a:cs typeface="Calibri"/>
            </a:endParaRPr>
          </a:p>
        </p:txBody>
      </p:sp>
      <p:sp>
        <p:nvSpPr>
          <p:cNvPr id="9" name="object 9"/>
          <p:cNvSpPr txBox="1"/>
          <p:nvPr/>
        </p:nvSpPr>
        <p:spPr>
          <a:xfrm>
            <a:off x="13360145" y="4856226"/>
            <a:ext cx="2604135" cy="452120"/>
          </a:xfrm>
          <a:prstGeom prst="rect">
            <a:avLst/>
          </a:prstGeom>
        </p:spPr>
        <p:txBody>
          <a:bodyPr vert="horz" wrap="square" lIns="0" tIns="12065" rIns="0" bIns="0" rtlCol="0">
            <a:spAutoFit/>
          </a:bodyPr>
          <a:lstStyle/>
          <a:p>
            <a:pPr marL="12700">
              <a:spcBef>
                <a:spcPts val="95"/>
              </a:spcBef>
            </a:pPr>
            <a:r>
              <a:rPr sz="2800" b="1" spc="-15" dirty="0">
                <a:solidFill>
                  <a:srgbClr val="F19C13"/>
                </a:solidFill>
                <a:cs typeface="Calibri"/>
              </a:rPr>
              <a:t>Stellar </a:t>
            </a:r>
            <a:r>
              <a:rPr sz="2800" b="1" spc="-5" dirty="0">
                <a:solidFill>
                  <a:srgbClr val="F19C13"/>
                </a:solidFill>
                <a:cs typeface="Calibri"/>
              </a:rPr>
              <a:t>Consensus</a:t>
            </a:r>
            <a:endParaRPr sz="2800">
              <a:solidFill>
                <a:prstClr val="black"/>
              </a:solidFill>
              <a:cs typeface="Calibri"/>
            </a:endParaRPr>
          </a:p>
        </p:txBody>
      </p:sp>
      <p:sp>
        <p:nvSpPr>
          <p:cNvPr id="10" name="object 10"/>
          <p:cNvSpPr/>
          <p:nvPr/>
        </p:nvSpPr>
        <p:spPr>
          <a:xfrm>
            <a:off x="10785144" y="1980247"/>
            <a:ext cx="2525598" cy="7519176"/>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1" name="object 11"/>
          <p:cNvSpPr txBox="1"/>
          <p:nvPr/>
        </p:nvSpPr>
        <p:spPr>
          <a:xfrm>
            <a:off x="12553568" y="4931791"/>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07</a:t>
            </a:r>
            <a:endParaRPr sz="2800">
              <a:solidFill>
                <a:prstClr val="black"/>
              </a:solidFill>
              <a:cs typeface="Calibri"/>
            </a:endParaRPr>
          </a:p>
        </p:txBody>
      </p:sp>
      <p:sp>
        <p:nvSpPr>
          <p:cNvPr id="12" name="object 12"/>
          <p:cNvSpPr txBox="1"/>
          <p:nvPr/>
        </p:nvSpPr>
        <p:spPr>
          <a:xfrm>
            <a:off x="12490195" y="3653790"/>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06</a:t>
            </a:r>
            <a:endParaRPr sz="2800">
              <a:solidFill>
                <a:prstClr val="black"/>
              </a:solidFill>
              <a:cs typeface="Calibri"/>
            </a:endParaRPr>
          </a:p>
        </p:txBody>
      </p:sp>
      <p:sp>
        <p:nvSpPr>
          <p:cNvPr id="13" name="object 13"/>
          <p:cNvSpPr txBox="1"/>
          <p:nvPr/>
        </p:nvSpPr>
        <p:spPr>
          <a:xfrm>
            <a:off x="12490195" y="2325065"/>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05</a:t>
            </a:r>
            <a:endParaRPr sz="2800">
              <a:solidFill>
                <a:prstClr val="black"/>
              </a:solidFill>
              <a:cs typeface="Calibri"/>
            </a:endParaRPr>
          </a:p>
        </p:txBody>
      </p:sp>
      <p:sp>
        <p:nvSpPr>
          <p:cNvPr id="14" name="object 14"/>
          <p:cNvSpPr txBox="1"/>
          <p:nvPr/>
        </p:nvSpPr>
        <p:spPr>
          <a:xfrm>
            <a:off x="12536805" y="6171057"/>
            <a:ext cx="4409440" cy="1755775"/>
          </a:xfrm>
          <a:prstGeom prst="rect">
            <a:avLst/>
          </a:prstGeom>
        </p:spPr>
        <p:txBody>
          <a:bodyPr vert="horz" wrap="square" lIns="0" tIns="12065" rIns="0" bIns="0" rtlCol="0">
            <a:spAutoFit/>
          </a:bodyPr>
          <a:lstStyle/>
          <a:p>
            <a:pPr marL="842644" indent="-813435">
              <a:spcBef>
                <a:spcPts val="95"/>
              </a:spcBef>
              <a:buClr>
                <a:srgbClr val="FFFFFF"/>
              </a:buClr>
              <a:buFontTx/>
              <a:buAutoNum type="arabicPeriod" startAt="8"/>
              <a:tabLst>
                <a:tab pos="842010" algn="l"/>
                <a:tab pos="842644" algn="l"/>
              </a:tabLst>
            </a:pPr>
            <a:r>
              <a:rPr sz="2800" b="1" spc="-100" dirty="0">
                <a:solidFill>
                  <a:srgbClr val="0D80B8"/>
                </a:solidFill>
                <a:cs typeface="Calibri"/>
              </a:rPr>
              <a:t>IOTA’s </a:t>
            </a:r>
            <a:r>
              <a:rPr sz="2800" b="1" spc="-45" dirty="0">
                <a:solidFill>
                  <a:srgbClr val="0D80B8"/>
                </a:solidFill>
                <a:cs typeface="Calibri"/>
              </a:rPr>
              <a:t>Tangle</a:t>
            </a:r>
            <a:r>
              <a:rPr sz="2800" b="1" spc="85" dirty="0">
                <a:solidFill>
                  <a:srgbClr val="0D80B8"/>
                </a:solidFill>
                <a:cs typeface="Calibri"/>
              </a:rPr>
              <a:t> </a:t>
            </a:r>
            <a:r>
              <a:rPr sz="2800" b="1" spc="-5" dirty="0">
                <a:solidFill>
                  <a:srgbClr val="0D80B8"/>
                </a:solidFill>
                <a:cs typeface="Calibri"/>
              </a:rPr>
              <a:t>Consensus</a:t>
            </a:r>
            <a:endParaRPr sz="2800">
              <a:solidFill>
                <a:prstClr val="black"/>
              </a:solidFill>
              <a:cs typeface="Calibri"/>
            </a:endParaRPr>
          </a:p>
          <a:p>
            <a:pPr>
              <a:buClr>
                <a:srgbClr val="FFFFFF"/>
              </a:buClr>
              <a:buFont typeface="Calibri"/>
              <a:buAutoNum type="arabicPeriod" startAt="8"/>
            </a:pPr>
            <a:endParaRPr sz="2800">
              <a:solidFill>
                <a:prstClr val="black"/>
              </a:solidFill>
              <a:latin typeface="Times New Roman"/>
              <a:cs typeface="Times New Roman"/>
            </a:endParaRPr>
          </a:p>
          <a:p>
            <a:pPr>
              <a:spcBef>
                <a:spcPts val="5"/>
              </a:spcBef>
              <a:buClr>
                <a:srgbClr val="FFFFFF"/>
              </a:buClr>
              <a:buFont typeface="Calibri"/>
              <a:buAutoNum type="arabicPeriod" startAt="8"/>
            </a:pPr>
            <a:endParaRPr sz="3200">
              <a:solidFill>
                <a:prstClr val="black"/>
              </a:solidFill>
              <a:latin typeface="Times New Roman"/>
              <a:cs typeface="Times New Roman"/>
            </a:endParaRPr>
          </a:p>
          <a:p>
            <a:pPr marL="847725" indent="-835025">
              <a:buClr>
                <a:srgbClr val="FFFFFF"/>
              </a:buClr>
              <a:buFontTx/>
              <a:buAutoNum type="arabicPeriod" startAt="8"/>
              <a:tabLst>
                <a:tab pos="847725" algn="l"/>
                <a:tab pos="848360" algn="l"/>
              </a:tabLst>
            </a:pPr>
            <a:r>
              <a:rPr sz="2800" b="1" spc="-10" dirty="0">
                <a:solidFill>
                  <a:srgbClr val="095A82"/>
                </a:solidFill>
                <a:cs typeface="Calibri"/>
              </a:rPr>
              <a:t>Raft</a:t>
            </a:r>
            <a:endParaRPr sz="2800">
              <a:solidFill>
                <a:prstClr val="black"/>
              </a:solidFill>
              <a:cs typeface="Calibri"/>
            </a:endParaRPr>
          </a:p>
        </p:txBody>
      </p:sp>
      <p:sp>
        <p:nvSpPr>
          <p:cNvPr id="15" name="object 15"/>
          <p:cNvSpPr/>
          <p:nvPr/>
        </p:nvSpPr>
        <p:spPr>
          <a:xfrm>
            <a:off x="1369872" y="2595975"/>
            <a:ext cx="2528256" cy="6239986"/>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6" name="object 16"/>
          <p:cNvSpPr txBox="1"/>
          <p:nvPr/>
        </p:nvSpPr>
        <p:spPr>
          <a:xfrm>
            <a:off x="3134360" y="6803517"/>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04</a:t>
            </a:r>
            <a:endParaRPr sz="2800">
              <a:solidFill>
                <a:prstClr val="black"/>
              </a:solidFill>
              <a:cs typeface="Calibri"/>
            </a:endParaRPr>
          </a:p>
        </p:txBody>
      </p:sp>
      <p:sp>
        <p:nvSpPr>
          <p:cNvPr id="17" name="object 17"/>
          <p:cNvSpPr txBox="1"/>
          <p:nvPr/>
        </p:nvSpPr>
        <p:spPr>
          <a:xfrm>
            <a:off x="3146298" y="5517642"/>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03</a:t>
            </a:r>
            <a:endParaRPr sz="2800">
              <a:solidFill>
                <a:prstClr val="black"/>
              </a:solidFill>
              <a:cs typeface="Calibri"/>
            </a:endParaRPr>
          </a:p>
        </p:txBody>
      </p:sp>
      <p:sp>
        <p:nvSpPr>
          <p:cNvPr id="18" name="object 18"/>
          <p:cNvSpPr txBox="1"/>
          <p:nvPr/>
        </p:nvSpPr>
        <p:spPr>
          <a:xfrm>
            <a:off x="3076194" y="4263898"/>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02</a:t>
            </a:r>
            <a:endParaRPr sz="2800">
              <a:solidFill>
                <a:prstClr val="black"/>
              </a:solidFill>
              <a:cs typeface="Calibri"/>
            </a:endParaRPr>
          </a:p>
        </p:txBody>
      </p:sp>
      <p:sp>
        <p:nvSpPr>
          <p:cNvPr id="19" name="object 19"/>
          <p:cNvSpPr txBox="1"/>
          <p:nvPr/>
        </p:nvSpPr>
        <p:spPr>
          <a:xfrm>
            <a:off x="3077972" y="2942081"/>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01</a:t>
            </a:r>
            <a:endParaRPr sz="2800">
              <a:solidFill>
                <a:prstClr val="black"/>
              </a:solidFill>
              <a:cs typeface="Calibri"/>
            </a:endParaRPr>
          </a:p>
        </p:txBody>
      </p:sp>
      <p:sp>
        <p:nvSpPr>
          <p:cNvPr id="20" name="object 20"/>
          <p:cNvSpPr txBox="1"/>
          <p:nvPr/>
        </p:nvSpPr>
        <p:spPr>
          <a:xfrm>
            <a:off x="3944873" y="2933521"/>
            <a:ext cx="3003550" cy="452120"/>
          </a:xfrm>
          <a:prstGeom prst="rect">
            <a:avLst/>
          </a:prstGeom>
        </p:spPr>
        <p:txBody>
          <a:bodyPr vert="horz" wrap="square" lIns="0" tIns="12065" rIns="0" bIns="0" rtlCol="0">
            <a:spAutoFit/>
          </a:bodyPr>
          <a:lstStyle/>
          <a:p>
            <a:pPr marL="12700">
              <a:spcBef>
                <a:spcPts val="95"/>
              </a:spcBef>
            </a:pPr>
            <a:r>
              <a:rPr sz="2800" b="1" spc="-15" dirty="0">
                <a:solidFill>
                  <a:srgbClr val="095A82"/>
                </a:solidFill>
                <a:cs typeface="Calibri"/>
              </a:rPr>
              <a:t>Proof-of-Stake</a:t>
            </a:r>
            <a:r>
              <a:rPr sz="2800" b="1" spc="-10" dirty="0">
                <a:solidFill>
                  <a:srgbClr val="095A82"/>
                </a:solidFill>
                <a:cs typeface="Calibri"/>
              </a:rPr>
              <a:t> </a:t>
            </a:r>
            <a:r>
              <a:rPr sz="2800" b="1" spc="-15" dirty="0">
                <a:solidFill>
                  <a:srgbClr val="095A82"/>
                </a:solidFill>
                <a:cs typeface="Calibri"/>
              </a:rPr>
              <a:t>(PoS)</a:t>
            </a:r>
            <a:endParaRPr sz="2800" dirty="0">
              <a:solidFill>
                <a:prstClr val="black"/>
              </a:solidFill>
              <a:cs typeface="Calibri"/>
            </a:endParaRPr>
          </a:p>
        </p:txBody>
      </p:sp>
      <p:sp>
        <p:nvSpPr>
          <p:cNvPr id="21" name="object 21"/>
          <p:cNvSpPr txBox="1"/>
          <p:nvPr/>
        </p:nvSpPr>
        <p:spPr>
          <a:xfrm>
            <a:off x="3898519" y="4231640"/>
            <a:ext cx="4356735" cy="452120"/>
          </a:xfrm>
          <a:prstGeom prst="rect">
            <a:avLst/>
          </a:prstGeom>
        </p:spPr>
        <p:txBody>
          <a:bodyPr vert="horz" wrap="square" lIns="0" tIns="12065" rIns="0" bIns="0" rtlCol="0">
            <a:spAutoFit/>
          </a:bodyPr>
          <a:lstStyle/>
          <a:p>
            <a:pPr marL="12700">
              <a:spcBef>
                <a:spcPts val="95"/>
              </a:spcBef>
            </a:pPr>
            <a:r>
              <a:rPr sz="2800" b="1" spc="-10" dirty="0">
                <a:solidFill>
                  <a:srgbClr val="0D80B8"/>
                </a:solidFill>
                <a:cs typeface="Calibri"/>
              </a:rPr>
              <a:t>Proof-of-Elapsed-Time</a:t>
            </a:r>
            <a:r>
              <a:rPr sz="2800" b="1" spc="45" dirty="0">
                <a:solidFill>
                  <a:srgbClr val="0D80B8"/>
                </a:solidFill>
                <a:cs typeface="Calibri"/>
              </a:rPr>
              <a:t> </a:t>
            </a:r>
            <a:r>
              <a:rPr sz="2800" b="1" spc="-15" dirty="0">
                <a:solidFill>
                  <a:srgbClr val="0D80B8"/>
                </a:solidFill>
                <a:cs typeface="Calibri"/>
              </a:rPr>
              <a:t>(PoET)</a:t>
            </a:r>
            <a:endParaRPr sz="2800">
              <a:solidFill>
                <a:prstClr val="black"/>
              </a:solidFill>
              <a:cs typeface="Calibri"/>
            </a:endParaRPr>
          </a:p>
        </p:txBody>
      </p:sp>
      <p:sp>
        <p:nvSpPr>
          <p:cNvPr id="22" name="object 22"/>
          <p:cNvSpPr txBox="1"/>
          <p:nvPr/>
        </p:nvSpPr>
        <p:spPr>
          <a:xfrm>
            <a:off x="3944873" y="5591302"/>
            <a:ext cx="3661410" cy="452120"/>
          </a:xfrm>
          <a:prstGeom prst="rect">
            <a:avLst/>
          </a:prstGeom>
        </p:spPr>
        <p:txBody>
          <a:bodyPr vert="horz" wrap="square" lIns="0" tIns="12065" rIns="0" bIns="0" rtlCol="0">
            <a:spAutoFit/>
          </a:bodyPr>
          <a:lstStyle/>
          <a:p>
            <a:pPr marL="12700">
              <a:spcBef>
                <a:spcPts val="95"/>
              </a:spcBef>
            </a:pPr>
            <a:r>
              <a:rPr sz="2800" b="1" spc="-10" dirty="0">
                <a:solidFill>
                  <a:srgbClr val="F19C13"/>
                </a:solidFill>
                <a:cs typeface="Calibri"/>
              </a:rPr>
              <a:t>Proof-of-Authority</a:t>
            </a:r>
            <a:r>
              <a:rPr sz="2800" b="1" spc="30" dirty="0">
                <a:solidFill>
                  <a:srgbClr val="F19C13"/>
                </a:solidFill>
                <a:cs typeface="Calibri"/>
              </a:rPr>
              <a:t> </a:t>
            </a:r>
            <a:r>
              <a:rPr sz="2800" b="1" spc="-15" dirty="0">
                <a:solidFill>
                  <a:srgbClr val="F19C13"/>
                </a:solidFill>
                <a:cs typeface="Calibri"/>
              </a:rPr>
              <a:t>(PoA)</a:t>
            </a:r>
            <a:endParaRPr sz="2800">
              <a:solidFill>
                <a:prstClr val="black"/>
              </a:solidFill>
              <a:cs typeface="Calibri"/>
            </a:endParaRPr>
          </a:p>
        </p:txBody>
      </p:sp>
      <p:sp>
        <p:nvSpPr>
          <p:cNvPr id="23" name="object 23"/>
          <p:cNvSpPr txBox="1"/>
          <p:nvPr/>
        </p:nvSpPr>
        <p:spPr>
          <a:xfrm>
            <a:off x="3954526" y="6825436"/>
            <a:ext cx="6144260" cy="452120"/>
          </a:xfrm>
          <a:prstGeom prst="rect">
            <a:avLst/>
          </a:prstGeom>
        </p:spPr>
        <p:txBody>
          <a:bodyPr vert="horz" wrap="square" lIns="0" tIns="12065" rIns="0" bIns="0" rtlCol="0">
            <a:spAutoFit/>
          </a:bodyPr>
          <a:lstStyle/>
          <a:p>
            <a:pPr marL="12700">
              <a:spcBef>
                <a:spcPts val="95"/>
              </a:spcBef>
            </a:pPr>
            <a:r>
              <a:rPr sz="2800" b="1" spc="-5" dirty="0">
                <a:solidFill>
                  <a:srgbClr val="92D050"/>
                </a:solidFill>
                <a:cs typeface="Calibri"/>
              </a:rPr>
              <a:t>PBFT </a:t>
            </a:r>
            <a:r>
              <a:rPr sz="2800" b="1" spc="-10" dirty="0">
                <a:solidFill>
                  <a:srgbClr val="92D050"/>
                </a:solidFill>
                <a:cs typeface="Calibri"/>
              </a:rPr>
              <a:t>(Practical </a:t>
            </a:r>
            <a:r>
              <a:rPr sz="2800" b="1" spc="-15" dirty="0">
                <a:solidFill>
                  <a:srgbClr val="92D050"/>
                </a:solidFill>
                <a:cs typeface="Calibri"/>
              </a:rPr>
              <a:t>Byzantine </a:t>
            </a:r>
            <a:r>
              <a:rPr sz="2800" b="1" spc="-20" dirty="0">
                <a:solidFill>
                  <a:srgbClr val="92D050"/>
                </a:solidFill>
                <a:cs typeface="Calibri"/>
              </a:rPr>
              <a:t>Fault</a:t>
            </a:r>
            <a:r>
              <a:rPr sz="2800" b="1" spc="55" dirty="0">
                <a:solidFill>
                  <a:srgbClr val="92D050"/>
                </a:solidFill>
                <a:cs typeface="Calibri"/>
              </a:rPr>
              <a:t> </a:t>
            </a:r>
            <a:r>
              <a:rPr sz="2800" b="1" spc="-35" dirty="0">
                <a:solidFill>
                  <a:srgbClr val="92D050"/>
                </a:solidFill>
                <a:cs typeface="Calibri"/>
              </a:rPr>
              <a:t>Tolerance)</a:t>
            </a:r>
            <a:endParaRPr sz="2800">
              <a:solidFill>
                <a:prstClr val="black"/>
              </a:solidFill>
              <a:cs typeface="Calibri"/>
            </a:endParaRPr>
          </a:p>
        </p:txBody>
      </p:sp>
    </p:spTree>
    <p:extLst>
      <p:ext uri="{BB962C8B-B14F-4D97-AF65-F5344CB8AC3E}">
        <p14:creationId xmlns:p14="http://schemas.microsoft.com/office/powerpoint/2010/main" val="11939529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7644383" y="3148583"/>
            <a:ext cx="5358383" cy="32476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776192" y="3267710"/>
            <a:ext cx="5099685" cy="3022600"/>
          </a:xfrm>
          <a:custGeom>
            <a:avLst/>
            <a:gdLst/>
            <a:ahLst/>
            <a:cxnLst/>
            <a:rect l="l" t="t" r="r" b="b"/>
            <a:pathLst>
              <a:path w="5099684" h="3022600">
                <a:moveTo>
                  <a:pt x="2921214" y="3009900"/>
                </a:moveTo>
                <a:lnTo>
                  <a:pt x="2150822" y="3009900"/>
                </a:lnTo>
                <a:lnTo>
                  <a:pt x="2201844" y="3022600"/>
                </a:lnTo>
                <a:lnTo>
                  <a:pt x="2870029" y="3022600"/>
                </a:lnTo>
                <a:lnTo>
                  <a:pt x="2921214" y="3009900"/>
                </a:lnTo>
                <a:close/>
              </a:path>
              <a:path w="5099684" h="3022600">
                <a:moveTo>
                  <a:pt x="3074010" y="2997200"/>
                </a:moveTo>
                <a:lnTo>
                  <a:pt x="2049211" y="2997200"/>
                </a:lnTo>
                <a:lnTo>
                  <a:pt x="2099939" y="3009900"/>
                </a:lnTo>
                <a:lnTo>
                  <a:pt x="3023221" y="3009900"/>
                </a:lnTo>
                <a:lnTo>
                  <a:pt x="3074010" y="2997200"/>
                </a:lnTo>
                <a:close/>
              </a:path>
              <a:path w="5099684" h="3022600">
                <a:moveTo>
                  <a:pt x="3129431" y="355600"/>
                </a:moveTo>
                <a:lnTo>
                  <a:pt x="1951112" y="355600"/>
                </a:lnTo>
                <a:lnTo>
                  <a:pt x="1851467" y="381000"/>
                </a:lnTo>
                <a:lnTo>
                  <a:pt x="1802025" y="381000"/>
                </a:lnTo>
                <a:lnTo>
                  <a:pt x="1703979" y="406400"/>
                </a:lnTo>
                <a:lnTo>
                  <a:pt x="1655408" y="406400"/>
                </a:lnTo>
                <a:lnTo>
                  <a:pt x="1417728" y="469900"/>
                </a:lnTo>
                <a:lnTo>
                  <a:pt x="1102403" y="558800"/>
                </a:lnTo>
                <a:lnTo>
                  <a:pt x="1059298" y="584200"/>
                </a:lnTo>
                <a:lnTo>
                  <a:pt x="974703" y="609600"/>
                </a:lnTo>
                <a:lnTo>
                  <a:pt x="933247" y="635000"/>
                </a:lnTo>
                <a:lnTo>
                  <a:pt x="892373" y="647700"/>
                </a:lnTo>
                <a:lnTo>
                  <a:pt x="852097" y="673100"/>
                </a:lnTo>
                <a:lnTo>
                  <a:pt x="812437" y="685800"/>
                </a:lnTo>
                <a:lnTo>
                  <a:pt x="762530" y="711200"/>
                </a:lnTo>
                <a:lnTo>
                  <a:pt x="714193" y="736600"/>
                </a:lnTo>
                <a:lnTo>
                  <a:pt x="667427" y="762000"/>
                </a:lnTo>
                <a:lnTo>
                  <a:pt x="622234" y="787400"/>
                </a:lnTo>
                <a:lnTo>
                  <a:pt x="578615" y="812800"/>
                </a:lnTo>
                <a:lnTo>
                  <a:pt x="536571" y="850900"/>
                </a:lnTo>
                <a:lnTo>
                  <a:pt x="496103" y="876300"/>
                </a:lnTo>
                <a:lnTo>
                  <a:pt x="457212" y="901700"/>
                </a:lnTo>
                <a:lnTo>
                  <a:pt x="419899" y="927100"/>
                </a:lnTo>
                <a:lnTo>
                  <a:pt x="384165" y="965200"/>
                </a:lnTo>
                <a:lnTo>
                  <a:pt x="350013" y="990600"/>
                </a:lnTo>
                <a:lnTo>
                  <a:pt x="317442" y="1016000"/>
                </a:lnTo>
                <a:lnTo>
                  <a:pt x="286454" y="1054100"/>
                </a:lnTo>
                <a:lnTo>
                  <a:pt x="257051" y="1079500"/>
                </a:lnTo>
                <a:lnTo>
                  <a:pt x="229232" y="1117600"/>
                </a:lnTo>
                <a:lnTo>
                  <a:pt x="203000" y="1143000"/>
                </a:lnTo>
                <a:lnTo>
                  <a:pt x="178356" y="1181100"/>
                </a:lnTo>
                <a:lnTo>
                  <a:pt x="155301" y="1206500"/>
                </a:lnTo>
                <a:lnTo>
                  <a:pt x="133835" y="1244600"/>
                </a:lnTo>
                <a:lnTo>
                  <a:pt x="113961" y="1270000"/>
                </a:lnTo>
                <a:lnTo>
                  <a:pt x="95679" y="1308100"/>
                </a:lnTo>
                <a:lnTo>
                  <a:pt x="78990" y="1346200"/>
                </a:lnTo>
                <a:lnTo>
                  <a:pt x="63896" y="1371600"/>
                </a:lnTo>
                <a:lnTo>
                  <a:pt x="50398" y="1409700"/>
                </a:lnTo>
                <a:lnTo>
                  <a:pt x="38497" y="1447800"/>
                </a:lnTo>
                <a:lnTo>
                  <a:pt x="28194" y="1473200"/>
                </a:lnTo>
                <a:lnTo>
                  <a:pt x="19490" y="1511300"/>
                </a:lnTo>
                <a:lnTo>
                  <a:pt x="12386" y="1549400"/>
                </a:lnTo>
                <a:lnTo>
                  <a:pt x="6884" y="1574800"/>
                </a:lnTo>
                <a:lnTo>
                  <a:pt x="2985" y="1612900"/>
                </a:lnTo>
                <a:lnTo>
                  <a:pt x="690" y="1651000"/>
                </a:lnTo>
                <a:lnTo>
                  <a:pt x="0" y="1676400"/>
                </a:lnTo>
                <a:lnTo>
                  <a:pt x="915" y="1714500"/>
                </a:lnTo>
                <a:lnTo>
                  <a:pt x="3439" y="1752600"/>
                </a:lnTo>
                <a:lnTo>
                  <a:pt x="7571" y="1778000"/>
                </a:lnTo>
                <a:lnTo>
                  <a:pt x="13312" y="1816100"/>
                </a:lnTo>
                <a:lnTo>
                  <a:pt x="20665" y="1854200"/>
                </a:lnTo>
                <a:lnTo>
                  <a:pt x="29629" y="1879600"/>
                </a:lnTo>
                <a:lnTo>
                  <a:pt x="40207" y="1917700"/>
                </a:lnTo>
                <a:lnTo>
                  <a:pt x="52399" y="1955800"/>
                </a:lnTo>
                <a:lnTo>
                  <a:pt x="66207" y="1981200"/>
                </a:lnTo>
                <a:lnTo>
                  <a:pt x="81631" y="2019300"/>
                </a:lnTo>
                <a:lnTo>
                  <a:pt x="98673" y="2044700"/>
                </a:lnTo>
                <a:lnTo>
                  <a:pt x="117334" y="2082800"/>
                </a:lnTo>
                <a:lnTo>
                  <a:pt x="137615" y="2120900"/>
                </a:lnTo>
                <a:lnTo>
                  <a:pt x="159518" y="2146300"/>
                </a:lnTo>
                <a:lnTo>
                  <a:pt x="183043" y="2184400"/>
                </a:lnTo>
                <a:lnTo>
                  <a:pt x="208191" y="2209800"/>
                </a:lnTo>
                <a:lnTo>
                  <a:pt x="234965" y="2247900"/>
                </a:lnTo>
                <a:lnTo>
                  <a:pt x="263364" y="2273300"/>
                </a:lnTo>
                <a:lnTo>
                  <a:pt x="293391" y="2311400"/>
                </a:lnTo>
                <a:lnTo>
                  <a:pt x="325046" y="2336800"/>
                </a:lnTo>
                <a:lnTo>
                  <a:pt x="358330" y="2362200"/>
                </a:lnTo>
                <a:lnTo>
                  <a:pt x="393245" y="2400300"/>
                </a:lnTo>
                <a:lnTo>
                  <a:pt x="429792" y="2425700"/>
                </a:lnTo>
                <a:lnTo>
                  <a:pt x="467972" y="2463800"/>
                </a:lnTo>
                <a:lnTo>
                  <a:pt x="507785" y="2489200"/>
                </a:lnTo>
                <a:lnTo>
                  <a:pt x="549234" y="2514600"/>
                </a:lnTo>
                <a:lnTo>
                  <a:pt x="592320" y="2540000"/>
                </a:lnTo>
                <a:lnTo>
                  <a:pt x="637043" y="2565400"/>
                </a:lnTo>
                <a:lnTo>
                  <a:pt x="683405" y="2603500"/>
                </a:lnTo>
                <a:lnTo>
                  <a:pt x="721616" y="2616200"/>
                </a:lnTo>
                <a:lnTo>
                  <a:pt x="760489" y="2641600"/>
                </a:lnTo>
                <a:lnTo>
                  <a:pt x="800008" y="2654300"/>
                </a:lnTo>
                <a:lnTo>
                  <a:pt x="880914" y="2705100"/>
                </a:lnTo>
                <a:lnTo>
                  <a:pt x="964199" y="2730500"/>
                </a:lnTo>
                <a:lnTo>
                  <a:pt x="1006691" y="2755900"/>
                </a:lnTo>
                <a:lnTo>
                  <a:pt x="1093290" y="2781300"/>
                </a:lnTo>
                <a:lnTo>
                  <a:pt x="1137363" y="2806700"/>
                </a:lnTo>
                <a:lnTo>
                  <a:pt x="1272475" y="2844800"/>
                </a:lnTo>
                <a:lnTo>
                  <a:pt x="1651007" y="2946400"/>
                </a:lnTo>
                <a:lnTo>
                  <a:pt x="1699884" y="2946400"/>
                </a:lnTo>
                <a:lnTo>
                  <a:pt x="1798493" y="2971800"/>
                </a:lnTo>
                <a:lnTo>
                  <a:pt x="1848191" y="2971800"/>
                </a:lnTo>
                <a:lnTo>
                  <a:pt x="1948289" y="2997200"/>
                </a:lnTo>
                <a:lnTo>
                  <a:pt x="3124633" y="2997200"/>
                </a:lnTo>
                <a:lnTo>
                  <a:pt x="3175073" y="2984500"/>
                </a:lnTo>
                <a:lnTo>
                  <a:pt x="3225314" y="2984500"/>
                </a:lnTo>
                <a:lnTo>
                  <a:pt x="3325129" y="2959100"/>
                </a:lnTo>
                <a:lnTo>
                  <a:pt x="3374670" y="2959100"/>
                </a:lnTo>
                <a:lnTo>
                  <a:pt x="3521621" y="2921000"/>
                </a:lnTo>
                <a:lnTo>
                  <a:pt x="3569992" y="2921000"/>
                </a:lnTo>
                <a:lnTo>
                  <a:pt x="3852594" y="2844800"/>
                </a:lnTo>
                <a:lnTo>
                  <a:pt x="3898266" y="2819400"/>
                </a:lnTo>
                <a:lnTo>
                  <a:pt x="4032498" y="2781300"/>
                </a:lnTo>
                <a:lnTo>
                  <a:pt x="4076256" y="2755900"/>
                </a:lnTo>
                <a:lnTo>
                  <a:pt x="4119495" y="2743200"/>
                </a:lnTo>
                <a:lnTo>
                  <a:pt x="4162195" y="2717800"/>
                </a:lnTo>
                <a:lnTo>
                  <a:pt x="4245916" y="2692400"/>
                </a:lnTo>
                <a:lnTo>
                  <a:pt x="4286903" y="2667000"/>
                </a:lnTo>
                <a:lnTo>
                  <a:pt x="4336810" y="2641600"/>
                </a:lnTo>
                <a:lnTo>
                  <a:pt x="4385146" y="2616200"/>
                </a:lnTo>
                <a:lnTo>
                  <a:pt x="4431912" y="2590800"/>
                </a:lnTo>
                <a:lnTo>
                  <a:pt x="4477105" y="2565400"/>
                </a:lnTo>
                <a:lnTo>
                  <a:pt x="4520724" y="2540000"/>
                </a:lnTo>
                <a:lnTo>
                  <a:pt x="4562768" y="2501900"/>
                </a:lnTo>
                <a:lnTo>
                  <a:pt x="4603237" y="2476500"/>
                </a:lnTo>
                <a:lnTo>
                  <a:pt x="4642128" y="2451100"/>
                </a:lnTo>
                <a:lnTo>
                  <a:pt x="4679440" y="2425700"/>
                </a:lnTo>
                <a:lnTo>
                  <a:pt x="4715174" y="2387600"/>
                </a:lnTo>
                <a:lnTo>
                  <a:pt x="4749326" y="2362200"/>
                </a:lnTo>
                <a:lnTo>
                  <a:pt x="4781897" y="2336800"/>
                </a:lnTo>
                <a:lnTo>
                  <a:pt x="4812885" y="2298700"/>
                </a:lnTo>
                <a:lnTo>
                  <a:pt x="4842289" y="2273300"/>
                </a:lnTo>
                <a:lnTo>
                  <a:pt x="4870107" y="2235200"/>
                </a:lnTo>
                <a:lnTo>
                  <a:pt x="4896339" y="2209800"/>
                </a:lnTo>
                <a:lnTo>
                  <a:pt x="4920983" y="2171700"/>
                </a:lnTo>
                <a:lnTo>
                  <a:pt x="4944038" y="2146300"/>
                </a:lnTo>
                <a:lnTo>
                  <a:pt x="4965504" y="2108200"/>
                </a:lnTo>
                <a:lnTo>
                  <a:pt x="4985378" y="2082800"/>
                </a:lnTo>
                <a:lnTo>
                  <a:pt x="5003660" y="2044700"/>
                </a:lnTo>
                <a:lnTo>
                  <a:pt x="5020349" y="2006600"/>
                </a:lnTo>
                <a:lnTo>
                  <a:pt x="5035443" y="1981200"/>
                </a:lnTo>
                <a:lnTo>
                  <a:pt x="5048941" y="1943100"/>
                </a:lnTo>
                <a:lnTo>
                  <a:pt x="5060842" y="1905000"/>
                </a:lnTo>
                <a:lnTo>
                  <a:pt x="5071145" y="1879600"/>
                </a:lnTo>
                <a:lnTo>
                  <a:pt x="5079849" y="1841500"/>
                </a:lnTo>
                <a:lnTo>
                  <a:pt x="5086953" y="1803400"/>
                </a:lnTo>
                <a:lnTo>
                  <a:pt x="5092455" y="1778000"/>
                </a:lnTo>
                <a:lnTo>
                  <a:pt x="5096354" y="1739900"/>
                </a:lnTo>
                <a:lnTo>
                  <a:pt x="5098649" y="1701800"/>
                </a:lnTo>
                <a:lnTo>
                  <a:pt x="5099340" y="1676400"/>
                </a:lnTo>
                <a:lnTo>
                  <a:pt x="5098424" y="1638300"/>
                </a:lnTo>
                <a:lnTo>
                  <a:pt x="5095900" y="1600200"/>
                </a:lnTo>
                <a:lnTo>
                  <a:pt x="5091769" y="1574800"/>
                </a:lnTo>
                <a:lnTo>
                  <a:pt x="5086027" y="1536700"/>
                </a:lnTo>
                <a:lnTo>
                  <a:pt x="5078674" y="1498600"/>
                </a:lnTo>
                <a:lnTo>
                  <a:pt x="5069710" y="1473200"/>
                </a:lnTo>
                <a:lnTo>
                  <a:pt x="5059132" y="1435100"/>
                </a:lnTo>
                <a:lnTo>
                  <a:pt x="5046940" y="1397000"/>
                </a:lnTo>
                <a:lnTo>
                  <a:pt x="5033133" y="1371600"/>
                </a:lnTo>
                <a:lnTo>
                  <a:pt x="5017708" y="1333500"/>
                </a:lnTo>
                <a:lnTo>
                  <a:pt x="5000666" y="1308100"/>
                </a:lnTo>
                <a:lnTo>
                  <a:pt x="4982005" y="1270000"/>
                </a:lnTo>
                <a:lnTo>
                  <a:pt x="4961724" y="1231900"/>
                </a:lnTo>
                <a:lnTo>
                  <a:pt x="4939822" y="1206500"/>
                </a:lnTo>
                <a:lnTo>
                  <a:pt x="4916296" y="1168400"/>
                </a:lnTo>
                <a:lnTo>
                  <a:pt x="4891148" y="1143000"/>
                </a:lnTo>
                <a:lnTo>
                  <a:pt x="4864374" y="1104900"/>
                </a:lnTo>
                <a:lnTo>
                  <a:pt x="4835975" y="1079500"/>
                </a:lnTo>
                <a:lnTo>
                  <a:pt x="4805948" y="1041400"/>
                </a:lnTo>
                <a:lnTo>
                  <a:pt x="4774293" y="1016000"/>
                </a:lnTo>
                <a:lnTo>
                  <a:pt x="4741009" y="990600"/>
                </a:lnTo>
                <a:lnTo>
                  <a:pt x="4706094" y="952500"/>
                </a:lnTo>
                <a:lnTo>
                  <a:pt x="4669547" y="927100"/>
                </a:lnTo>
                <a:lnTo>
                  <a:pt x="4631368" y="889000"/>
                </a:lnTo>
                <a:lnTo>
                  <a:pt x="4591554" y="863600"/>
                </a:lnTo>
                <a:lnTo>
                  <a:pt x="4550105" y="838200"/>
                </a:lnTo>
                <a:lnTo>
                  <a:pt x="4507019" y="812800"/>
                </a:lnTo>
                <a:lnTo>
                  <a:pt x="4462296" y="787400"/>
                </a:lnTo>
                <a:lnTo>
                  <a:pt x="4415935" y="749300"/>
                </a:lnTo>
                <a:lnTo>
                  <a:pt x="4586640" y="457200"/>
                </a:lnTo>
                <a:lnTo>
                  <a:pt x="3629170" y="457200"/>
                </a:lnTo>
                <a:lnTo>
                  <a:pt x="3382142" y="393700"/>
                </a:lnTo>
                <a:lnTo>
                  <a:pt x="3331989" y="393700"/>
                </a:lnTo>
                <a:lnTo>
                  <a:pt x="3231068" y="368300"/>
                </a:lnTo>
                <a:lnTo>
                  <a:pt x="3180330" y="368300"/>
                </a:lnTo>
                <a:lnTo>
                  <a:pt x="3129431" y="355600"/>
                </a:lnTo>
                <a:close/>
              </a:path>
              <a:path w="5099684" h="3022600">
                <a:moveTo>
                  <a:pt x="4853831" y="0"/>
                </a:moveTo>
                <a:lnTo>
                  <a:pt x="3629170" y="457200"/>
                </a:lnTo>
                <a:lnTo>
                  <a:pt x="4586640" y="457200"/>
                </a:lnTo>
                <a:lnTo>
                  <a:pt x="4853831" y="0"/>
                </a:lnTo>
                <a:close/>
              </a:path>
              <a:path w="5099684" h="3022600">
                <a:moveTo>
                  <a:pt x="3027208" y="342900"/>
                </a:moveTo>
                <a:lnTo>
                  <a:pt x="2102235" y="342900"/>
                </a:lnTo>
                <a:lnTo>
                  <a:pt x="2051661" y="355600"/>
                </a:lnTo>
                <a:lnTo>
                  <a:pt x="3078385" y="355600"/>
                </a:lnTo>
                <a:lnTo>
                  <a:pt x="3027208" y="342900"/>
                </a:lnTo>
                <a:close/>
              </a:path>
              <a:path w="5099684" h="3022600">
                <a:moveTo>
                  <a:pt x="2873061" y="330200"/>
                </a:moveTo>
                <a:lnTo>
                  <a:pt x="2203897" y="330200"/>
                </a:lnTo>
                <a:lnTo>
                  <a:pt x="2152985" y="342900"/>
                </a:lnTo>
                <a:lnTo>
                  <a:pt x="2924530" y="342900"/>
                </a:lnTo>
                <a:lnTo>
                  <a:pt x="2873061" y="330200"/>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7776192" y="3258565"/>
            <a:ext cx="5099685" cy="3032125"/>
          </a:xfrm>
          <a:custGeom>
            <a:avLst/>
            <a:gdLst/>
            <a:ahLst/>
            <a:cxnLst/>
            <a:rect l="l" t="t" r="r" b="b"/>
            <a:pathLst>
              <a:path w="5099684" h="3032125">
                <a:moveTo>
                  <a:pt x="4853831" y="0"/>
                </a:moveTo>
                <a:lnTo>
                  <a:pt x="4415935" y="757681"/>
                </a:lnTo>
                <a:lnTo>
                  <a:pt x="4462296" y="784816"/>
                </a:lnTo>
                <a:lnTo>
                  <a:pt x="4507019" y="812432"/>
                </a:lnTo>
                <a:lnTo>
                  <a:pt x="4550105" y="840512"/>
                </a:lnTo>
                <a:lnTo>
                  <a:pt x="4591554" y="869038"/>
                </a:lnTo>
                <a:lnTo>
                  <a:pt x="4631368" y="897994"/>
                </a:lnTo>
                <a:lnTo>
                  <a:pt x="4669547" y="927361"/>
                </a:lnTo>
                <a:lnTo>
                  <a:pt x="4706094" y="957122"/>
                </a:lnTo>
                <a:lnTo>
                  <a:pt x="4741009" y="987261"/>
                </a:lnTo>
                <a:lnTo>
                  <a:pt x="4774293" y="1017759"/>
                </a:lnTo>
                <a:lnTo>
                  <a:pt x="4805948" y="1048599"/>
                </a:lnTo>
                <a:lnTo>
                  <a:pt x="4835975" y="1079765"/>
                </a:lnTo>
                <a:lnTo>
                  <a:pt x="4864374" y="1111238"/>
                </a:lnTo>
                <a:lnTo>
                  <a:pt x="4891148" y="1143001"/>
                </a:lnTo>
                <a:lnTo>
                  <a:pt x="4916296" y="1175038"/>
                </a:lnTo>
                <a:lnTo>
                  <a:pt x="4939822" y="1207330"/>
                </a:lnTo>
                <a:lnTo>
                  <a:pt x="4961724" y="1239861"/>
                </a:lnTo>
                <a:lnTo>
                  <a:pt x="4982005" y="1272612"/>
                </a:lnTo>
                <a:lnTo>
                  <a:pt x="5017708" y="1338708"/>
                </a:lnTo>
                <a:lnTo>
                  <a:pt x="5046940" y="1405480"/>
                </a:lnTo>
                <a:lnTo>
                  <a:pt x="5069710" y="1472789"/>
                </a:lnTo>
                <a:lnTo>
                  <a:pt x="5086027" y="1540497"/>
                </a:lnTo>
                <a:lnTo>
                  <a:pt x="5095900" y="1608463"/>
                </a:lnTo>
                <a:lnTo>
                  <a:pt x="5099340" y="1676551"/>
                </a:lnTo>
                <a:lnTo>
                  <a:pt x="5098649" y="1710597"/>
                </a:lnTo>
                <a:lnTo>
                  <a:pt x="5092455" y="1778605"/>
                </a:lnTo>
                <a:lnTo>
                  <a:pt x="5079849" y="1846387"/>
                </a:lnTo>
                <a:lnTo>
                  <a:pt x="5060842" y="1913805"/>
                </a:lnTo>
                <a:lnTo>
                  <a:pt x="5035443" y="1980719"/>
                </a:lnTo>
                <a:lnTo>
                  <a:pt x="5003660" y="2046990"/>
                </a:lnTo>
                <a:lnTo>
                  <a:pt x="4965504" y="2112481"/>
                </a:lnTo>
                <a:lnTo>
                  <a:pt x="4944038" y="2144890"/>
                </a:lnTo>
                <a:lnTo>
                  <a:pt x="4920983" y="2177052"/>
                </a:lnTo>
                <a:lnTo>
                  <a:pt x="4896339" y="2208949"/>
                </a:lnTo>
                <a:lnTo>
                  <a:pt x="4870107" y="2240564"/>
                </a:lnTo>
                <a:lnTo>
                  <a:pt x="4842289" y="2271879"/>
                </a:lnTo>
                <a:lnTo>
                  <a:pt x="4812885" y="2302878"/>
                </a:lnTo>
                <a:lnTo>
                  <a:pt x="4781897" y="2333544"/>
                </a:lnTo>
                <a:lnTo>
                  <a:pt x="4749326" y="2363857"/>
                </a:lnTo>
                <a:lnTo>
                  <a:pt x="4715174" y="2393802"/>
                </a:lnTo>
                <a:lnTo>
                  <a:pt x="4679440" y="2423361"/>
                </a:lnTo>
                <a:lnTo>
                  <a:pt x="4642128" y="2452517"/>
                </a:lnTo>
                <a:lnTo>
                  <a:pt x="4603237" y="2481252"/>
                </a:lnTo>
                <a:lnTo>
                  <a:pt x="4562768" y="2509548"/>
                </a:lnTo>
                <a:lnTo>
                  <a:pt x="4520724" y="2537390"/>
                </a:lnTo>
                <a:lnTo>
                  <a:pt x="4477105" y="2564758"/>
                </a:lnTo>
                <a:lnTo>
                  <a:pt x="4431912" y="2591637"/>
                </a:lnTo>
                <a:lnTo>
                  <a:pt x="4385146" y="2618008"/>
                </a:lnTo>
                <a:lnTo>
                  <a:pt x="4336810" y="2643854"/>
                </a:lnTo>
                <a:lnTo>
                  <a:pt x="4286903" y="2669158"/>
                </a:lnTo>
                <a:lnTo>
                  <a:pt x="4245916" y="2688971"/>
                </a:lnTo>
                <a:lnTo>
                  <a:pt x="4204341" y="2708223"/>
                </a:lnTo>
                <a:lnTo>
                  <a:pt x="4162195" y="2726916"/>
                </a:lnTo>
                <a:lnTo>
                  <a:pt x="4119495" y="2745048"/>
                </a:lnTo>
                <a:lnTo>
                  <a:pt x="4076256" y="2762622"/>
                </a:lnTo>
                <a:lnTo>
                  <a:pt x="4032498" y="2779637"/>
                </a:lnTo>
                <a:lnTo>
                  <a:pt x="3988235" y="2796092"/>
                </a:lnTo>
                <a:lnTo>
                  <a:pt x="3943486" y="2811990"/>
                </a:lnTo>
                <a:lnTo>
                  <a:pt x="3898266" y="2827330"/>
                </a:lnTo>
                <a:lnTo>
                  <a:pt x="3852594" y="2842112"/>
                </a:lnTo>
                <a:lnTo>
                  <a:pt x="3806486" y="2856336"/>
                </a:lnTo>
                <a:lnTo>
                  <a:pt x="3759958" y="2870004"/>
                </a:lnTo>
                <a:lnTo>
                  <a:pt x="3713028" y="2883115"/>
                </a:lnTo>
                <a:lnTo>
                  <a:pt x="3665712" y="2895669"/>
                </a:lnTo>
                <a:lnTo>
                  <a:pt x="3618028" y="2907667"/>
                </a:lnTo>
                <a:lnTo>
                  <a:pt x="3569992" y="2919110"/>
                </a:lnTo>
                <a:lnTo>
                  <a:pt x="3521621" y="2929997"/>
                </a:lnTo>
                <a:lnTo>
                  <a:pt x="3472933" y="2940329"/>
                </a:lnTo>
                <a:lnTo>
                  <a:pt x="3423944" y="2950106"/>
                </a:lnTo>
                <a:lnTo>
                  <a:pt x="3374670" y="2959329"/>
                </a:lnTo>
                <a:lnTo>
                  <a:pt x="3325129" y="2967998"/>
                </a:lnTo>
                <a:lnTo>
                  <a:pt x="3275338" y="2976112"/>
                </a:lnTo>
                <a:lnTo>
                  <a:pt x="3225314" y="2983674"/>
                </a:lnTo>
                <a:lnTo>
                  <a:pt x="3175073" y="2990682"/>
                </a:lnTo>
                <a:lnTo>
                  <a:pt x="3124633" y="2997137"/>
                </a:lnTo>
                <a:lnTo>
                  <a:pt x="3074010" y="3003039"/>
                </a:lnTo>
                <a:lnTo>
                  <a:pt x="3023221" y="3008390"/>
                </a:lnTo>
                <a:lnTo>
                  <a:pt x="2972284" y="3013188"/>
                </a:lnTo>
                <a:lnTo>
                  <a:pt x="2921214" y="3017435"/>
                </a:lnTo>
                <a:lnTo>
                  <a:pt x="2870029" y="3021130"/>
                </a:lnTo>
                <a:lnTo>
                  <a:pt x="2818746" y="3024275"/>
                </a:lnTo>
                <a:lnTo>
                  <a:pt x="2767382" y="3026869"/>
                </a:lnTo>
                <a:lnTo>
                  <a:pt x="2715953" y="3028912"/>
                </a:lnTo>
                <a:lnTo>
                  <a:pt x="2664477" y="3030406"/>
                </a:lnTo>
                <a:lnTo>
                  <a:pt x="2612971" y="3031350"/>
                </a:lnTo>
                <a:lnTo>
                  <a:pt x="2561450" y="3031744"/>
                </a:lnTo>
                <a:lnTo>
                  <a:pt x="2509933" y="3031590"/>
                </a:lnTo>
                <a:lnTo>
                  <a:pt x="2458436" y="3030886"/>
                </a:lnTo>
                <a:lnTo>
                  <a:pt x="2406976" y="3029635"/>
                </a:lnTo>
                <a:lnTo>
                  <a:pt x="2355570" y="3027835"/>
                </a:lnTo>
                <a:lnTo>
                  <a:pt x="2304234" y="3025487"/>
                </a:lnTo>
                <a:lnTo>
                  <a:pt x="2252987" y="3022592"/>
                </a:lnTo>
                <a:lnTo>
                  <a:pt x="2201844" y="3019150"/>
                </a:lnTo>
                <a:lnTo>
                  <a:pt x="2150822" y="3015161"/>
                </a:lnTo>
                <a:lnTo>
                  <a:pt x="2099939" y="3010625"/>
                </a:lnTo>
                <a:lnTo>
                  <a:pt x="2049211" y="3005544"/>
                </a:lnTo>
                <a:lnTo>
                  <a:pt x="1998656" y="2999916"/>
                </a:lnTo>
                <a:lnTo>
                  <a:pt x="1948289" y="2993743"/>
                </a:lnTo>
                <a:lnTo>
                  <a:pt x="1898128" y="2987025"/>
                </a:lnTo>
                <a:lnTo>
                  <a:pt x="1848191" y="2979762"/>
                </a:lnTo>
                <a:lnTo>
                  <a:pt x="1798493" y="2971954"/>
                </a:lnTo>
                <a:lnTo>
                  <a:pt x="1749052" y="2963602"/>
                </a:lnTo>
                <a:lnTo>
                  <a:pt x="1699884" y="2954706"/>
                </a:lnTo>
                <a:lnTo>
                  <a:pt x="1651007" y="2945266"/>
                </a:lnTo>
                <a:lnTo>
                  <a:pt x="1602437" y="2935283"/>
                </a:lnTo>
                <a:lnTo>
                  <a:pt x="1554192" y="2924758"/>
                </a:lnTo>
                <a:lnTo>
                  <a:pt x="1506287" y="2913689"/>
                </a:lnTo>
                <a:lnTo>
                  <a:pt x="1458741" y="2902078"/>
                </a:lnTo>
                <a:lnTo>
                  <a:pt x="1411570" y="2889925"/>
                </a:lnTo>
                <a:lnTo>
                  <a:pt x="1364790" y="2877231"/>
                </a:lnTo>
                <a:lnTo>
                  <a:pt x="1318420" y="2863995"/>
                </a:lnTo>
                <a:lnTo>
                  <a:pt x="1272475" y="2850218"/>
                </a:lnTo>
                <a:lnTo>
                  <a:pt x="1226972" y="2835900"/>
                </a:lnTo>
                <a:lnTo>
                  <a:pt x="1181930" y="2821042"/>
                </a:lnTo>
                <a:lnTo>
                  <a:pt x="1137363" y="2805643"/>
                </a:lnTo>
                <a:lnTo>
                  <a:pt x="1093290" y="2789705"/>
                </a:lnTo>
                <a:lnTo>
                  <a:pt x="1049727" y="2773227"/>
                </a:lnTo>
                <a:lnTo>
                  <a:pt x="1006691" y="2756211"/>
                </a:lnTo>
                <a:lnTo>
                  <a:pt x="964199" y="2738655"/>
                </a:lnTo>
                <a:lnTo>
                  <a:pt x="922267" y="2720561"/>
                </a:lnTo>
                <a:lnTo>
                  <a:pt x="880914" y="2701929"/>
                </a:lnTo>
                <a:lnTo>
                  <a:pt x="840155" y="2682759"/>
                </a:lnTo>
                <a:lnTo>
                  <a:pt x="800008" y="2663051"/>
                </a:lnTo>
                <a:lnTo>
                  <a:pt x="760489" y="2642806"/>
                </a:lnTo>
                <a:lnTo>
                  <a:pt x="721616" y="2622024"/>
                </a:lnTo>
                <a:lnTo>
                  <a:pt x="683405" y="2600705"/>
                </a:lnTo>
                <a:lnTo>
                  <a:pt x="637043" y="2573571"/>
                </a:lnTo>
                <a:lnTo>
                  <a:pt x="592320" y="2545955"/>
                </a:lnTo>
                <a:lnTo>
                  <a:pt x="549234" y="2517875"/>
                </a:lnTo>
                <a:lnTo>
                  <a:pt x="507785" y="2489349"/>
                </a:lnTo>
                <a:lnTo>
                  <a:pt x="467972" y="2460393"/>
                </a:lnTo>
                <a:lnTo>
                  <a:pt x="429792" y="2431026"/>
                </a:lnTo>
                <a:lnTo>
                  <a:pt x="393245" y="2401265"/>
                </a:lnTo>
                <a:lnTo>
                  <a:pt x="358330" y="2371126"/>
                </a:lnTo>
                <a:lnTo>
                  <a:pt x="325046" y="2340628"/>
                </a:lnTo>
                <a:lnTo>
                  <a:pt x="293391" y="2309788"/>
                </a:lnTo>
                <a:lnTo>
                  <a:pt x="263364" y="2278622"/>
                </a:lnTo>
                <a:lnTo>
                  <a:pt x="234965" y="2247149"/>
                </a:lnTo>
                <a:lnTo>
                  <a:pt x="208191" y="2215386"/>
                </a:lnTo>
                <a:lnTo>
                  <a:pt x="183043" y="2183349"/>
                </a:lnTo>
                <a:lnTo>
                  <a:pt x="159518" y="2151057"/>
                </a:lnTo>
                <a:lnTo>
                  <a:pt x="137615" y="2118526"/>
                </a:lnTo>
                <a:lnTo>
                  <a:pt x="117334" y="2085775"/>
                </a:lnTo>
                <a:lnTo>
                  <a:pt x="81631" y="2019679"/>
                </a:lnTo>
                <a:lnTo>
                  <a:pt x="52399" y="1952907"/>
                </a:lnTo>
                <a:lnTo>
                  <a:pt x="29629" y="1885598"/>
                </a:lnTo>
                <a:lnTo>
                  <a:pt x="13312" y="1817890"/>
                </a:lnTo>
                <a:lnTo>
                  <a:pt x="3439" y="1749924"/>
                </a:lnTo>
                <a:lnTo>
                  <a:pt x="0" y="1681836"/>
                </a:lnTo>
                <a:lnTo>
                  <a:pt x="690" y="1647790"/>
                </a:lnTo>
                <a:lnTo>
                  <a:pt x="6884" y="1579782"/>
                </a:lnTo>
                <a:lnTo>
                  <a:pt x="19490" y="1512000"/>
                </a:lnTo>
                <a:lnTo>
                  <a:pt x="38497" y="1444582"/>
                </a:lnTo>
                <a:lnTo>
                  <a:pt x="63896" y="1377668"/>
                </a:lnTo>
                <a:lnTo>
                  <a:pt x="95679" y="1311397"/>
                </a:lnTo>
                <a:lnTo>
                  <a:pt x="133835" y="1245906"/>
                </a:lnTo>
                <a:lnTo>
                  <a:pt x="155301" y="1213497"/>
                </a:lnTo>
                <a:lnTo>
                  <a:pt x="178356" y="1181335"/>
                </a:lnTo>
                <a:lnTo>
                  <a:pt x="203000" y="1149438"/>
                </a:lnTo>
                <a:lnTo>
                  <a:pt x="229232" y="1117823"/>
                </a:lnTo>
                <a:lnTo>
                  <a:pt x="257051" y="1086508"/>
                </a:lnTo>
                <a:lnTo>
                  <a:pt x="286454" y="1055509"/>
                </a:lnTo>
                <a:lnTo>
                  <a:pt x="317442" y="1024843"/>
                </a:lnTo>
                <a:lnTo>
                  <a:pt x="350013" y="994530"/>
                </a:lnTo>
                <a:lnTo>
                  <a:pt x="384165" y="964585"/>
                </a:lnTo>
                <a:lnTo>
                  <a:pt x="419899" y="935026"/>
                </a:lnTo>
                <a:lnTo>
                  <a:pt x="457212" y="905870"/>
                </a:lnTo>
                <a:lnTo>
                  <a:pt x="496103" y="877135"/>
                </a:lnTo>
                <a:lnTo>
                  <a:pt x="536571" y="848839"/>
                </a:lnTo>
                <a:lnTo>
                  <a:pt x="578615" y="820997"/>
                </a:lnTo>
                <a:lnTo>
                  <a:pt x="622234" y="793629"/>
                </a:lnTo>
                <a:lnTo>
                  <a:pt x="667427" y="766750"/>
                </a:lnTo>
                <a:lnTo>
                  <a:pt x="714193" y="740379"/>
                </a:lnTo>
                <a:lnTo>
                  <a:pt x="762530" y="714533"/>
                </a:lnTo>
                <a:lnTo>
                  <a:pt x="812437" y="689228"/>
                </a:lnTo>
                <a:lnTo>
                  <a:pt x="852097" y="670050"/>
                </a:lnTo>
                <a:lnTo>
                  <a:pt x="892373" y="651376"/>
                </a:lnTo>
                <a:lnTo>
                  <a:pt x="933247" y="633210"/>
                </a:lnTo>
                <a:lnTo>
                  <a:pt x="974703" y="615551"/>
                </a:lnTo>
                <a:lnTo>
                  <a:pt x="1016725" y="598402"/>
                </a:lnTo>
                <a:lnTo>
                  <a:pt x="1059298" y="581763"/>
                </a:lnTo>
                <a:lnTo>
                  <a:pt x="1102403" y="565637"/>
                </a:lnTo>
                <a:lnTo>
                  <a:pt x="1146027" y="550024"/>
                </a:lnTo>
                <a:lnTo>
                  <a:pt x="1190152" y="534926"/>
                </a:lnTo>
                <a:lnTo>
                  <a:pt x="1234761" y="520344"/>
                </a:lnTo>
                <a:lnTo>
                  <a:pt x="1279840" y="506279"/>
                </a:lnTo>
                <a:lnTo>
                  <a:pt x="1325372" y="492734"/>
                </a:lnTo>
                <a:lnTo>
                  <a:pt x="1371340" y="479708"/>
                </a:lnTo>
                <a:lnTo>
                  <a:pt x="1417728" y="467204"/>
                </a:lnTo>
                <a:lnTo>
                  <a:pt x="1464520" y="455223"/>
                </a:lnTo>
                <a:lnTo>
                  <a:pt x="1511701" y="443767"/>
                </a:lnTo>
                <a:lnTo>
                  <a:pt x="1559253" y="432836"/>
                </a:lnTo>
                <a:lnTo>
                  <a:pt x="1607161" y="422432"/>
                </a:lnTo>
                <a:lnTo>
                  <a:pt x="1655408" y="412556"/>
                </a:lnTo>
                <a:lnTo>
                  <a:pt x="1703979" y="403210"/>
                </a:lnTo>
                <a:lnTo>
                  <a:pt x="1752856" y="394395"/>
                </a:lnTo>
                <a:lnTo>
                  <a:pt x="1802025" y="386112"/>
                </a:lnTo>
                <a:lnTo>
                  <a:pt x="1851467" y="378363"/>
                </a:lnTo>
                <a:lnTo>
                  <a:pt x="1901169" y="371149"/>
                </a:lnTo>
                <a:lnTo>
                  <a:pt x="1951112" y="364472"/>
                </a:lnTo>
                <a:lnTo>
                  <a:pt x="2001282" y="358332"/>
                </a:lnTo>
                <a:lnTo>
                  <a:pt x="2051661" y="352732"/>
                </a:lnTo>
                <a:lnTo>
                  <a:pt x="2102235" y="347672"/>
                </a:lnTo>
                <a:lnTo>
                  <a:pt x="2152985" y="343153"/>
                </a:lnTo>
                <a:lnTo>
                  <a:pt x="2203897" y="339178"/>
                </a:lnTo>
                <a:lnTo>
                  <a:pt x="2254954" y="335748"/>
                </a:lnTo>
                <a:lnTo>
                  <a:pt x="2306140" y="332863"/>
                </a:lnTo>
                <a:lnTo>
                  <a:pt x="2357438" y="330526"/>
                </a:lnTo>
                <a:lnTo>
                  <a:pt x="2408833" y="328737"/>
                </a:lnTo>
                <a:lnTo>
                  <a:pt x="2460309" y="327498"/>
                </a:lnTo>
                <a:lnTo>
                  <a:pt x="2511848" y="326811"/>
                </a:lnTo>
                <a:lnTo>
                  <a:pt x="2563436" y="326676"/>
                </a:lnTo>
                <a:lnTo>
                  <a:pt x="2615055" y="327095"/>
                </a:lnTo>
                <a:lnTo>
                  <a:pt x="2666690" y="328070"/>
                </a:lnTo>
                <a:lnTo>
                  <a:pt x="2718324" y="329601"/>
                </a:lnTo>
                <a:lnTo>
                  <a:pt x="2769941" y="331690"/>
                </a:lnTo>
                <a:lnTo>
                  <a:pt x="2821525" y="334339"/>
                </a:lnTo>
                <a:lnTo>
                  <a:pt x="2873061" y="337548"/>
                </a:lnTo>
                <a:lnTo>
                  <a:pt x="2924530" y="341319"/>
                </a:lnTo>
                <a:lnTo>
                  <a:pt x="2975918" y="345654"/>
                </a:lnTo>
                <a:lnTo>
                  <a:pt x="3027208" y="350554"/>
                </a:lnTo>
                <a:lnTo>
                  <a:pt x="3078385" y="356020"/>
                </a:lnTo>
                <a:lnTo>
                  <a:pt x="3129431" y="362053"/>
                </a:lnTo>
                <a:lnTo>
                  <a:pt x="3180330" y="368656"/>
                </a:lnTo>
                <a:lnTo>
                  <a:pt x="3231068" y="375828"/>
                </a:lnTo>
                <a:lnTo>
                  <a:pt x="3281626" y="383572"/>
                </a:lnTo>
                <a:lnTo>
                  <a:pt x="3331989" y="391889"/>
                </a:lnTo>
                <a:lnTo>
                  <a:pt x="3382142" y="400780"/>
                </a:lnTo>
                <a:lnTo>
                  <a:pt x="3432067" y="410247"/>
                </a:lnTo>
                <a:lnTo>
                  <a:pt x="3481748" y="420291"/>
                </a:lnTo>
                <a:lnTo>
                  <a:pt x="3531170" y="430913"/>
                </a:lnTo>
                <a:lnTo>
                  <a:pt x="3580316" y="442115"/>
                </a:lnTo>
                <a:lnTo>
                  <a:pt x="3629170" y="453898"/>
                </a:lnTo>
                <a:lnTo>
                  <a:pt x="4853831" y="0"/>
                </a:lnTo>
                <a:close/>
              </a:path>
            </a:pathLst>
          </a:custGeom>
          <a:ln w="28956">
            <a:solidFill>
              <a:srgbClr val="FFFFFF"/>
            </a:solidFill>
          </a:ln>
        </p:spPr>
        <p:txBody>
          <a:bodyPr wrap="square" lIns="0" tIns="0" rIns="0" bIns="0" rtlCol="0"/>
          <a:lstStyle/>
          <a:p>
            <a:endParaRPr>
              <a:solidFill>
                <a:prstClr val="black"/>
              </a:solidFill>
            </a:endParaRPr>
          </a:p>
        </p:txBody>
      </p:sp>
      <p:sp>
        <p:nvSpPr>
          <p:cNvPr id="7" name="object 7"/>
          <p:cNvSpPr txBox="1"/>
          <p:nvPr/>
        </p:nvSpPr>
        <p:spPr>
          <a:xfrm>
            <a:off x="8838438" y="3839972"/>
            <a:ext cx="2974975" cy="2159000"/>
          </a:xfrm>
          <a:prstGeom prst="rect">
            <a:avLst/>
          </a:prstGeom>
        </p:spPr>
        <p:txBody>
          <a:bodyPr vert="horz" wrap="square" lIns="0" tIns="12065" rIns="0" bIns="0" rtlCol="0">
            <a:spAutoFit/>
          </a:bodyPr>
          <a:lstStyle/>
          <a:p>
            <a:pPr marL="12700" marR="5080" indent="-1905" algn="ctr">
              <a:spcBef>
                <a:spcPts val="95"/>
              </a:spcBef>
            </a:pPr>
            <a:r>
              <a:rPr sz="2800" spc="-10" dirty="0">
                <a:solidFill>
                  <a:srgbClr val="5F5F5F"/>
                </a:solidFill>
                <a:latin typeface="Comic Sans MS"/>
                <a:cs typeface="Comic Sans MS"/>
              </a:rPr>
              <a:t>One </a:t>
            </a:r>
            <a:r>
              <a:rPr sz="2800" spc="-5" dirty="0">
                <a:solidFill>
                  <a:srgbClr val="5F5F5F"/>
                </a:solidFill>
                <a:latin typeface="Comic Sans MS"/>
                <a:cs typeface="Comic Sans MS"/>
              </a:rPr>
              <a:t>of </a:t>
            </a:r>
            <a:r>
              <a:rPr sz="2800" spc="-10" dirty="0">
                <a:solidFill>
                  <a:srgbClr val="5F5F5F"/>
                </a:solidFill>
                <a:latin typeface="Comic Sans MS"/>
                <a:cs typeface="Comic Sans MS"/>
              </a:rPr>
              <a:t>the </a:t>
            </a:r>
            <a:r>
              <a:rPr sz="2800" spc="-5" dirty="0">
                <a:solidFill>
                  <a:srgbClr val="5F5F5F"/>
                </a:solidFill>
                <a:latin typeface="Comic Sans MS"/>
                <a:cs typeface="Comic Sans MS"/>
              </a:rPr>
              <a:t>most  popular</a:t>
            </a:r>
            <a:r>
              <a:rPr sz="2800" spc="-45" dirty="0">
                <a:solidFill>
                  <a:srgbClr val="5F5F5F"/>
                </a:solidFill>
                <a:latin typeface="Comic Sans MS"/>
                <a:cs typeface="Comic Sans MS"/>
              </a:rPr>
              <a:t> </a:t>
            </a:r>
            <a:r>
              <a:rPr sz="2800" spc="-5" dirty="0">
                <a:solidFill>
                  <a:srgbClr val="5F5F5F"/>
                </a:solidFill>
                <a:latin typeface="Comic Sans MS"/>
                <a:cs typeface="Comic Sans MS"/>
              </a:rPr>
              <a:t>consensus  algorithms </a:t>
            </a:r>
            <a:r>
              <a:rPr sz="2800" spc="-10" dirty="0">
                <a:solidFill>
                  <a:srgbClr val="5F5F5F"/>
                </a:solidFill>
                <a:latin typeface="Comic Sans MS"/>
                <a:cs typeface="Comic Sans MS"/>
              </a:rPr>
              <a:t>is  </a:t>
            </a:r>
            <a:r>
              <a:rPr sz="2800" b="1" spc="-5" dirty="0">
                <a:solidFill>
                  <a:srgbClr val="5F5F5F"/>
                </a:solidFill>
                <a:latin typeface="Comic Sans MS"/>
                <a:cs typeface="Comic Sans MS"/>
              </a:rPr>
              <a:t>Proof-of-Work  </a:t>
            </a:r>
            <a:r>
              <a:rPr sz="2800" spc="-5" dirty="0">
                <a:solidFill>
                  <a:srgbClr val="5F5F5F"/>
                </a:solidFill>
                <a:latin typeface="Comic Sans MS"/>
                <a:cs typeface="Comic Sans MS"/>
              </a:rPr>
              <a:t>(PoW)</a:t>
            </a:r>
            <a:endParaRPr sz="2800" dirty="0">
              <a:solidFill>
                <a:prstClr val="black"/>
              </a:solidFill>
              <a:latin typeface="Comic Sans MS"/>
              <a:cs typeface="Comic Sans MS"/>
            </a:endParaRPr>
          </a:p>
        </p:txBody>
      </p:sp>
      <p:sp>
        <p:nvSpPr>
          <p:cNvPr id="8" name="object 8"/>
          <p:cNvSpPr/>
          <p:nvPr/>
        </p:nvSpPr>
        <p:spPr>
          <a:xfrm>
            <a:off x="4472940" y="1226819"/>
            <a:ext cx="5228844" cy="2269236"/>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4602860" y="1327963"/>
            <a:ext cx="4973955" cy="2072005"/>
          </a:xfrm>
          <a:custGeom>
            <a:avLst/>
            <a:gdLst/>
            <a:ahLst/>
            <a:cxnLst/>
            <a:rect l="l" t="t" r="r" b="b"/>
            <a:pathLst>
              <a:path w="4973955" h="2072004">
                <a:moveTo>
                  <a:pt x="2885250" y="0"/>
                </a:moveTo>
                <a:lnTo>
                  <a:pt x="2828002" y="301"/>
                </a:lnTo>
                <a:lnTo>
                  <a:pt x="2771000" y="1378"/>
                </a:lnTo>
                <a:lnTo>
                  <a:pt x="2714269" y="3223"/>
                </a:lnTo>
                <a:lnTo>
                  <a:pt x="2657835" y="5826"/>
                </a:lnTo>
                <a:lnTo>
                  <a:pt x="2601726" y="9181"/>
                </a:lnTo>
                <a:lnTo>
                  <a:pt x="2545967" y="13278"/>
                </a:lnTo>
                <a:lnTo>
                  <a:pt x="2490585" y="18109"/>
                </a:lnTo>
                <a:lnTo>
                  <a:pt x="2435606" y="23667"/>
                </a:lnTo>
                <a:lnTo>
                  <a:pt x="2381058" y="29943"/>
                </a:lnTo>
                <a:lnTo>
                  <a:pt x="2326966" y="36929"/>
                </a:lnTo>
                <a:lnTo>
                  <a:pt x="2273357" y="44616"/>
                </a:lnTo>
                <a:lnTo>
                  <a:pt x="2220258" y="52996"/>
                </a:lnTo>
                <a:lnTo>
                  <a:pt x="2167694" y="62062"/>
                </a:lnTo>
                <a:lnTo>
                  <a:pt x="2115692" y="71805"/>
                </a:lnTo>
                <a:lnTo>
                  <a:pt x="2064280" y="82216"/>
                </a:lnTo>
                <a:lnTo>
                  <a:pt x="2013482" y="93288"/>
                </a:lnTo>
                <a:lnTo>
                  <a:pt x="1963326" y="105013"/>
                </a:lnTo>
                <a:lnTo>
                  <a:pt x="1913839" y="117381"/>
                </a:lnTo>
                <a:lnTo>
                  <a:pt x="1865046" y="130385"/>
                </a:lnTo>
                <a:lnTo>
                  <a:pt x="1816974" y="144017"/>
                </a:lnTo>
                <a:lnTo>
                  <a:pt x="1769649" y="158269"/>
                </a:lnTo>
                <a:lnTo>
                  <a:pt x="1723099" y="173132"/>
                </a:lnTo>
                <a:lnTo>
                  <a:pt x="1677349" y="188597"/>
                </a:lnTo>
                <a:lnTo>
                  <a:pt x="1632426" y="204658"/>
                </a:lnTo>
                <a:lnTo>
                  <a:pt x="1588356" y="221305"/>
                </a:lnTo>
                <a:lnTo>
                  <a:pt x="1545166" y="238531"/>
                </a:lnTo>
                <a:lnTo>
                  <a:pt x="1502883" y="256327"/>
                </a:lnTo>
                <a:lnTo>
                  <a:pt x="1461532" y="274684"/>
                </a:lnTo>
                <a:lnTo>
                  <a:pt x="1421141" y="293596"/>
                </a:lnTo>
                <a:lnTo>
                  <a:pt x="1381735" y="313053"/>
                </a:lnTo>
                <a:lnTo>
                  <a:pt x="1343342" y="333047"/>
                </a:lnTo>
                <a:lnTo>
                  <a:pt x="1305987" y="353571"/>
                </a:lnTo>
                <a:lnTo>
                  <a:pt x="1269697" y="374615"/>
                </a:lnTo>
                <a:lnTo>
                  <a:pt x="1234499" y="396173"/>
                </a:lnTo>
                <a:lnTo>
                  <a:pt x="1200419" y="418234"/>
                </a:lnTo>
                <a:lnTo>
                  <a:pt x="1167483" y="440792"/>
                </a:lnTo>
                <a:lnTo>
                  <a:pt x="1135718" y="463838"/>
                </a:lnTo>
                <a:lnTo>
                  <a:pt x="1105151" y="487364"/>
                </a:lnTo>
                <a:lnTo>
                  <a:pt x="1047714" y="535822"/>
                </a:lnTo>
                <a:lnTo>
                  <a:pt x="995385" y="586101"/>
                </a:lnTo>
                <a:lnTo>
                  <a:pt x="948375" y="638135"/>
                </a:lnTo>
                <a:lnTo>
                  <a:pt x="906895" y="691859"/>
                </a:lnTo>
                <a:lnTo>
                  <a:pt x="871158" y="747206"/>
                </a:lnTo>
                <a:lnTo>
                  <a:pt x="841375" y="804112"/>
                </a:lnTo>
                <a:lnTo>
                  <a:pt x="0" y="987754"/>
                </a:lnTo>
                <a:lnTo>
                  <a:pt x="814451" y="1199082"/>
                </a:lnTo>
                <a:lnTo>
                  <a:pt x="825773" y="1230980"/>
                </a:lnTo>
                <a:lnTo>
                  <a:pt x="839029" y="1262538"/>
                </a:lnTo>
                <a:lnTo>
                  <a:pt x="871221" y="1324572"/>
                </a:lnTo>
                <a:lnTo>
                  <a:pt x="910786" y="1385055"/>
                </a:lnTo>
                <a:lnTo>
                  <a:pt x="957480" y="1443859"/>
                </a:lnTo>
                <a:lnTo>
                  <a:pt x="983425" y="1472592"/>
                </a:lnTo>
                <a:lnTo>
                  <a:pt x="1011062" y="1500856"/>
                </a:lnTo>
                <a:lnTo>
                  <a:pt x="1040361" y="1528637"/>
                </a:lnTo>
                <a:lnTo>
                  <a:pt x="1071291" y="1555918"/>
                </a:lnTo>
                <a:lnTo>
                  <a:pt x="1103822" y="1582683"/>
                </a:lnTo>
                <a:lnTo>
                  <a:pt x="1137925" y="1608916"/>
                </a:lnTo>
                <a:lnTo>
                  <a:pt x="1173567" y="1634601"/>
                </a:lnTo>
                <a:lnTo>
                  <a:pt x="1210721" y="1659722"/>
                </a:lnTo>
                <a:lnTo>
                  <a:pt x="1249354" y="1684264"/>
                </a:lnTo>
                <a:lnTo>
                  <a:pt x="1289438" y="1708209"/>
                </a:lnTo>
                <a:lnTo>
                  <a:pt x="1330941" y="1731543"/>
                </a:lnTo>
                <a:lnTo>
                  <a:pt x="1373834" y="1754248"/>
                </a:lnTo>
                <a:lnTo>
                  <a:pt x="1418087" y="1776310"/>
                </a:lnTo>
                <a:lnTo>
                  <a:pt x="1463668" y="1797711"/>
                </a:lnTo>
                <a:lnTo>
                  <a:pt x="1510549" y="1818436"/>
                </a:lnTo>
                <a:lnTo>
                  <a:pt x="1558698" y="1838470"/>
                </a:lnTo>
                <a:lnTo>
                  <a:pt x="1608085" y="1857795"/>
                </a:lnTo>
                <a:lnTo>
                  <a:pt x="1658681" y="1876396"/>
                </a:lnTo>
                <a:lnTo>
                  <a:pt x="1710454" y="1894257"/>
                </a:lnTo>
                <a:lnTo>
                  <a:pt x="1763376" y="1911362"/>
                </a:lnTo>
                <a:lnTo>
                  <a:pt x="1817415" y="1927695"/>
                </a:lnTo>
                <a:lnTo>
                  <a:pt x="1872541" y="1943239"/>
                </a:lnTo>
                <a:lnTo>
                  <a:pt x="1928724" y="1957979"/>
                </a:lnTo>
                <a:lnTo>
                  <a:pt x="1985934" y="1971900"/>
                </a:lnTo>
                <a:lnTo>
                  <a:pt x="2044141" y="1984983"/>
                </a:lnTo>
                <a:lnTo>
                  <a:pt x="2103314" y="1997215"/>
                </a:lnTo>
                <a:lnTo>
                  <a:pt x="2163424" y="2008578"/>
                </a:lnTo>
                <a:lnTo>
                  <a:pt x="2224439" y="2019057"/>
                </a:lnTo>
                <a:lnTo>
                  <a:pt x="2286330" y="2028636"/>
                </a:lnTo>
                <a:lnTo>
                  <a:pt x="2349067" y="2037299"/>
                </a:lnTo>
                <a:lnTo>
                  <a:pt x="2412618" y="2045029"/>
                </a:lnTo>
                <a:lnTo>
                  <a:pt x="2470871" y="2051227"/>
                </a:lnTo>
                <a:lnTo>
                  <a:pt x="2529090" y="2056584"/>
                </a:lnTo>
                <a:lnTo>
                  <a:pt x="2587250" y="2061108"/>
                </a:lnTo>
                <a:lnTo>
                  <a:pt x="2645324" y="2064807"/>
                </a:lnTo>
                <a:lnTo>
                  <a:pt x="2703286" y="2067689"/>
                </a:lnTo>
                <a:lnTo>
                  <a:pt x="2761109" y="2069764"/>
                </a:lnTo>
                <a:lnTo>
                  <a:pt x="2818766" y="2071038"/>
                </a:lnTo>
                <a:lnTo>
                  <a:pt x="2876231" y="2071520"/>
                </a:lnTo>
                <a:lnTo>
                  <a:pt x="2933479" y="2071218"/>
                </a:lnTo>
                <a:lnTo>
                  <a:pt x="2990481" y="2070141"/>
                </a:lnTo>
                <a:lnTo>
                  <a:pt x="3047212" y="2068296"/>
                </a:lnTo>
                <a:lnTo>
                  <a:pt x="3103646" y="2065693"/>
                </a:lnTo>
                <a:lnTo>
                  <a:pt x="3159755" y="2062338"/>
                </a:lnTo>
                <a:lnTo>
                  <a:pt x="3215514" y="2058241"/>
                </a:lnTo>
                <a:lnTo>
                  <a:pt x="3270896" y="2053410"/>
                </a:lnTo>
                <a:lnTo>
                  <a:pt x="3325875" y="2047852"/>
                </a:lnTo>
                <a:lnTo>
                  <a:pt x="3380423" y="2041576"/>
                </a:lnTo>
                <a:lnTo>
                  <a:pt x="3434515" y="2034591"/>
                </a:lnTo>
                <a:lnTo>
                  <a:pt x="3488124" y="2026903"/>
                </a:lnTo>
                <a:lnTo>
                  <a:pt x="3541223" y="2018523"/>
                </a:lnTo>
                <a:lnTo>
                  <a:pt x="3593787" y="2009457"/>
                </a:lnTo>
                <a:lnTo>
                  <a:pt x="3645789" y="1999714"/>
                </a:lnTo>
                <a:lnTo>
                  <a:pt x="3697201" y="1989303"/>
                </a:lnTo>
                <a:lnTo>
                  <a:pt x="3747999" y="1978231"/>
                </a:lnTo>
                <a:lnTo>
                  <a:pt x="3798155" y="1966506"/>
                </a:lnTo>
                <a:lnTo>
                  <a:pt x="3847642" y="1954138"/>
                </a:lnTo>
                <a:lnTo>
                  <a:pt x="3896435" y="1941134"/>
                </a:lnTo>
                <a:lnTo>
                  <a:pt x="3944507" y="1927502"/>
                </a:lnTo>
                <a:lnTo>
                  <a:pt x="3991832" y="1913250"/>
                </a:lnTo>
                <a:lnTo>
                  <a:pt x="4038382" y="1898387"/>
                </a:lnTo>
                <a:lnTo>
                  <a:pt x="4084132" y="1882922"/>
                </a:lnTo>
                <a:lnTo>
                  <a:pt x="4129055" y="1866861"/>
                </a:lnTo>
                <a:lnTo>
                  <a:pt x="4173125" y="1850214"/>
                </a:lnTo>
                <a:lnTo>
                  <a:pt x="4216315" y="1832988"/>
                </a:lnTo>
                <a:lnTo>
                  <a:pt x="4258598" y="1815192"/>
                </a:lnTo>
                <a:lnTo>
                  <a:pt x="4299949" y="1796835"/>
                </a:lnTo>
                <a:lnTo>
                  <a:pt x="4340340" y="1777923"/>
                </a:lnTo>
                <a:lnTo>
                  <a:pt x="4379746" y="1758466"/>
                </a:lnTo>
                <a:lnTo>
                  <a:pt x="4418139" y="1738472"/>
                </a:lnTo>
                <a:lnTo>
                  <a:pt x="4455494" y="1717948"/>
                </a:lnTo>
                <a:lnTo>
                  <a:pt x="4491784" y="1696904"/>
                </a:lnTo>
                <a:lnTo>
                  <a:pt x="4526982" y="1675347"/>
                </a:lnTo>
                <a:lnTo>
                  <a:pt x="4561062" y="1653285"/>
                </a:lnTo>
                <a:lnTo>
                  <a:pt x="4593998" y="1630727"/>
                </a:lnTo>
                <a:lnTo>
                  <a:pt x="4625763" y="1607681"/>
                </a:lnTo>
                <a:lnTo>
                  <a:pt x="4656330" y="1584155"/>
                </a:lnTo>
                <a:lnTo>
                  <a:pt x="4713767" y="1535697"/>
                </a:lnTo>
                <a:lnTo>
                  <a:pt x="4766096" y="1485418"/>
                </a:lnTo>
                <a:lnTo>
                  <a:pt x="4813106" y="1433384"/>
                </a:lnTo>
                <a:lnTo>
                  <a:pt x="4854586" y="1379660"/>
                </a:lnTo>
                <a:lnTo>
                  <a:pt x="4890323" y="1324313"/>
                </a:lnTo>
                <a:lnTo>
                  <a:pt x="4920107" y="1267408"/>
                </a:lnTo>
                <a:lnTo>
                  <a:pt x="4945703" y="1203124"/>
                </a:lnTo>
                <a:lnTo>
                  <a:pt x="4962943" y="1139002"/>
                </a:lnTo>
                <a:lnTo>
                  <a:pt x="4972012" y="1075186"/>
                </a:lnTo>
                <a:lnTo>
                  <a:pt x="4973540" y="1043438"/>
                </a:lnTo>
                <a:lnTo>
                  <a:pt x="4973093" y="1011822"/>
                </a:lnTo>
                <a:lnTo>
                  <a:pt x="4966372" y="949056"/>
                </a:lnTo>
                <a:lnTo>
                  <a:pt x="4952031" y="887032"/>
                </a:lnTo>
                <a:lnTo>
                  <a:pt x="4930256" y="825897"/>
                </a:lnTo>
                <a:lnTo>
                  <a:pt x="4901230" y="765795"/>
                </a:lnTo>
                <a:lnTo>
                  <a:pt x="4865138" y="706873"/>
                </a:lnTo>
                <a:lnTo>
                  <a:pt x="4822163" y="649275"/>
                </a:lnTo>
                <a:lnTo>
                  <a:pt x="4772491" y="593146"/>
                </a:lnTo>
                <a:lnTo>
                  <a:pt x="4745200" y="565679"/>
                </a:lnTo>
                <a:lnTo>
                  <a:pt x="4716304" y="538633"/>
                </a:lnTo>
                <a:lnTo>
                  <a:pt x="4685825" y="512028"/>
                </a:lnTo>
                <a:lnTo>
                  <a:pt x="4653788" y="485881"/>
                </a:lnTo>
                <a:lnTo>
                  <a:pt x="4620213" y="460211"/>
                </a:lnTo>
                <a:lnTo>
                  <a:pt x="4585125" y="435035"/>
                </a:lnTo>
                <a:lnTo>
                  <a:pt x="4548547" y="410373"/>
                </a:lnTo>
                <a:lnTo>
                  <a:pt x="4510502" y="386241"/>
                </a:lnTo>
                <a:lnTo>
                  <a:pt x="4471012" y="362658"/>
                </a:lnTo>
                <a:lnTo>
                  <a:pt x="4430101" y="339643"/>
                </a:lnTo>
                <a:lnTo>
                  <a:pt x="4387792" y="317214"/>
                </a:lnTo>
                <a:lnTo>
                  <a:pt x="4344108" y="295388"/>
                </a:lnTo>
                <a:lnTo>
                  <a:pt x="4299071" y="274184"/>
                </a:lnTo>
                <a:lnTo>
                  <a:pt x="4252705" y="253621"/>
                </a:lnTo>
                <a:lnTo>
                  <a:pt x="4205033" y="233715"/>
                </a:lnTo>
                <a:lnTo>
                  <a:pt x="4156077" y="214486"/>
                </a:lnTo>
                <a:lnTo>
                  <a:pt x="4105862" y="195952"/>
                </a:lnTo>
                <a:lnTo>
                  <a:pt x="4054409" y="178131"/>
                </a:lnTo>
                <a:lnTo>
                  <a:pt x="4001743" y="161040"/>
                </a:lnTo>
                <a:lnTo>
                  <a:pt x="3947885" y="144699"/>
                </a:lnTo>
                <a:lnTo>
                  <a:pt x="3892859" y="129125"/>
                </a:lnTo>
                <a:lnTo>
                  <a:pt x="3836688" y="114337"/>
                </a:lnTo>
                <a:lnTo>
                  <a:pt x="3779395" y="100352"/>
                </a:lnTo>
                <a:lnTo>
                  <a:pt x="3721003" y="87190"/>
                </a:lnTo>
                <a:lnTo>
                  <a:pt x="3661536" y="74867"/>
                </a:lnTo>
                <a:lnTo>
                  <a:pt x="3601015" y="63402"/>
                </a:lnTo>
                <a:lnTo>
                  <a:pt x="3539464" y="52814"/>
                </a:lnTo>
                <a:lnTo>
                  <a:pt x="3476906" y="43121"/>
                </a:lnTo>
                <a:lnTo>
                  <a:pt x="3413365" y="34340"/>
                </a:lnTo>
                <a:lnTo>
                  <a:pt x="3348863" y="26491"/>
                </a:lnTo>
                <a:lnTo>
                  <a:pt x="3290610" y="20292"/>
                </a:lnTo>
                <a:lnTo>
                  <a:pt x="3232391" y="14935"/>
                </a:lnTo>
                <a:lnTo>
                  <a:pt x="3174231" y="10412"/>
                </a:lnTo>
                <a:lnTo>
                  <a:pt x="3116157" y="6712"/>
                </a:lnTo>
                <a:lnTo>
                  <a:pt x="3058195" y="3830"/>
                </a:lnTo>
                <a:lnTo>
                  <a:pt x="3000372" y="1756"/>
                </a:lnTo>
                <a:lnTo>
                  <a:pt x="2942715" y="482"/>
                </a:lnTo>
                <a:lnTo>
                  <a:pt x="2885250" y="0"/>
                </a:lnTo>
                <a:close/>
              </a:path>
            </a:pathLst>
          </a:custGeom>
          <a:solidFill>
            <a:srgbClr val="FFFFFF"/>
          </a:solidFill>
        </p:spPr>
        <p:txBody>
          <a:bodyPr wrap="square" lIns="0" tIns="0" rIns="0" bIns="0" rtlCol="0"/>
          <a:lstStyle/>
          <a:p>
            <a:endParaRPr>
              <a:solidFill>
                <a:prstClr val="black"/>
              </a:solidFill>
            </a:endParaRPr>
          </a:p>
        </p:txBody>
      </p:sp>
      <p:sp>
        <p:nvSpPr>
          <p:cNvPr id="10" name="object 10"/>
          <p:cNvSpPr/>
          <p:nvPr/>
        </p:nvSpPr>
        <p:spPr>
          <a:xfrm>
            <a:off x="4602860" y="1327963"/>
            <a:ext cx="4973955" cy="2072005"/>
          </a:xfrm>
          <a:custGeom>
            <a:avLst/>
            <a:gdLst/>
            <a:ahLst/>
            <a:cxnLst/>
            <a:rect l="l" t="t" r="r" b="b"/>
            <a:pathLst>
              <a:path w="4973955" h="2072004">
                <a:moveTo>
                  <a:pt x="0" y="987754"/>
                </a:moveTo>
                <a:lnTo>
                  <a:pt x="841375" y="804112"/>
                </a:lnTo>
                <a:lnTo>
                  <a:pt x="855509" y="775468"/>
                </a:lnTo>
                <a:lnTo>
                  <a:pt x="871158" y="747206"/>
                </a:lnTo>
                <a:lnTo>
                  <a:pt x="906895" y="691859"/>
                </a:lnTo>
                <a:lnTo>
                  <a:pt x="948375" y="638135"/>
                </a:lnTo>
                <a:lnTo>
                  <a:pt x="995385" y="586101"/>
                </a:lnTo>
                <a:lnTo>
                  <a:pt x="1047714" y="535822"/>
                </a:lnTo>
                <a:lnTo>
                  <a:pt x="1105151" y="487364"/>
                </a:lnTo>
                <a:lnTo>
                  <a:pt x="1135718" y="463838"/>
                </a:lnTo>
                <a:lnTo>
                  <a:pt x="1167483" y="440792"/>
                </a:lnTo>
                <a:lnTo>
                  <a:pt x="1200419" y="418234"/>
                </a:lnTo>
                <a:lnTo>
                  <a:pt x="1234499" y="396173"/>
                </a:lnTo>
                <a:lnTo>
                  <a:pt x="1269697" y="374615"/>
                </a:lnTo>
                <a:lnTo>
                  <a:pt x="1305987" y="353571"/>
                </a:lnTo>
                <a:lnTo>
                  <a:pt x="1343342" y="333047"/>
                </a:lnTo>
                <a:lnTo>
                  <a:pt x="1381735" y="313053"/>
                </a:lnTo>
                <a:lnTo>
                  <a:pt x="1421141" y="293596"/>
                </a:lnTo>
                <a:lnTo>
                  <a:pt x="1461532" y="274684"/>
                </a:lnTo>
                <a:lnTo>
                  <a:pt x="1502883" y="256327"/>
                </a:lnTo>
                <a:lnTo>
                  <a:pt x="1545166" y="238531"/>
                </a:lnTo>
                <a:lnTo>
                  <a:pt x="1588356" y="221305"/>
                </a:lnTo>
                <a:lnTo>
                  <a:pt x="1632426" y="204658"/>
                </a:lnTo>
                <a:lnTo>
                  <a:pt x="1677349" y="188597"/>
                </a:lnTo>
                <a:lnTo>
                  <a:pt x="1723099" y="173132"/>
                </a:lnTo>
                <a:lnTo>
                  <a:pt x="1769649" y="158269"/>
                </a:lnTo>
                <a:lnTo>
                  <a:pt x="1816974" y="144017"/>
                </a:lnTo>
                <a:lnTo>
                  <a:pt x="1865046" y="130385"/>
                </a:lnTo>
                <a:lnTo>
                  <a:pt x="1913839" y="117381"/>
                </a:lnTo>
                <a:lnTo>
                  <a:pt x="1963326" y="105013"/>
                </a:lnTo>
                <a:lnTo>
                  <a:pt x="2013482" y="93288"/>
                </a:lnTo>
                <a:lnTo>
                  <a:pt x="2064280" y="82216"/>
                </a:lnTo>
                <a:lnTo>
                  <a:pt x="2115692" y="71805"/>
                </a:lnTo>
                <a:lnTo>
                  <a:pt x="2167694" y="62062"/>
                </a:lnTo>
                <a:lnTo>
                  <a:pt x="2220258" y="52996"/>
                </a:lnTo>
                <a:lnTo>
                  <a:pt x="2273357" y="44616"/>
                </a:lnTo>
                <a:lnTo>
                  <a:pt x="2326966" y="36929"/>
                </a:lnTo>
                <a:lnTo>
                  <a:pt x="2381058" y="29943"/>
                </a:lnTo>
                <a:lnTo>
                  <a:pt x="2435606" y="23667"/>
                </a:lnTo>
                <a:lnTo>
                  <a:pt x="2490585" y="18109"/>
                </a:lnTo>
                <a:lnTo>
                  <a:pt x="2545967" y="13278"/>
                </a:lnTo>
                <a:lnTo>
                  <a:pt x="2601726" y="9181"/>
                </a:lnTo>
                <a:lnTo>
                  <a:pt x="2657835" y="5826"/>
                </a:lnTo>
                <a:lnTo>
                  <a:pt x="2714269" y="3223"/>
                </a:lnTo>
                <a:lnTo>
                  <a:pt x="2771000" y="1378"/>
                </a:lnTo>
                <a:lnTo>
                  <a:pt x="2828002" y="301"/>
                </a:lnTo>
                <a:lnTo>
                  <a:pt x="2885250" y="0"/>
                </a:lnTo>
                <a:lnTo>
                  <a:pt x="2942715" y="482"/>
                </a:lnTo>
                <a:lnTo>
                  <a:pt x="3000372" y="1756"/>
                </a:lnTo>
                <a:lnTo>
                  <a:pt x="3058195" y="3830"/>
                </a:lnTo>
                <a:lnTo>
                  <a:pt x="3116157" y="6712"/>
                </a:lnTo>
                <a:lnTo>
                  <a:pt x="3174231" y="10412"/>
                </a:lnTo>
                <a:lnTo>
                  <a:pt x="3232391" y="14935"/>
                </a:lnTo>
                <a:lnTo>
                  <a:pt x="3290610" y="20292"/>
                </a:lnTo>
                <a:lnTo>
                  <a:pt x="3348863" y="26491"/>
                </a:lnTo>
                <a:lnTo>
                  <a:pt x="3413365" y="34340"/>
                </a:lnTo>
                <a:lnTo>
                  <a:pt x="3476906" y="43121"/>
                </a:lnTo>
                <a:lnTo>
                  <a:pt x="3539464" y="52814"/>
                </a:lnTo>
                <a:lnTo>
                  <a:pt x="3601015" y="63402"/>
                </a:lnTo>
                <a:lnTo>
                  <a:pt x="3661536" y="74867"/>
                </a:lnTo>
                <a:lnTo>
                  <a:pt x="3721003" y="87190"/>
                </a:lnTo>
                <a:lnTo>
                  <a:pt x="3779395" y="100352"/>
                </a:lnTo>
                <a:lnTo>
                  <a:pt x="3836688" y="114337"/>
                </a:lnTo>
                <a:lnTo>
                  <a:pt x="3892859" y="129125"/>
                </a:lnTo>
                <a:lnTo>
                  <a:pt x="3947885" y="144699"/>
                </a:lnTo>
                <a:lnTo>
                  <a:pt x="4001743" y="161040"/>
                </a:lnTo>
                <a:lnTo>
                  <a:pt x="4054409" y="178131"/>
                </a:lnTo>
                <a:lnTo>
                  <a:pt x="4105862" y="195952"/>
                </a:lnTo>
                <a:lnTo>
                  <a:pt x="4156077" y="214486"/>
                </a:lnTo>
                <a:lnTo>
                  <a:pt x="4205033" y="233715"/>
                </a:lnTo>
                <a:lnTo>
                  <a:pt x="4252705" y="253621"/>
                </a:lnTo>
                <a:lnTo>
                  <a:pt x="4299071" y="274184"/>
                </a:lnTo>
                <a:lnTo>
                  <a:pt x="4344108" y="295388"/>
                </a:lnTo>
                <a:lnTo>
                  <a:pt x="4387792" y="317214"/>
                </a:lnTo>
                <a:lnTo>
                  <a:pt x="4430101" y="339643"/>
                </a:lnTo>
                <a:lnTo>
                  <a:pt x="4471012" y="362658"/>
                </a:lnTo>
                <a:lnTo>
                  <a:pt x="4510502" y="386241"/>
                </a:lnTo>
                <a:lnTo>
                  <a:pt x="4548547" y="410373"/>
                </a:lnTo>
                <a:lnTo>
                  <a:pt x="4585125" y="435035"/>
                </a:lnTo>
                <a:lnTo>
                  <a:pt x="4620213" y="460211"/>
                </a:lnTo>
                <a:lnTo>
                  <a:pt x="4653788" y="485881"/>
                </a:lnTo>
                <a:lnTo>
                  <a:pt x="4685825" y="512028"/>
                </a:lnTo>
                <a:lnTo>
                  <a:pt x="4716304" y="538633"/>
                </a:lnTo>
                <a:lnTo>
                  <a:pt x="4745200" y="565679"/>
                </a:lnTo>
                <a:lnTo>
                  <a:pt x="4772491" y="593146"/>
                </a:lnTo>
                <a:lnTo>
                  <a:pt x="4822163" y="649275"/>
                </a:lnTo>
                <a:lnTo>
                  <a:pt x="4865138" y="706873"/>
                </a:lnTo>
                <a:lnTo>
                  <a:pt x="4901230" y="765795"/>
                </a:lnTo>
                <a:lnTo>
                  <a:pt x="4930256" y="825897"/>
                </a:lnTo>
                <a:lnTo>
                  <a:pt x="4952031" y="887032"/>
                </a:lnTo>
                <a:lnTo>
                  <a:pt x="4966372" y="949056"/>
                </a:lnTo>
                <a:lnTo>
                  <a:pt x="4973093" y="1011822"/>
                </a:lnTo>
                <a:lnTo>
                  <a:pt x="4973540" y="1043438"/>
                </a:lnTo>
                <a:lnTo>
                  <a:pt x="4972012" y="1075186"/>
                </a:lnTo>
                <a:lnTo>
                  <a:pt x="4962943" y="1139002"/>
                </a:lnTo>
                <a:lnTo>
                  <a:pt x="4945703" y="1203124"/>
                </a:lnTo>
                <a:lnTo>
                  <a:pt x="4920107" y="1267408"/>
                </a:lnTo>
                <a:lnTo>
                  <a:pt x="4890323" y="1324313"/>
                </a:lnTo>
                <a:lnTo>
                  <a:pt x="4854586" y="1379660"/>
                </a:lnTo>
                <a:lnTo>
                  <a:pt x="4813106" y="1433384"/>
                </a:lnTo>
                <a:lnTo>
                  <a:pt x="4766096" y="1485418"/>
                </a:lnTo>
                <a:lnTo>
                  <a:pt x="4713767" y="1535697"/>
                </a:lnTo>
                <a:lnTo>
                  <a:pt x="4656330" y="1584155"/>
                </a:lnTo>
                <a:lnTo>
                  <a:pt x="4625763" y="1607681"/>
                </a:lnTo>
                <a:lnTo>
                  <a:pt x="4593998" y="1630727"/>
                </a:lnTo>
                <a:lnTo>
                  <a:pt x="4561062" y="1653285"/>
                </a:lnTo>
                <a:lnTo>
                  <a:pt x="4526982" y="1675347"/>
                </a:lnTo>
                <a:lnTo>
                  <a:pt x="4491784" y="1696904"/>
                </a:lnTo>
                <a:lnTo>
                  <a:pt x="4455494" y="1717948"/>
                </a:lnTo>
                <a:lnTo>
                  <a:pt x="4418139" y="1738472"/>
                </a:lnTo>
                <a:lnTo>
                  <a:pt x="4379746" y="1758466"/>
                </a:lnTo>
                <a:lnTo>
                  <a:pt x="4340340" y="1777923"/>
                </a:lnTo>
                <a:lnTo>
                  <a:pt x="4299949" y="1796835"/>
                </a:lnTo>
                <a:lnTo>
                  <a:pt x="4258598" y="1815192"/>
                </a:lnTo>
                <a:lnTo>
                  <a:pt x="4216315" y="1832988"/>
                </a:lnTo>
                <a:lnTo>
                  <a:pt x="4173125" y="1850214"/>
                </a:lnTo>
                <a:lnTo>
                  <a:pt x="4129055" y="1866861"/>
                </a:lnTo>
                <a:lnTo>
                  <a:pt x="4084132" y="1882922"/>
                </a:lnTo>
                <a:lnTo>
                  <a:pt x="4038382" y="1898387"/>
                </a:lnTo>
                <a:lnTo>
                  <a:pt x="3991832" y="1913250"/>
                </a:lnTo>
                <a:lnTo>
                  <a:pt x="3944507" y="1927502"/>
                </a:lnTo>
                <a:lnTo>
                  <a:pt x="3896435" y="1941134"/>
                </a:lnTo>
                <a:lnTo>
                  <a:pt x="3847642" y="1954138"/>
                </a:lnTo>
                <a:lnTo>
                  <a:pt x="3798155" y="1966506"/>
                </a:lnTo>
                <a:lnTo>
                  <a:pt x="3747999" y="1978231"/>
                </a:lnTo>
                <a:lnTo>
                  <a:pt x="3697201" y="1989303"/>
                </a:lnTo>
                <a:lnTo>
                  <a:pt x="3645789" y="1999714"/>
                </a:lnTo>
                <a:lnTo>
                  <a:pt x="3593787" y="2009457"/>
                </a:lnTo>
                <a:lnTo>
                  <a:pt x="3541223" y="2018523"/>
                </a:lnTo>
                <a:lnTo>
                  <a:pt x="3488124" y="2026903"/>
                </a:lnTo>
                <a:lnTo>
                  <a:pt x="3434515" y="2034591"/>
                </a:lnTo>
                <a:lnTo>
                  <a:pt x="3380423" y="2041576"/>
                </a:lnTo>
                <a:lnTo>
                  <a:pt x="3325875" y="2047852"/>
                </a:lnTo>
                <a:lnTo>
                  <a:pt x="3270896" y="2053410"/>
                </a:lnTo>
                <a:lnTo>
                  <a:pt x="3215514" y="2058241"/>
                </a:lnTo>
                <a:lnTo>
                  <a:pt x="3159755" y="2062338"/>
                </a:lnTo>
                <a:lnTo>
                  <a:pt x="3103646" y="2065693"/>
                </a:lnTo>
                <a:lnTo>
                  <a:pt x="3047212" y="2068296"/>
                </a:lnTo>
                <a:lnTo>
                  <a:pt x="2990481" y="2070141"/>
                </a:lnTo>
                <a:lnTo>
                  <a:pt x="2933479" y="2071218"/>
                </a:lnTo>
                <a:lnTo>
                  <a:pt x="2876231" y="2071520"/>
                </a:lnTo>
                <a:lnTo>
                  <a:pt x="2818766" y="2071038"/>
                </a:lnTo>
                <a:lnTo>
                  <a:pt x="2761109" y="2069764"/>
                </a:lnTo>
                <a:lnTo>
                  <a:pt x="2703286" y="2067689"/>
                </a:lnTo>
                <a:lnTo>
                  <a:pt x="2645324" y="2064807"/>
                </a:lnTo>
                <a:lnTo>
                  <a:pt x="2587250" y="2061108"/>
                </a:lnTo>
                <a:lnTo>
                  <a:pt x="2529090" y="2056584"/>
                </a:lnTo>
                <a:lnTo>
                  <a:pt x="2470871" y="2051227"/>
                </a:lnTo>
                <a:lnTo>
                  <a:pt x="2412618" y="2045029"/>
                </a:lnTo>
                <a:lnTo>
                  <a:pt x="2349067" y="2037299"/>
                </a:lnTo>
                <a:lnTo>
                  <a:pt x="2286330" y="2028636"/>
                </a:lnTo>
                <a:lnTo>
                  <a:pt x="2224439" y="2019057"/>
                </a:lnTo>
                <a:lnTo>
                  <a:pt x="2163424" y="2008578"/>
                </a:lnTo>
                <a:lnTo>
                  <a:pt x="2103314" y="1997215"/>
                </a:lnTo>
                <a:lnTo>
                  <a:pt x="2044141" y="1984983"/>
                </a:lnTo>
                <a:lnTo>
                  <a:pt x="1985934" y="1971900"/>
                </a:lnTo>
                <a:lnTo>
                  <a:pt x="1928724" y="1957979"/>
                </a:lnTo>
                <a:lnTo>
                  <a:pt x="1872541" y="1943239"/>
                </a:lnTo>
                <a:lnTo>
                  <a:pt x="1817415" y="1927695"/>
                </a:lnTo>
                <a:lnTo>
                  <a:pt x="1763376" y="1911362"/>
                </a:lnTo>
                <a:lnTo>
                  <a:pt x="1710454" y="1894257"/>
                </a:lnTo>
                <a:lnTo>
                  <a:pt x="1658681" y="1876396"/>
                </a:lnTo>
                <a:lnTo>
                  <a:pt x="1608085" y="1857795"/>
                </a:lnTo>
                <a:lnTo>
                  <a:pt x="1558698" y="1838470"/>
                </a:lnTo>
                <a:lnTo>
                  <a:pt x="1510549" y="1818436"/>
                </a:lnTo>
                <a:lnTo>
                  <a:pt x="1463668" y="1797711"/>
                </a:lnTo>
                <a:lnTo>
                  <a:pt x="1418087" y="1776310"/>
                </a:lnTo>
                <a:lnTo>
                  <a:pt x="1373834" y="1754248"/>
                </a:lnTo>
                <a:lnTo>
                  <a:pt x="1330941" y="1731543"/>
                </a:lnTo>
                <a:lnTo>
                  <a:pt x="1289438" y="1708209"/>
                </a:lnTo>
                <a:lnTo>
                  <a:pt x="1249354" y="1684264"/>
                </a:lnTo>
                <a:lnTo>
                  <a:pt x="1210721" y="1659722"/>
                </a:lnTo>
                <a:lnTo>
                  <a:pt x="1173567" y="1634601"/>
                </a:lnTo>
                <a:lnTo>
                  <a:pt x="1137925" y="1608916"/>
                </a:lnTo>
                <a:lnTo>
                  <a:pt x="1103822" y="1582683"/>
                </a:lnTo>
                <a:lnTo>
                  <a:pt x="1071291" y="1555918"/>
                </a:lnTo>
                <a:lnTo>
                  <a:pt x="1040361" y="1528637"/>
                </a:lnTo>
                <a:lnTo>
                  <a:pt x="1011062" y="1500856"/>
                </a:lnTo>
                <a:lnTo>
                  <a:pt x="983425" y="1472592"/>
                </a:lnTo>
                <a:lnTo>
                  <a:pt x="957480" y="1443859"/>
                </a:lnTo>
                <a:lnTo>
                  <a:pt x="910786" y="1385055"/>
                </a:lnTo>
                <a:lnTo>
                  <a:pt x="871221" y="1324572"/>
                </a:lnTo>
                <a:lnTo>
                  <a:pt x="839029" y="1262538"/>
                </a:lnTo>
                <a:lnTo>
                  <a:pt x="814451" y="1199082"/>
                </a:lnTo>
                <a:lnTo>
                  <a:pt x="0" y="987754"/>
                </a:lnTo>
                <a:close/>
              </a:path>
            </a:pathLst>
          </a:custGeom>
          <a:ln w="28956">
            <a:solidFill>
              <a:srgbClr val="FFFFFF"/>
            </a:solidFill>
          </a:ln>
        </p:spPr>
        <p:txBody>
          <a:bodyPr wrap="square" lIns="0" tIns="0" rIns="0" bIns="0" rtlCol="0"/>
          <a:lstStyle/>
          <a:p>
            <a:endParaRPr>
              <a:solidFill>
                <a:prstClr val="black"/>
              </a:solidFill>
            </a:endParaRPr>
          </a:p>
        </p:txBody>
      </p:sp>
      <p:sp>
        <p:nvSpPr>
          <p:cNvPr id="11" name="object 11"/>
          <p:cNvSpPr txBox="1">
            <a:spLocks noGrp="1"/>
          </p:cNvSpPr>
          <p:nvPr>
            <p:ph type="title"/>
          </p:nvPr>
        </p:nvSpPr>
        <p:spPr>
          <a:xfrm>
            <a:off x="6130290" y="1692020"/>
            <a:ext cx="2708275" cy="1305560"/>
          </a:xfrm>
          <a:prstGeom prst="rect">
            <a:avLst/>
          </a:prstGeom>
        </p:spPr>
        <p:txBody>
          <a:bodyPr vert="horz" wrap="square" lIns="0" tIns="12065" rIns="0" bIns="0" rtlCol="0">
            <a:spAutoFit/>
          </a:bodyPr>
          <a:lstStyle/>
          <a:p>
            <a:pPr marL="12065" marR="5080" algn="ctr">
              <a:lnSpc>
                <a:spcPct val="100000"/>
              </a:lnSpc>
              <a:spcBef>
                <a:spcPts val="95"/>
              </a:spcBef>
            </a:pPr>
            <a:r>
              <a:rPr sz="2800" b="0" spc="-5" dirty="0">
                <a:latin typeface="Comic Sans MS"/>
                <a:cs typeface="Comic Sans MS"/>
              </a:rPr>
              <a:t>Do you know</a:t>
            </a:r>
            <a:r>
              <a:rPr sz="2800" b="0" spc="-50" dirty="0">
                <a:latin typeface="Comic Sans MS"/>
                <a:cs typeface="Comic Sans MS"/>
              </a:rPr>
              <a:t> </a:t>
            </a:r>
            <a:r>
              <a:rPr sz="2800" b="0" spc="-5" dirty="0">
                <a:latin typeface="Comic Sans MS"/>
                <a:cs typeface="Comic Sans MS"/>
              </a:rPr>
              <a:t>any  consensus  algorithm?</a:t>
            </a:r>
            <a:endParaRPr sz="2800">
              <a:latin typeface="Comic Sans MS"/>
              <a:cs typeface="Comic Sans MS"/>
            </a:endParaRPr>
          </a:p>
        </p:txBody>
      </p:sp>
      <p:sp>
        <p:nvSpPr>
          <p:cNvPr id="12" name="object 12"/>
          <p:cNvSpPr/>
          <p:nvPr/>
        </p:nvSpPr>
        <p:spPr>
          <a:xfrm>
            <a:off x="1950720" y="1684020"/>
            <a:ext cx="3808476" cy="7155180"/>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12284964" y="1766316"/>
            <a:ext cx="3124200" cy="6976872"/>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252064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5"/>
          <p:cNvSpPr txBox="1">
            <a:spLocks noGrp="1"/>
          </p:cNvSpPr>
          <p:nvPr>
            <p:ph type="title"/>
          </p:nvPr>
        </p:nvSpPr>
        <p:spPr>
          <a:xfrm>
            <a:off x="942034" y="648106"/>
            <a:ext cx="9113520" cy="886140"/>
          </a:xfrm>
          <a:prstGeom prst="rect">
            <a:avLst/>
          </a:prstGeom>
        </p:spPr>
        <p:txBody>
          <a:bodyPr vert="horz" wrap="square" lIns="0" tIns="24130" rIns="0" bIns="0" rtlCol="0">
            <a:spAutoFit/>
          </a:bodyPr>
          <a:lstStyle/>
          <a:p>
            <a:pPr marL="25400">
              <a:spcBef>
                <a:spcPts val="190"/>
              </a:spcBef>
            </a:pPr>
            <a:r>
              <a:rPr lang="en-IN" sz="5600" spc="-10" dirty="0">
                <a:solidFill>
                  <a:srgbClr val="095A82"/>
                </a:solidFill>
              </a:rPr>
              <a:t>Distributed Ledger</a:t>
            </a:r>
            <a:endParaRPr sz="5600" dirty="0"/>
          </a:p>
        </p:txBody>
      </p:sp>
      <p:sp>
        <p:nvSpPr>
          <p:cNvPr id="13" name="object 7"/>
          <p:cNvSpPr txBox="1"/>
          <p:nvPr/>
        </p:nvSpPr>
        <p:spPr>
          <a:xfrm>
            <a:off x="946205" y="1999989"/>
            <a:ext cx="16404123" cy="8079904"/>
          </a:xfrm>
          <a:prstGeom prst="rect">
            <a:avLst/>
          </a:prstGeom>
        </p:spPr>
        <p:txBody>
          <a:bodyPr vert="horz" wrap="square" lIns="0" tIns="0" rIns="0" bIns="0" rtlCol="0">
            <a:spAutoFit/>
          </a:bodyPr>
          <a:lstStyle/>
          <a:p>
            <a:pPr marL="647700" indent="-457200">
              <a:lnSpc>
                <a:spcPct val="150000"/>
              </a:lnSpc>
              <a:buClr>
                <a:srgbClr val="05517F"/>
              </a:buClr>
              <a:buFont typeface="Courier New" panose="02070309020205020404" pitchFamily="49" charset="0"/>
              <a:buChar char="o"/>
              <a:tabLst>
                <a:tab pos="648335" algn="l"/>
              </a:tabLst>
              <a:defRPr/>
            </a:pPr>
            <a:r>
              <a:rPr lang="en-US" sz="2000" spc="-15" dirty="0" smtClean="0">
                <a:latin typeface="Arial Rounded MT Bold" panose="020F0704030504030204" pitchFamily="34" charset="0"/>
                <a:cs typeface="Calibri"/>
              </a:rPr>
              <a:t>Shared Ledger </a:t>
            </a:r>
            <a:r>
              <a:rPr lang="en-IN" sz="2000" spc="-15" dirty="0">
                <a:latin typeface="Arial Rounded MT Bold" panose="020F0704030504030204" pitchFamily="34" charset="0"/>
                <a:cs typeface="Calibri"/>
              </a:rPr>
              <a:t>spread across multiple sites, countries, or institutions</a:t>
            </a:r>
            <a:endParaRPr lang="en-US" sz="2000" spc="-15" dirty="0">
              <a:latin typeface="Arial Rounded MT Bold" panose="020F0704030504030204" pitchFamily="34" charset="0"/>
              <a:cs typeface="Calibri"/>
            </a:endParaRPr>
          </a:p>
          <a:p>
            <a:pPr marL="647700" indent="-457200">
              <a:lnSpc>
                <a:spcPct val="150000"/>
              </a:lnSpc>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No central administrator or centralized data storage</a:t>
            </a:r>
          </a:p>
          <a:p>
            <a:pPr marL="647700" indent="-457200">
              <a:lnSpc>
                <a:spcPct val="150000"/>
              </a:lnSpc>
              <a:buClr>
                <a:srgbClr val="05517F"/>
              </a:buClr>
              <a:buFont typeface="Courier New" panose="02070309020205020404" pitchFamily="49" charset="0"/>
              <a:buChar char="o"/>
              <a:tabLst>
                <a:tab pos="648335" algn="l"/>
              </a:tabLst>
              <a:defRPr/>
            </a:pPr>
            <a:r>
              <a:rPr lang="en-US" sz="2000" spc="-15" dirty="0">
                <a:latin typeface="Arial Rounded MT Bold" panose="020F0704030504030204" pitchFamily="34" charset="0"/>
                <a:cs typeface="Calibri"/>
              </a:rPr>
              <a:t>Peer to peer network</a:t>
            </a:r>
          </a:p>
          <a:p>
            <a:pPr marL="647700" indent="-457200">
              <a:lnSpc>
                <a:spcPct val="150000"/>
              </a:lnSpc>
              <a:buClr>
                <a:srgbClr val="05517F"/>
              </a:buClr>
              <a:buFont typeface="Courier New" panose="02070309020205020404" pitchFamily="49" charset="0"/>
              <a:buChar char="o"/>
              <a:tabLst>
                <a:tab pos="648335" algn="l"/>
              </a:tabLst>
              <a:defRPr/>
            </a:pPr>
            <a:r>
              <a:rPr lang="en-IN" sz="2000" spc="-15" dirty="0">
                <a:latin typeface="Arial Rounded MT Bold" panose="020F0704030504030204" pitchFamily="34" charset="0"/>
                <a:cs typeface="Calibri"/>
              </a:rPr>
              <a:t>Umbrella term used to describe technologies which distribute records or information</a:t>
            </a:r>
            <a:endParaRPr lang="en-US" sz="2000" spc="-15" dirty="0">
              <a:latin typeface="Arial Rounded MT Bold" panose="020F0704030504030204" pitchFamily="34" charset="0"/>
              <a:cs typeface="Calibri"/>
            </a:endParaRPr>
          </a:p>
          <a:p>
            <a:pPr marL="647700" indent="-457200">
              <a:lnSpc>
                <a:spcPct val="150000"/>
              </a:lnSpc>
              <a:buClr>
                <a:srgbClr val="05517F"/>
              </a:buClr>
              <a:buFont typeface="Courier New" panose="02070309020205020404" pitchFamily="49" charset="0"/>
              <a:buChar char="o"/>
              <a:tabLst>
                <a:tab pos="648335" algn="l"/>
              </a:tabLst>
              <a:defRPr/>
            </a:pPr>
            <a:r>
              <a:rPr lang="en-IN" sz="2000" spc="-15" dirty="0">
                <a:latin typeface="Arial Rounded MT Bold" panose="020F0704030504030204" pitchFamily="34" charset="0"/>
                <a:cs typeface="Calibri"/>
              </a:rPr>
              <a:t>Blockchain was the first fully functional Distributed Ledger Technology </a:t>
            </a:r>
          </a:p>
          <a:p>
            <a:pPr marL="647700" indent="-457200">
              <a:lnSpc>
                <a:spcPct val="150000"/>
              </a:lnSpc>
              <a:buClr>
                <a:srgbClr val="05517F"/>
              </a:buClr>
              <a:buFont typeface="Courier New" panose="02070309020205020404" pitchFamily="49" charset="0"/>
              <a:buChar char="o"/>
              <a:tabLst>
                <a:tab pos="648335" algn="l"/>
              </a:tabLst>
              <a:defRPr/>
            </a:pPr>
            <a:r>
              <a:rPr lang="en-IN" sz="2000" spc="-15" dirty="0">
                <a:latin typeface="Arial Rounded MT Bold" panose="020F0704030504030204" pitchFamily="34" charset="0"/>
                <a:cs typeface="Calibri"/>
              </a:rPr>
              <a:t>IOTA and Tangle, Hashgraph, Raiblocks (now Nano</a:t>
            </a:r>
            <a:r>
              <a:rPr lang="en-IN" sz="2000" spc="-15" dirty="0" smtClean="0">
                <a:latin typeface="Arial Rounded MT Bold" panose="020F0704030504030204" pitchFamily="34" charset="0"/>
                <a:cs typeface="Calibri"/>
              </a:rPr>
              <a:t>)</a:t>
            </a:r>
          </a:p>
          <a:p>
            <a:pPr marL="647700" indent="-457200">
              <a:lnSpc>
                <a:spcPct val="150000"/>
              </a:lnSpc>
              <a:buClr>
                <a:srgbClr val="05517F"/>
              </a:buClr>
              <a:buFont typeface="Courier New" panose="02070309020205020404" pitchFamily="49" charset="0"/>
              <a:buChar char="o"/>
              <a:tabLst>
                <a:tab pos="648335" algn="l"/>
              </a:tabLst>
              <a:defRPr/>
            </a:pPr>
            <a:r>
              <a:rPr lang="en-IN" sz="2000" dirty="0">
                <a:latin typeface="Arial Rounded MT Bold" panose="020F0704030504030204" pitchFamily="34" charset="0"/>
              </a:rPr>
              <a:t>Distributed Ledgers can be either public or private and vary in their structure and its </a:t>
            </a:r>
            <a:r>
              <a:rPr lang="en-IN" sz="2000" dirty="0" smtClean="0">
                <a:latin typeface="Arial Rounded MT Bold" panose="020F0704030504030204" pitchFamily="34" charset="0"/>
              </a:rPr>
              <a:t>size.</a:t>
            </a:r>
          </a:p>
          <a:p>
            <a:pPr lvl="1">
              <a:lnSpc>
                <a:spcPct val="150000"/>
              </a:lnSpc>
            </a:pPr>
            <a:endParaRPr lang="en-IN" sz="2000" dirty="0" smtClean="0">
              <a:latin typeface="Arial Rounded MT Bold" panose="020F0704030504030204" pitchFamily="34" charset="0"/>
            </a:endParaRPr>
          </a:p>
          <a:p>
            <a:pPr lvl="1">
              <a:lnSpc>
                <a:spcPct val="150000"/>
              </a:lnSpc>
            </a:pPr>
            <a:endParaRPr lang="en-IN" sz="2000" dirty="0">
              <a:latin typeface="Arial Rounded MT Bold" panose="020F0704030504030204" pitchFamily="34" charset="0"/>
            </a:endParaRPr>
          </a:p>
          <a:p>
            <a:pPr lvl="1">
              <a:lnSpc>
                <a:spcPct val="150000"/>
              </a:lnSpc>
            </a:pPr>
            <a:endParaRPr lang="en-IN" sz="2000" dirty="0" smtClean="0">
              <a:latin typeface="Arial Rounded MT Bold" panose="020F0704030504030204" pitchFamily="34" charset="0"/>
            </a:endParaRPr>
          </a:p>
          <a:p>
            <a:pPr lvl="1">
              <a:lnSpc>
                <a:spcPct val="150000"/>
              </a:lnSpc>
            </a:pPr>
            <a:endParaRPr lang="en-IN" sz="2000" dirty="0" smtClean="0">
              <a:latin typeface="Arial Rounded MT Bold" panose="020F0704030504030204" pitchFamily="34" charset="0"/>
            </a:endParaRPr>
          </a:p>
          <a:p>
            <a:pPr lvl="1">
              <a:lnSpc>
                <a:spcPct val="150000"/>
              </a:lnSpc>
            </a:pPr>
            <a:endParaRPr lang="en-IN" sz="2000" dirty="0">
              <a:latin typeface="Arial Rounded MT Bold" panose="020F0704030504030204" pitchFamily="34" charset="0"/>
            </a:endParaRPr>
          </a:p>
          <a:p>
            <a:pPr lvl="1">
              <a:lnSpc>
                <a:spcPct val="150000"/>
              </a:lnSpc>
            </a:pPr>
            <a:endParaRPr lang="en-IN" sz="2000" dirty="0">
              <a:latin typeface="Arial Rounded MT Bold" panose="020F0704030504030204" pitchFamily="34" charset="0"/>
            </a:endParaRPr>
          </a:p>
          <a:p>
            <a:pPr marL="342900" indent="-342900">
              <a:lnSpc>
                <a:spcPct val="150000"/>
              </a:lnSpc>
              <a:buFont typeface="Courier New" panose="02070309020205020404" pitchFamily="49" charset="0"/>
              <a:buChar char="o"/>
            </a:pPr>
            <a:r>
              <a:rPr lang="en-IN" sz="2000" dirty="0" smtClean="0">
                <a:latin typeface="Arial Rounded MT Bold" panose="020F0704030504030204" pitchFamily="34" charset="0"/>
              </a:rPr>
              <a:t>Users (</a:t>
            </a:r>
            <a:r>
              <a:rPr lang="en-IN" sz="2000" dirty="0" smtClean="0">
                <a:solidFill>
                  <a:srgbClr val="FF0000"/>
                </a:solidFill>
                <a:latin typeface="Arial Rounded MT Bold" panose="020F0704030504030204" pitchFamily="34" charset="0"/>
              </a:rPr>
              <a:t>.</a:t>
            </a:r>
            <a:r>
              <a:rPr lang="en-IN" sz="2000" dirty="0" smtClean="0">
                <a:latin typeface="Arial Rounded MT Bold" panose="020F0704030504030204" pitchFamily="34" charset="0"/>
              </a:rPr>
              <a:t>) are anonymous. Each user has a copy of the ledger and participates in confirming transactions independently.</a:t>
            </a:r>
          </a:p>
          <a:p>
            <a:pPr marL="342900" indent="-342900">
              <a:lnSpc>
                <a:spcPct val="150000"/>
              </a:lnSpc>
              <a:buFont typeface="Courier New" panose="02070309020205020404" pitchFamily="49" charset="0"/>
              <a:buChar char="o"/>
            </a:pPr>
            <a:r>
              <a:rPr lang="en-IN" sz="2000" dirty="0" smtClean="0">
                <a:latin typeface="Arial Rounded MT Bold" panose="020F0704030504030204" pitchFamily="34" charset="0"/>
              </a:rPr>
              <a:t>Users </a:t>
            </a:r>
            <a:r>
              <a:rPr lang="en-IN" sz="2000" dirty="0">
                <a:latin typeface="Arial Rounded MT Bold" panose="020F0704030504030204" pitchFamily="34" charset="0"/>
              </a:rPr>
              <a:t>(</a:t>
            </a:r>
            <a:r>
              <a:rPr lang="en-IN" sz="2000" dirty="0">
                <a:solidFill>
                  <a:srgbClr val="0070C0"/>
                </a:solidFill>
                <a:latin typeface="Arial Rounded MT Bold" panose="020F0704030504030204" pitchFamily="34" charset="0"/>
              </a:rPr>
              <a:t>.</a:t>
            </a:r>
            <a:r>
              <a:rPr lang="en-IN" sz="2000" dirty="0">
                <a:latin typeface="Arial Rounded MT Bold" panose="020F0704030504030204" pitchFamily="34" charset="0"/>
              </a:rPr>
              <a:t>) are not anonymous. Permission is required to users to have a copy of the ledger and participate in confirming transactions</a:t>
            </a:r>
          </a:p>
          <a:p>
            <a:pPr marL="647700" indent="-457200">
              <a:lnSpc>
                <a:spcPct val="150000"/>
              </a:lnSpc>
              <a:spcBef>
                <a:spcPct val="20000"/>
              </a:spcBef>
              <a:buClr>
                <a:srgbClr val="05517F"/>
              </a:buClr>
              <a:buFont typeface="Courier New" panose="02070309020205020404" pitchFamily="49" charset="0"/>
              <a:buChar char="o"/>
              <a:tabLst>
                <a:tab pos="648335" algn="l"/>
              </a:tabLst>
              <a:defRPr/>
            </a:pPr>
            <a:endParaRPr sz="2650" dirty="0">
              <a:solidFill>
                <a:prstClr val="black"/>
              </a:solidFill>
              <a:latin typeface="Times New Roman"/>
              <a:cs typeface="Times New Roman"/>
            </a:endParaRPr>
          </a:p>
        </p:txBody>
      </p:sp>
      <p:pic>
        <p:nvPicPr>
          <p:cNvPr id="3" name="Picture 2"/>
          <p:cNvPicPr>
            <a:picLocks noChangeAspect="1"/>
          </p:cNvPicPr>
          <p:nvPr/>
        </p:nvPicPr>
        <p:blipFill>
          <a:blip r:embed="rId5"/>
          <a:stretch>
            <a:fillRect/>
          </a:stretch>
        </p:blipFill>
        <p:spPr>
          <a:xfrm>
            <a:off x="4368129" y="5372100"/>
            <a:ext cx="4791871" cy="2322777"/>
          </a:xfrm>
          <a:prstGeom prst="rect">
            <a:avLst/>
          </a:prstGeom>
        </p:spPr>
      </p:pic>
    </p:spTree>
    <p:extLst>
      <p:ext uri="{BB962C8B-B14F-4D97-AF65-F5344CB8AC3E}">
        <p14:creationId xmlns:p14="http://schemas.microsoft.com/office/powerpoint/2010/main" val="11153202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Proof-of-Work &amp; Proof-of-Stake</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pic>
        <p:nvPicPr>
          <p:cNvPr id="10"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81600" y="6231683"/>
            <a:ext cx="7108219" cy="279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53252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8919210"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Illustrating </a:t>
            </a:r>
            <a:r>
              <a:rPr sz="5600" spc="-5" dirty="0">
                <a:solidFill>
                  <a:srgbClr val="095A82"/>
                </a:solidFill>
              </a:rPr>
              <a:t>The</a:t>
            </a:r>
            <a:r>
              <a:rPr sz="5600" spc="-100" dirty="0">
                <a:solidFill>
                  <a:srgbClr val="095A82"/>
                </a:solidFill>
              </a:rPr>
              <a:t> </a:t>
            </a:r>
            <a:r>
              <a:rPr sz="5600" spc="-5" dirty="0">
                <a:solidFill>
                  <a:srgbClr val="095A82"/>
                </a:solidFill>
              </a:rPr>
              <a:t>Proof-of-Work</a:t>
            </a:r>
            <a:endParaRPr sz="5600"/>
          </a:p>
        </p:txBody>
      </p:sp>
      <p:sp>
        <p:nvSpPr>
          <p:cNvPr id="7" name="object 7"/>
          <p:cNvSpPr/>
          <p:nvPr/>
        </p:nvSpPr>
        <p:spPr>
          <a:xfrm>
            <a:off x="1839467" y="2078735"/>
            <a:ext cx="14609064" cy="7135368"/>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 name="object 8"/>
          <p:cNvSpPr/>
          <p:nvPr/>
        </p:nvSpPr>
        <p:spPr>
          <a:xfrm>
            <a:off x="14833854" y="2696717"/>
            <a:ext cx="1615440" cy="360045"/>
          </a:xfrm>
          <a:custGeom>
            <a:avLst/>
            <a:gdLst/>
            <a:ahLst/>
            <a:cxnLst/>
            <a:rect l="l" t="t" r="r" b="b"/>
            <a:pathLst>
              <a:path w="1615440" h="360044">
                <a:moveTo>
                  <a:pt x="0" y="359664"/>
                </a:moveTo>
                <a:lnTo>
                  <a:pt x="1615440" y="359664"/>
                </a:lnTo>
                <a:lnTo>
                  <a:pt x="1615440" y="0"/>
                </a:lnTo>
                <a:lnTo>
                  <a:pt x="0" y="0"/>
                </a:lnTo>
                <a:lnTo>
                  <a:pt x="0" y="359664"/>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p:nvPr/>
        </p:nvSpPr>
        <p:spPr>
          <a:xfrm>
            <a:off x="14833854" y="2696717"/>
            <a:ext cx="1615440" cy="360045"/>
          </a:xfrm>
          <a:custGeom>
            <a:avLst/>
            <a:gdLst/>
            <a:ahLst/>
            <a:cxnLst/>
            <a:rect l="l" t="t" r="r" b="b"/>
            <a:pathLst>
              <a:path w="1615440" h="360044">
                <a:moveTo>
                  <a:pt x="0" y="359664"/>
                </a:moveTo>
                <a:lnTo>
                  <a:pt x="1615440" y="359664"/>
                </a:lnTo>
                <a:lnTo>
                  <a:pt x="1615440" y="0"/>
                </a:lnTo>
                <a:lnTo>
                  <a:pt x="0" y="0"/>
                </a:lnTo>
                <a:lnTo>
                  <a:pt x="0" y="359664"/>
                </a:lnTo>
                <a:close/>
              </a:path>
            </a:pathLst>
          </a:custGeom>
          <a:ln w="28956">
            <a:solidFill>
              <a:srgbClr val="FFFFFF"/>
            </a:solidFill>
          </a:ln>
        </p:spPr>
        <p:txBody>
          <a:bodyPr wrap="square" lIns="0" tIns="0" rIns="0" bIns="0" rtlCol="0"/>
          <a:lstStyle/>
          <a:p>
            <a:endParaRPr>
              <a:solidFill>
                <a:prstClr val="black"/>
              </a:solidFill>
            </a:endParaRPr>
          </a:p>
        </p:txBody>
      </p:sp>
      <p:sp>
        <p:nvSpPr>
          <p:cNvPr id="10" name="object 10"/>
          <p:cNvSpPr/>
          <p:nvPr/>
        </p:nvSpPr>
        <p:spPr>
          <a:xfrm>
            <a:off x="5833109" y="6368034"/>
            <a:ext cx="1615440" cy="360045"/>
          </a:xfrm>
          <a:custGeom>
            <a:avLst/>
            <a:gdLst/>
            <a:ahLst/>
            <a:cxnLst/>
            <a:rect l="l" t="t" r="r" b="b"/>
            <a:pathLst>
              <a:path w="1615440" h="360045">
                <a:moveTo>
                  <a:pt x="0" y="359663"/>
                </a:moveTo>
                <a:lnTo>
                  <a:pt x="1615439" y="359663"/>
                </a:lnTo>
                <a:lnTo>
                  <a:pt x="1615439" y="0"/>
                </a:lnTo>
                <a:lnTo>
                  <a:pt x="0" y="0"/>
                </a:lnTo>
                <a:lnTo>
                  <a:pt x="0" y="359663"/>
                </a:lnTo>
                <a:close/>
              </a:path>
            </a:pathLst>
          </a:custGeom>
          <a:ln w="28956">
            <a:solidFill>
              <a:srgbClr val="FFFFFF"/>
            </a:solidFill>
          </a:ln>
        </p:spPr>
        <p:txBody>
          <a:bodyPr wrap="square" lIns="0" tIns="0" rIns="0" bIns="0" rtlCol="0"/>
          <a:lstStyle/>
          <a:p>
            <a:endParaRPr>
              <a:solidFill>
                <a:prstClr val="black"/>
              </a:solidFill>
            </a:endParaRPr>
          </a:p>
        </p:txBody>
      </p:sp>
      <p:sp>
        <p:nvSpPr>
          <p:cNvPr id="11" name="object 11"/>
          <p:cNvSpPr/>
          <p:nvPr/>
        </p:nvSpPr>
        <p:spPr>
          <a:xfrm>
            <a:off x="2160270" y="5638038"/>
            <a:ext cx="1728470" cy="577850"/>
          </a:xfrm>
          <a:custGeom>
            <a:avLst/>
            <a:gdLst/>
            <a:ahLst/>
            <a:cxnLst/>
            <a:rect l="l" t="t" r="r" b="b"/>
            <a:pathLst>
              <a:path w="1728470" h="577850">
                <a:moveTo>
                  <a:pt x="0" y="577596"/>
                </a:moveTo>
                <a:lnTo>
                  <a:pt x="1728216" y="577596"/>
                </a:lnTo>
                <a:lnTo>
                  <a:pt x="1728216" y="0"/>
                </a:lnTo>
                <a:lnTo>
                  <a:pt x="0" y="0"/>
                </a:lnTo>
                <a:lnTo>
                  <a:pt x="0" y="577596"/>
                </a:lnTo>
                <a:close/>
              </a:path>
            </a:pathLst>
          </a:custGeom>
          <a:solidFill>
            <a:srgbClr val="FFFFFF"/>
          </a:solidFill>
        </p:spPr>
        <p:txBody>
          <a:bodyPr wrap="square" lIns="0" tIns="0" rIns="0" bIns="0" rtlCol="0"/>
          <a:lstStyle/>
          <a:p>
            <a:endParaRPr>
              <a:solidFill>
                <a:prstClr val="black"/>
              </a:solidFill>
            </a:endParaRPr>
          </a:p>
        </p:txBody>
      </p:sp>
      <p:sp>
        <p:nvSpPr>
          <p:cNvPr id="12" name="object 12"/>
          <p:cNvSpPr/>
          <p:nvPr/>
        </p:nvSpPr>
        <p:spPr>
          <a:xfrm>
            <a:off x="2160270" y="5638038"/>
            <a:ext cx="1728470" cy="577850"/>
          </a:xfrm>
          <a:custGeom>
            <a:avLst/>
            <a:gdLst/>
            <a:ahLst/>
            <a:cxnLst/>
            <a:rect l="l" t="t" r="r" b="b"/>
            <a:pathLst>
              <a:path w="1728470" h="577850">
                <a:moveTo>
                  <a:pt x="0" y="577596"/>
                </a:moveTo>
                <a:lnTo>
                  <a:pt x="1728216" y="577596"/>
                </a:lnTo>
                <a:lnTo>
                  <a:pt x="1728216" y="0"/>
                </a:lnTo>
                <a:lnTo>
                  <a:pt x="0" y="0"/>
                </a:lnTo>
                <a:lnTo>
                  <a:pt x="0" y="577596"/>
                </a:lnTo>
                <a:close/>
              </a:path>
            </a:pathLst>
          </a:custGeom>
          <a:ln w="28956">
            <a:solidFill>
              <a:srgbClr val="FFFFFF"/>
            </a:solidFill>
          </a:ln>
        </p:spPr>
        <p:txBody>
          <a:bodyPr wrap="square" lIns="0" tIns="0" rIns="0" bIns="0" rtlCol="0"/>
          <a:lstStyle/>
          <a:p>
            <a:endParaRPr>
              <a:solidFill>
                <a:prstClr val="black"/>
              </a:solidFill>
            </a:endParaRPr>
          </a:p>
        </p:txBody>
      </p:sp>
      <p:sp>
        <p:nvSpPr>
          <p:cNvPr id="13" name="object 13"/>
          <p:cNvSpPr txBox="1"/>
          <p:nvPr/>
        </p:nvSpPr>
        <p:spPr>
          <a:xfrm>
            <a:off x="14833854" y="2711957"/>
            <a:ext cx="1615440" cy="360680"/>
          </a:xfrm>
          <a:prstGeom prst="rect">
            <a:avLst/>
          </a:prstGeom>
        </p:spPr>
        <p:txBody>
          <a:bodyPr vert="horz" wrap="square" lIns="0" tIns="12065" rIns="0" bIns="0" rtlCol="0">
            <a:spAutoFit/>
          </a:bodyPr>
          <a:lstStyle/>
          <a:p>
            <a:pPr marL="443230">
              <a:spcBef>
                <a:spcPts val="95"/>
              </a:spcBef>
            </a:pPr>
            <a:r>
              <a:rPr sz="2200" spc="-10" dirty="0">
                <a:solidFill>
                  <a:srgbClr val="303C3E"/>
                </a:solidFill>
                <a:cs typeface="Calibri"/>
              </a:rPr>
              <a:t>Miner</a:t>
            </a:r>
            <a:r>
              <a:rPr sz="2200" spc="-20" dirty="0">
                <a:solidFill>
                  <a:srgbClr val="303C3E"/>
                </a:solidFill>
                <a:cs typeface="Calibri"/>
              </a:rPr>
              <a:t> </a:t>
            </a:r>
            <a:r>
              <a:rPr sz="2200" spc="-5" dirty="0">
                <a:solidFill>
                  <a:srgbClr val="303C3E"/>
                </a:solidFill>
                <a:cs typeface="Calibri"/>
              </a:rPr>
              <a:t>X</a:t>
            </a:r>
            <a:endParaRPr sz="2200">
              <a:solidFill>
                <a:prstClr val="black"/>
              </a:solidFill>
              <a:cs typeface="Calibri"/>
            </a:endParaRPr>
          </a:p>
        </p:txBody>
      </p:sp>
      <p:sp>
        <p:nvSpPr>
          <p:cNvPr id="14" name="object 14"/>
          <p:cNvSpPr txBox="1"/>
          <p:nvPr/>
        </p:nvSpPr>
        <p:spPr>
          <a:xfrm>
            <a:off x="6118986" y="6385052"/>
            <a:ext cx="916940" cy="360680"/>
          </a:xfrm>
          <a:prstGeom prst="rect">
            <a:avLst/>
          </a:prstGeom>
        </p:spPr>
        <p:txBody>
          <a:bodyPr vert="horz" wrap="square" lIns="0" tIns="12065" rIns="0" bIns="0" rtlCol="0">
            <a:spAutoFit/>
          </a:bodyPr>
          <a:lstStyle/>
          <a:p>
            <a:pPr marL="12700">
              <a:spcBef>
                <a:spcPts val="95"/>
              </a:spcBef>
            </a:pPr>
            <a:r>
              <a:rPr sz="2200" spc="-10" dirty="0">
                <a:solidFill>
                  <a:srgbClr val="303C3E"/>
                </a:solidFill>
                <a:cs typeface="Calibri"/>
              </a:rPr>
              <a:t>Miner</a:t>
            </a:r>
            <a:r>
              <a:rPr sz="2200" spc="-70" dirty="0">
                <a:solidFill>
                  <a:srgbClr val="303C3E"/>
                </a:solidFill>
                <a:cs typeface="Calibri"/>
              </a:rPr>
              <a:t> </a:t>
            </a:r>
            <a:r>
              <a:rPr sz="2200" spc="-5" dirty="0">
                <a:solidFill>
                  <a:srgbClr val="303C3E"/>
                </a:solidFill>
                <a:cs typeface="Calibri"/>
              </a:rPr>
              <a:t>X</a:t>
            </a:r>
            <a:endParaRPr sz="2200">
              <a:solidFill>
                <a:prstClr val="black"/>
              </a:solidFill>
              <a:cs typeface="Calibri"/>
            </a:endParaRPr>
          </a:p>
        </p:txBody>
      </p:sp>
      <p:sp>
        <p:nvSpPr>
          <p:cNvPr id="15" name="object 15"/>
          <p:cNvSpPr txBox="1"/>
          <p:nvPr/>
        </p:nvSpPr>
        <p:spPr>
          <a:xfrm>
            <a:off x="2069973" y="5654421"/>
            <a:ext cx="2275205" cy="695960"/>
          </a:xfrm>
          <a:prstGeom prst="rect">
            <a:avLst/>
          </a:prstGeom>
        </p:spPr>
        <p:txBody>
          <a:bodyPr vert="horz" wrap="square" lIns="0" tIns="12065" rIns="0" bIns="0" rtlCol="0">
            <a:spAutoFit/>
          </a:bodyPr>
          <a:lstStyle/>
          <a:p>
            <a:pPr marL="12700" marR="5080" indent="63500">
              <a:spcBef>
                <a:spcPts val="95"/>
              </a:spcBef>
            </a:pPr>
            <a:r>
              <a:rPr sz="2200" spc="-5" dirty="0">
                <a:solidFill>
                  <a:srgbClr val="303C3E"/>
                </a:solidFill>
                <a:cs typeface="Calibri"/>
              </a:rPr>
              <a:t>Nodes in </a:t>
            </a:r>
            <a:r>
              <a:rPr sz="2200" spc="-15" dirty="0">
                <a:solidFill>
                  <a:srgbClr val="303C3E"/>
                </a:solidFill>
                <a:cs typeface="Calibri"/>
              </a:rPr>
              <a:t>the  </a:t>
            </a:r>
            <a:r>
              <a:rPr sz="2200" spc="-10" dirty="0">
                <a:solidFill>
                  <a:srgbClr val="303C3E"/>
                </a:solidFill>
                <a:cs typeface="Calibri"/>
              </a:rPr>
              <a:t>Blockchain</a:t>
            </a:r>
            <a:r>
              <a:rPr sz="2200" spc="-85" dirty="0">
                <a:solidFill>
                  <a:srgbClr val="303C3E"/>
                </a:solidFill>
                <a:cs typeface="Calibri"/>
              </a:rPr>
              <a:t> </a:t>
            </a:r>
            <a:r>
              <a:rPr sz="2200" spc="-10" dirty="0">
                <a:solidFill>
                  <a:srgbClr val="303C3E"/>
                </a:solidFill>
                <a:cs typeface="Calibri"/>
              </a:rPr>
              <a:t>Network</a:t>
            </a:r>
            <a:endParaRPr sz="2200">
              <a:solidFill>
                <a:prstClr val="black"/>
              </a:solidFill>
              <a:cs typeface="Calibri"/>
            </a:endParaRPr>
          </a:p>
        </p:txBody>
      </p:sp>
      <p:sp>
        <p:nvSpPr>
          <p:cNvPr id="16" name="object 16"/>
          <p:cNvSpPr/>
          <p:nvPr/>
        </p:nvSpPr>
        <p:spPr>
          <a:xfrm>
            <a:off x="5548884" y="8206740"/>
            <a:ext cx="388620" cy="388619"/>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2476054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3247390"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Block</a:t>
            </a:r>
            <a:r>
              <a:rPr sz="5600" spc="-100" dirty="0">
                <a:solidFill>
                  <a:srgbClr val="095A82"/>
                </a:solidFill>
              </a:rPr>
              <a:t> </a:t>
            </a:r>
            <a:r>
              <a:rPr sz="5600" spc="-5" dirty="0">
                <a:solidFill>
                  <a:srgbClr val="095A82"/>
                </a:solidFill>
              </a:rPr>
              <a:t>Time</a:t>
            </a:r>
            <a:endParaRPr sz="5600"/>
          </a:p>
        </p:txBody>
      </p:sp>
      <p:sp>
        <p:nvSpPr>
          <p:cNvPr id="7" name="object 7"/>
          <p:cNvSpPr/>
          <p:nvPr/>
        </p:nvSpPr>
        <p:spPr>
          <a:xfrm>
            <a:off x="1150619" y="2234183"/>
            <a:ext cx="11596116" cy="717042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2269723" y="3663696"/>
            <a:ext cx="3681983" cy="3361943"/>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12384396" y="3775621"/>
            <a:ext cx="3456940" cy="3143250"/>
          </a:xfrm>
          <a:custGeom>
            <a:avLst/>
            <a:gdLst/>
            <a:ahLst/>
            <a:cxnLst/>
            <a:rect l="l" t="t" r="r" b="b"/>
            <a:pathLst>
              <a:path w="3456940" h="3143250">
                <a:moveTo>
                  <a:pt x="1571285" y="0"/>
                </a:moveTo>
                <a:lnTo>
                  <a:pt x="1523747" y="528"/>
                </a:lnTo>
                <a:lnTo>
                  <a:pt x="1476128" y="2517"/>
                </a:lnTo>
                <a:lnTo>
                  <a:pt x="1428457" y="5979"/>
                </a:lnTo>
                <a:lnTo>
                  <a:pt x="1380768" y="10924"/>
                </a:lnTo>
                <a:lnTo>
                  <a:pt x="1333091" y="17362"/>
                </a:lnTo>
                <a:lnTo>
                  <a:pt x="1285458" y="25303"/>
                </a:lnTo>
                <a:lnTo>
                  <a:pt x="1237900" y="34759"/>
                </a:lnTo>
                <a:lnTo>
                  <a:pt x="1190448" y="45739"/>
                </a:lnTo>
                <a:lnTo>
                  <a:pt x="1143135" y="58254"/>
                </a:lnTo>
                <a:lnTo>
                  <a:pt x="1097266" y="71897"/>
                </a:lnTo>
                <a:lnTo>
                  <a:pt x="1052123" y="86818"/>
                </a:lnTo>
                <a:lnTo>
                  <a:pt x="1007722" y="102991"/>
                </a:lnTo>
                <a:lnTo>
                  <a:pt x="964077" y="120391"/>
                </a:lnTo>
                <a:lnTo>
                  <a:pt x="921201" y="138992"/>
                </a:lnTo>
                <a:lnTo>
                  <a:pt x="879109" y="158768"/>
                </a:lnTo>
                <a:lnTo>
                  <a:pt x="837815" y="179696"/>
                </a:lnTo>
                <a:lnTo>
                  <a:pt x="797333" y="201749"/>
                </a:lnTo>
                <a:lnTo>
                  <a:pt x="757677" y="224903"/>
                </a:lnTo>
                <a:lnTo>
                  <a:pt x="718861" y="249131"/>
                </a:lnTo>
                <a:lnTo>
                  <a:pt x="680901" y="274408"/>
                </a:lnTo>
                <a:lnTo>
                  <a:pt x="643809" y="300710"/>
                </a:lnTo>
                <a:lnTo>
                  <a:pt x="607600" y="328011"/>
                </a:lnTo>
                <a:lnTo>
                  <a:pt x="572289" y="356285"/>
                </a:lnTo>
                <a:lnTo>
                  <a:pt x="537888" y="385507"/>
                </a:lnTo>
                <a:lnTo>
                  <a:pt x="504414" y="415652"/>
                </a:lnTo>
                <a:lnTo>
                  <a:pt x="471879" y="446695"/>
                </a:lnTo>
                <a:lnTo>
                  <a:pt x="440298" y="478610"/>
                </a:lnTo>
                <a:lnTo>
                  <a:pt x="409685" y="511372"/>
                </a:lnTo>
                <a:lnTo>
                  <a:pt x="380054" y="544955"/>
                </a:lnTo>
                <a:lnTo>
                  <a:pt x="351420" y="579335"/>
                </a:lnTo>
                <a:lnTo>
                  <a:pt x="323797" y="614486"/>
                </a:lnTo>
                <a:lnTo>
                  <a:pt x="297198" y="650382"/>
                </a:lnTo>
                <a:lnTo>
                  <a:pt x="271638" y="686999"/>
                </a:lnTo>
                <a:lnTo>
                  <a:pt x="247131" y="724311"/>
                </a:lnTo>
                <a:lnTo>
                  <a:pt x="223692" y="762292"/>
                </a:lnTo>
                <a:lnTo>
                  <a:pt x="201334" y="800918"/>
                </a:lnTo>
                <a:lnTo>
                  <a:pt x="180072" y="840163"/>
                </a:lnTo>
                <a:lnTo>
                  <a:pt x="159920" y="880002"/>
                </a:lnTo>
                <a:lnTo>
                  <a:pt x="140892" y="920409"/>
                </a:lnTo>
                <a:lnTo>
                  <a:pt x="123002" y="961359"/>
                </a:lnTo>
                <a:lnTo>
                  <a:pt x="106265" y="1002827"/>
                </a:lnTo>
                <a:lnTo>
                  <a:pt x="90694" y="1044788"/>
                </a:lnTo>
                <a:lnTo>
                  <a:pt x="76304" y="1087215"/>
                </a:lnTo>
                <a:lnTo>
                  <a:pt x="63109" y="1130085"/>
                </a:lnTo>
                <a:lnTo>
                  <a:pt x="51123" y="1173370"/>
                </a:lnTo>
                <a:lnTo>
                  <a:pt x="40360" y="1217048"/>
                </a:lnTo>
                <a:lnTo>
                  <a:pt x="30835" y="1261091"/>
                </a:lnTo>
                <a:lnTo>
                  <a:pt x="22562" y="1305474"/>
                </a:lnTo>
                <a:lnTo>
                  <a:pt x="15554" y="1350173"/>
                </a:lnTo>
                <a:lnTo>
                  <a:pt x="9826" y="1395162"/>
                </a:lnTo>
                <a:lnTo>
                  <a:pt x="5393" y="1440415"/>
                </a:lnTo>
                <a:lnTo>
                  <a:pt x="2268" y="1485907"/>
                </a:lnTo>
                <a:lnTo>
                  <a:pt x="465" y="1531614"/>
                </a:lnTo>
                <a:lnTo>
                  <a:pt x="0" y="1577509"/>
                </a:lnTo>
                <a:lnTo>
                  <a:pt x="885" y="1623568"/>
                </a:lnTo>
                <a:lnTo>
                  <a:pt x="3135" y="1669764"/>
                </a:lnTo>
                <a:lnTo>
                  <a:pt x="6765" y="1716073"/>
                </a:lnTo>
                <a:lnTo>
                  <a:pt x="11788" y="1762470"/>
                </a:lnTo>
                <a:lnTo>
                  <a:pt x="18218" y="1808928"/>
                </a:lnTo>
                <a:lnTo>
                  <a:pt x="26071" y="1855424"/>
                </a:lnTo>
                <a:lnTo>
                  <a:pt x="35359" y="1901931"/>
                </a:lnTo>
                <a:lnTo>
                  <a:pt x="46098" y="1948423"/>
                </a:lnTo>
                <a:lnTo>
                  <a:pt x="58301" y="1994877"/>
                </a:lnTo>
                <a:lnTo>
                  <a:pt x="71885" y="2040942"/>
                </a:lnTo>
                <a:lnTo>
                  <a:pt x="86741" y="2086278"/>
                </a:lnTo>
                <a:lnTo>
                  <a:pt x="102843" y="2130869"/>
                </a:lnTo>
                <a:lnTo>
                  <a:pt x="120167" y="2174701"/>
                </a:lnTo>
                <a:lnTo>
                  <a:pt x="138686" y="2217761"/>
                </a:lnTo>
                <a:lnTo>
                  <a:pt x="158377" y="2260034"/>
                </a:lnTo>
                <a:lnTo>
                  <a:pt x="179213" y="2301506"/>
                </a:lnTo>
                <a:lnTo>
                  <a:pt x="201170" y="2342162"/>
                </a:lnTo>
                <a:lnTo>
                  <a:pt x="224222" y="2381988"/>
                </a:lnTo>
                <a:lnTo>
                  <a:pt x="248344" y="2420971"/>
                </a:lnTo>
                <a:lnTo>
                  <a:pt x="273511" y="2459095"/>
                </a:lnTo>
                <a:lnTo>
                  <a:pt x="299698" y="2496347"/>
                </a:lnTo>
                <a:lnTo>
                  <a:pt x="326879" y="2532712"/>
                </a:lnTo>
                <a:lnTo>
                  <a:pt x="355029" y="2568176"/>
                </a:lnTo>
                <a:lnTo>
                  <a:pt x="384123" y="2602725"/>
                </a:lnTo>
                <a:lnTo>
                  <a:pt x="414136" y="2636345"/>
                </a:lnTo>
                <a:lnTo>
                  <a:pt x="445042" y="2669020"/>
                </a:lnTo>
                <a:lnTo>
                  <a:pt x="476817" y="2700738"/>
                </a:lnTo>
                <a:lnTo>
                  <a:pt x="509436" y="2731484"/>
                </a:lnTo>
                <a:lnTo>
                  <a:pt x="542872" y="2761243"/>
                </a:lnTo>
                <a:lnTo>
                  <a:pt x="577101" y="2790002"/>
                </a:lnTo>
                <a:lnTo>
                  <a:pt x="612097" y="2817745"/>
                </a:lnTo>
                <a:lnTo>
                  <a:pt x="647836" y="2844460"/>
                </a:lnTo>
                <a:lnTo>
                  <a:pt x="684292" y="2870131"/>
                </a:lnTo>
                <a:lnTo>
                  <a:pt x="721440" y="2894744"/>
                </a:lnTo>
                <a:lnTo>
                  <a:pt x="759254" y="2918286"/>
                </a:lnTo>
                <a:lnTo>
                  <a:pt x="797711" y="2940741"/>
                </a:lnTo>
                <a:lnTo>
                  <a:pt x="836783" y="2962096"/>
                </a:lnTo>
                <a:lnTo>
                  <a:pt x="876447" y="2982336"/>
                </a:lnTo>
                <a:lnTo>
                  <a:pt x="916676" y="3001448"/>
                </a:lnTo>
                <a:lnTo>
                  <a:pt x="957446" y="3019416"/>
                </a:lnTo>
                <a:lnTo>
                  <a:pt x="998732" y="3036227"/>
                </a:lnTo>
                <a:lnTo>
                  <a:pt x="1040508" y="3051866"/>
                </a:lnTo>
                <a:lnTo>
                  <a:pt x="1082749" y="3066319"/>
                </a:lnTo>
                <a:lnTo>
                  <a:pt x="1125430" y="3079573"/>
                </a:lnTo>
                <a:lnTo>
                  <a:pt x="1168525" y="3091611"/>
                </a:lnTo>
                <a:lnTo>
                  <a:pt x="1212010" y="3102422"/>
                </a:lnTo>
                <a:lnTo>
                  <a:pt x="1255860" y="3111989"/>
                </a:lnTo>
                <a:lnTo>
                  <a:pt x="1300048" y="3120299"/>
                </a:lnTo>
                <a:lnTo>
                  <a:pt x="1344550" y="3127338"/>
                </a:lnTo>
                <a:lnTo>
                  <a:pt x="1389341" y="3133091"/>
                </a:lnTo>
                <a:lnTo>
                  <a:pt x="1434395" y="3137544"/>
                </a:lnTo>
                <a:lnTo>
                  <a:pt x="1479687" y="3140684"/>
                </a:lnTo>
                <a:lnTo>
                  <a:pt x="1525192" y="3142495"/>
                </a:lnTo>
                <a:lnTo>
                  <a:pt x="1570885" y="3142963"/>
                </a:lnTo>
                <a:lnTo>
                  <a:pt x="1616741" y="3142074"/>
                </a:lnTo>
                <a:lnTo>
                  <a:pt x="1662734" y="3139815"/>
                </a:lnTo>
                <a:lnTo>
                  <a:pt x="1708839" y="3136170"/>
                </a:lnTo>
                <a:lnTo>
                  <a:pt x="1755032" y="3131125"/>
                </a:lnTo>
                <a:lnTo>
                  <a:pt x="1801286" y="3124667"/>
                </a:lnTo>
                <a:lnTo>
                  <a:pt x="1847576" y="3116780"/>
                </a:lnTo>
                <a:lnTo>
                  <a:pt x="1893878" y="3107452"/>
                </a:lnTo>
                <a:lnTo>
                  <a:pt x="1940166" y="3096666"/>
                </a:lnTo>
                <a:lnTo>
                  <a:pt x="1986415" y="3084410"/>
                </a:lnTo>
                <a:lnTo>
                  <a:pt x="2032284" y="3070767"/>
                </a:lnTo>
                <a:lnTo>
                  <a:pt x="2077426" y="3055846"/>
                </a:lnTo>
                <a:lnTo>
                  <a:pt x="2121827" y="3039673"/>
                </a:lnTo>
                <a:lnTo>
                  <a:pt x="2165473" y="3022273"/>
                </a:lnTo>
                <a:lnTo>
                  <a:pt x="2208348" y="3003672"/>
                </a:lnTo>
                <a:lnTo>
                  <a:pt x="2250441" y="2983896"/>
                </a:lnTo>
                <a:lnTo>
                  <a:pt x="2291735" y="2962968"/>
                </a:lnTo>
                <a:lnTo>
                  <a:pt x="2332217" y="2940915"/>
                </a:lnTo>
                <a:lnTo>
                  <a:pt x="2371873" y="2917761"/>
                </a:lnTo>
                <a:lnTo>
                  <a:pt x="2410688" y="2893533"/>
                </a:lnTo>
                <a:lnTo>
                  <a:pt x="2448649" y="2868256"/>
                </a:lnTo>
                <a:lnTo>
                  <a:pt x="2485740" y="2841954"/>
                </a:lnTo>
                <a:lnTo>
                  <a:pt x="2521949" y="2814653"/>
                </a:lnTo>
                <a:lnTo>
                  <a:pt x="2557261" y="2786379"/>
                </a:lnTo>
                <a:lnTo>
                  <a:pt x="2591661" y="2757157"/>
                </a:lnTo>
                <a:lnTo>
                  <a:pt x="2625136" y="2727012"/>
                </a:lnTo>
                <a:lnTo>
                  <a:pt x="2657671" y="2695969"/>
                </a:lnTo>
                <a:lnTo>
                  <a:pt x="2689252" y="2664054"/>
                </a:lnTo>
                <a:lnTo>
                  <a:pt x="2719864" y="2631292"/>
                </a:lnTo>
                <a:lnTo>
                  <a:pt x="2749495" y="2597709"/>
                </a:lnTo>
                <a:lnTo>
                  <a:pt x="2778129" y="2563329"/>
                </a:lnTo>
                <a:lnTo>
                  <a:pt x="2805753" y="2528178"/>
                </a:lnTo>
                <a:lnTo>
                  <a:pt x="2832352" y="2492282"/>
                </a:lnTo>
                <a:lnTo>
                  <a:pt x="2857911" y="2455665"/>
                </a:lnTo>
                <a:lnTo>
                  <a:pt x="2882418" y="2418353"/>
                </a:lnTo>
                <a:lnTo>
                  <a:pt x="2905857" y="2380372"/>
                </a:lnTo>
                <a:lnTo>
                  <a:pt x="2928215" y="2341746"/>
                </a:lnTo>
                <a:lnTo>
                  <a:pt x="2949477" y="2302501"/>
                </a:lnTo>
                <a:lnTo>
                  <a:pt x="2969629" y="2262662"/>
                </a:lnTo>
                <a:lnTo>
                  <a:pt x="2988657" y="2222255"/>
                </a:lnTo>
                <a:lnTo>
                  <a:pt x="3006547" y="2181305"/>
                </a:lnTo>
                <a:lnTo>
                  <a:pt x="3023285" y="2139837"/>
                </a:lnTo>
                <a:lnTo>
                  <a:pt x="3038855" y="2097876"/>
                </a:lnTo>
                <a:lnTo>
                  <a:pt x="3053245" y="2055449"/>
                </a:lnTo>
                <a:lnTo>
                  <a:pt x="3066441" y="2012579"/>
                </a:lnTo>
                <a:lnTo>
                  <a:pt x="3078427" y="1969294"/>
                </a:lnTo>
                <a:lnTo>
                  <a:pt x="3089189" y="1925616"/>
                </a:lnTo>
                <a:lnTo>
                  <a:pt x="3098714" y="1881573"/>
                </a:lnTo>
                <a:lnTo>
                  <a:pt x="3106988" y="1837190"/>
                </a:lnTo>
                <a:lnTo>
                  <a:pt x="3113996" y="1792491"/>
                </a:lnTo>
                <a:lnTo>
                  <a:pt x="3119723" y="1747502"/>
                </a:lnTo>
                <a:lnTo>
                  <a:pt x="3124157" y="1702249"/>
                </a:lnTo>
                <a:lnTo>
                  <a:pt x="3127282" y="1656757"/>
                </a:lnTo>
                <a:lnTo>
                  <a:pt x="3129084" y="1611050"/>
                </a:lnTo>
                <a:lnTo>
                  <a:pt x="3129550" y="1565155"/>
                </a:lnTo>
                <a:lnTo>
                  <a:pt x="3128665" y="1519096"/>
                </a:lnTo>
                <a:lnTo>
                  <a:pt x="3126415" y="1472900"/>
                </a:lnTo>
                <a:lnTo>
                  <a:pt x="3122785" y="1426591"/>
                </a:lnTo>
                <a:lnTo>
                  <a:pt x="3117762" y="1380194"/>
                </a:lnTo>
                <a:lnTo>
                  <a:pt x="3111331" y="1333736"/>
                </a:lnTo>
                <a:lnTo>
                  <a:pt x="3103479" y="1287240"/>
                </a:lnTo>
                <a:lnTo>
                  <a:pt x="3094190" y="1240733"/>
                </a:lnTo>
                <a:lnTo>
                  <a:pt x="3083452" y="1194241"/>
                </a:lnTo>
                <a:lnTo>
                  <a:pt x="3071249" y="1147787"/>
                </a:lnTo>
                <a:lnTo>
                  <a:pt x="3456440" y="618324"/>
                </a:lnTo>
                <a:lnTo>
                  <a:pt x="2803533" y="611847"/>
                </a:lnTo>
                <a:lnTo>
                  <a:pt x="2773058" y="573399"/>
                </a:lnTo>
                <a:lnTo>
                  <a:pt x="2741559" y="536098"/>
                </a:lnTo>
                <a:lnTo>
                  <a:pt x="2709067" y="499955"/>
                </a:lnTo>
                <a:lnTo>
                  <a:pt x="2675613" y="464979"/>
                </a:lnTo>
                <a:lnTo>
                  <a:pt x="2641230" y="431183"/>
                </a:lnTo>
                <a:lnTo>
                  <a:pt x="2605948" y="398576"/>
                </a:lnTo>
                <a:lnTo>
                  <a:pt x="2569799" y="367168"/>
                </a:lnTo>
                <a:lnTo>
                  <a:pt x="2532815" y="336971"/>
                </a:lnTo>
                <a:lnTo>
                  <a:pt x="2495026" y="307994"/>
                </a:lnTo>
                <a:lnTo>
                  <a:pt x="2456464" y="280248"/>
                </a:lnTo>
                <a:lnTo>
                  <a:pt x="2417161" y="253744"/>
                </a:lnTo>
                <a:lnTo>
                  <a:pt x="2377147" y="228491"/>
                </a:lnTo>
                <a:lnTo>
                  <a:pt x="2336455" y="204502"/>
                </a:lnTo>
                <a:lnTo>
                  <a:pt x="2295116" y="181785"/>
                </a:lnTo>
                <a:lnTo>
                  <a:pt x="2253160" y="160352"/>
                </a:lnTo>
                <a:lnTo>
                  <a:pt x="2210621" y="140212"/>
                </a:lnTo>
                <a:lnTo>
                  <a:pt x="2167528" y="121378"/>
                </a:lnTo>
                <a:lnTo>
                  <a:pt x="2123913" y="103858"/>
                </a:lnTo>
                <a:lnTo>
                  <a:pt x="2079809" y="87663"/>
                </a:lnTo>
                <a:lnTo>
                  <a:pt x="2035245" y="72805"/>
                </a:lnTo>
                <a:lnTo>
                  <a:pt x="1990254" y="59292"/>
                </a:lnTo>
                <a:lnTo>
                  <a:pt x="1944867" y="47137"/>
                </a:lnTo>
                <a:lnTo>
                  <a:pt x="1899116" y="36349"/>
                </a:lnTo>
                <a:lnTo>
                  <a:pt x="1853031" y="26939"/>
                </a:lnTo>
                <a:lnTo>
                  <a:pt x="1806645" y="18917"/>
                </a:lnTo>
                <a:lnTo>
                  <a:pt x="1759988" y="12294"/>
                </a:lnTo>
                <a:lnTo>
                  <a:pt x="1713092" y="7080"/>
                </a:lnTo>
                <a:lnTo>
                  <a:pt x="1665989" y="3286"/>
                </a:lnTo>
                <a:lnTo>
                  <a:pt x="1618709" y="923"/>
                </a:lnTo>
                <a:lnTo>
                  <a:pt x="1571285" y="0"/>
                </a:lnTo>
                <a:close/>
              </a:path>
            </a:pathLst>
          </a:custGeom>
          <a:solidFill>
            <a:srgbClr val="FFFFFF"/>
          </a:solidFill>
        </p:spPr>
        <p:txBody>
          <a:bodyPr wrap="square" lIns="0" tIns="0" rIns="0" bIns="0" rtlCol="0"/>
          <a:lstStyle/>
          <a:p>
            <a:endParaRPr>
              <a:solidFill>
                <a:prstClr val="black"/>
              </a:solidFill>
            </a:endParaRPr>
          </a:p>
        </p:txBody>
      </p:sp>
      <p:sp>
        <p:nvSpPr>
          <p:cNvPr id="10" name="object 10"/>
          <p:cNvSpPr/>
          <p:nvPr/>
        </p:nvSpPr>
        <p:spPr>
          <a:xfrm>
            <a:off x="12384396" y="3775621"/>
            <a:ext cx="3456940" cy="3143250"/>
          </a:xfrm>
          <a:custGeom>
            <a:avLst/>
            <a:gdLst/>
            <a:ahLst/>
            <a:cxnLst/>
            <a:rect l="l" t="t" r="r" b="b"/>
            <a:pathLst>
              <a:path w="3456940" h="3143250">
                <a:moveTo>
                  <a:pt x="3456440" y="618324"/>
                </a:moveTo>
                <a:lnTo>
                  <a:pt x="3071249" y="1147787"/>
                </a:lnTo>
                <a:lnTo>
                  <a:pt x="3083452" y="1194241"/>
                </a:lnTo>
                <a:lnTo>
                  <a:pt x="3094190" y="1240733"/>
                </a:lnTo>
                <a:lnTo>
                  <a:pt x="3103479" y="1287240"/>
                </a:lnTo>
                <a:lnTo>
                  <a:pt x="3111331" y="1333736"/>
                </a:lnTo>
                <a:lnTo>
                  <a:pt x="3117762" y="1380194"/>
                </a:lnTo>
                <a:lnTo>
                  <a:pt x="3122785" y="1426591"/>
                </a:lnTo>
                <a:lnTo>
                  <a:pt x="3126415" y="1472900"/>
                </a:lnTo>
                <a:lnTo>
                  <a:pt x="3128665" y="1519096"/>
                </a:lnTo>
                <a:lnTo>
                  <a:pt x="3129550" y="1565155"/>
                </a:lnTo>
                <a:lnTo>
                  <a:pt x="3129084" y="1611050"/>
                </a:lnTo>
                <a:lnTo>
                  <a:pt x="3127282" y="1656757"/>
                </a:lnTo>
                <a:lnTo>
                  <a:pt x="3124157" y="1702249"/>
                </a:lnTo>
                <a:lnTo>
                  <a:pt x="3119723" y="1747502"/>
                </a:lnTo>
                <a:lnTo>
                  <a:pt x="3113996" y="1792491"/>
                </a:lnTo>
                <a:lnTo>
                  <a:pt x="3106988" y="1837190"/>
                </a:lnTo>
                <a:lnTo>
                  <a:pt x="3098714" y="1881573"/>
                </a:lnTo>
                <a:lnTo>
                  <a:pt x="3089189" y="1925616"/>
                </a:lnTo>
                <a:lnTo>
                  <a:pt x="3078427" y="1969294"/>
                </a:lnTo>
                <a:lnTo>
                  <a:pt x="3066441" y="2012579"/>
                </a:lnTo>
                <a:lnTo>
                  <a:pt x="3053245" y="2055449"/>
                </a:lnTo>
                <a:lnTo>
                  <a:pt x="3038855" y="2097876"/>
                </a:lnTo>
                <a:lnTo>
                  <a:pt x="3023285" y="2139837"/>
                </a:lnTo>
                <a:lnTo>
                  <a:pt x="3006547" y="2181305"/>
                </a:lnTo>
                <a:lnTo>
                  <a:pt x="2988657" y="2222255"/>
                </a:lnTo>
                <a:lnTo>
                  <a:pt x="2969629" y="2262662"/>
                </a:lnTo>
                <a:lnTo>
                  <a:pt x="2949477" y="2302501"/>
                </a:lnTo>
                <a:lnTo>
                  <a:pt x="2928215" y="2341746"/>
                </a:lnTo>
                <a:lnTo>
                  <a:pt x="2905857" y="2380372"/>
                </a:lnTo>
                <a:lnTo>
                  <a:pt x="2882418" y="2418353"/>
                </a:lnTo>
                <a:lnTo>
                  <a:pt x="2857911" y="2455665"/>
                </a:lnTo>
                <a:lnTo>
                  <a:pt x="2832352" y="2492282"/>
                </a:lnTo>
                <a:lnTo>
                  <a:pt x="2805753" y="2528178"/>
                </a:lnTo>
                <a:lnTo>
                  <a:pt x="2778129" y="2563329"/>
                </a:lnTo>
                <a:lnTo>
                  <a:pt x="2749495" y="2597709"/>
                </a:lnTo>
                <a:lnTo>
                  <a:pt x="2719864" y="2631292"/>
                </a:lnTo>
                <a:lnTo>
                  <a:pt x="2689252" y="2664054"/>
                </a:lnTo>
                <a:lnTo>
                  <a:pt x="2657671" y="2695969"/>
                </a:lnTo>
                <a:lnTo>
                  <a:pt x="2625136" y="2727012"/>
                </a:lnTo>
                <a:lnTo>
                  <a:pt x="2591661" y="2757157"/>
                </a:lnTo>
                <a:lnTo>
                  <a:pt x="2557261" y="2786379"/>
                </a:lnTo>
                <a:lnTo>
                  <a:pt x="2521949" y="2814653"/>
                </a:lnTo>
                <a:lnTo>
                  <a:pt x="2485740" y="2841954"/>
                </a:lnTo>
                <a:lnTo>
                  <a:pt x="2448649" y="2868256"/>
                </a:lnTo>
                <a:lnTo>
                  <a:pt x="2410688" y="2893533"/>
                </a:lnTo>
                <a:lnTo>
                  <a:pt x="2371873" y="2917761"/>
                </a:lnTo>
                <a:lnTo>
                  <a:pt x="2332217" y="2940915"/>
                </a:lnTo>
                <a:lnTo>
                  <a:pt x="2291735" y="2962968"/>
                </a:lnTo>
                <a:lnTo>
                  <a:pt x="2250441" y="2983896"/>
                </a:lnTo>
                <a:lnTo>
                  <a:pt x="2208348" y="3003672"/>
                </a:lnTo>
                <a:lnTo>
                  <a:pt x="2165473" y="3022273"/>
                </a:lnTo>
                <a:lnTo>
                  <a:pt x="2121827" y="3039673"/>
                </a:lnTo>
                <a:lnTo>
                  <a:pt x="2077426" y="3055846"/>
                </a:lnTo>
                <a:lnTo>
                  <a:pt x="2032284" y="3070767"/>
                </a:lnTo>
                <a:lnTo>
                  <a:pt x="1986415" y="3084410"/>
                </a:lnTo>
                <a:lnTo>
                  <a:pt x="1940166" y="3096666"/>
                </a:lnTo>
                <a:lnTo>
                  <a:pt x="1893878" y="3107452"/>
                </a:lnTo>
                <a:lnTo>
                  <a:pt x="1847576" y="3116780"/>
                </a:lnTo>
                <a:lnTo>
                  <a:pt x="1801286" y="3124667"/>
                </a:lnTo>
                <a:lnTo>
                  <a:pt x="1755032" y="3131125"/>
                </a:lnTo>
                <a:lnTo>
                  <a:pt x="1708839" y="3136170"/>
                </a:lnTo>
                <a:lnTo>
                  <a:pt x="1662734" y="3139815"/>
                </a:lnTo>
                <a:lnTo>
                  <a:pt x="1616741" y="3142074"/>
                </a:lnTo>
                <a:lnTo>
                  <a:pt x="1570885" y="3142963"/>
                </a:lnTo>
                <a:lnTo>
                  <a:pt x="1525192" y="3142495"/>
                </a:lnTo>
                <a:lnTo>
                  <a:pt x="1479687" y="3140684"/>
                </a:lnTo>
                <a:lnTo>
                  <a:pt x="1434395" y="3137544"/>
                </a:lnTo>
                <a:lnTo>
                  <a:pt x="1389341" y="3133091"/>
                </a:lnTo>
                <a:lnTo>
                  <a:pt x="1344550" y="3127338"/>
                </a:lnTo>
                <a:lnTo>
                  <a:pt x="1300048" y="3120299"/>
                </a:lnTo>
                <a:lnTo>
                  <a:pt x="1255860" y="3111989"/>
                </a:lnTo>
                <a:lnTo>
                  <a:pt x="1212010" y="3102422"/>
                </a:lnTo>
                <a:lnTo>
                  <a:pt x="1168525" y="3091611"/>
                </a:lnTo>
                <a:lnTo>
                  <a:pt x="1125430" y="3079573"/>
                </a:lnTo>
                <a:lnTo>
                  <a:pt x="1082749" y="3066319"/>
                </a:lnTo>
                <a:lnTo>
                  <a:pt x="1040508" y="3051866"/>
                </a:lnTo>
                <a:lnTo>
                  <a:pt x="998732" y="3036227"/>
                </a:lnTo>
                <a:lnTo>
                  <a:pt x="957446" y="3019416"/>
                </a:lnTo>
                <a:lnTo>
                  <a:pt x="916676" y="3001448"/>
                </a:lnTo>
                <a:lnTo>
                  <a:pt x="876447" y="2982336"/>
                </a:lnTo>
                <a:lnTo>
                  <a:pt x="836783" y="2962096"/>
                </a:lnTo>
                <a:lnTo>
                  <a:pt x="797711" y="2940741"/>
                </a:lnTo>
                <a:lnTo>
                  <a:pt x="759254" y="2918286"/>
                </a:lnTo>
                <a:lnTo>
                  <a:pt x="721440" y="2894744"/>
                </a:lnTo>
                <a:lnTo>
                  <a:pt x="684292" y="2870131"/>
                </a:lnTo>
                <a:lnTo>
                  <a:pt x="647836" y="2844460"/>
                </a:lnTo>
                <a:lnTo>
                  <a:pt x="612097" y="2817745"/>
                </a:lnTo>
                <a:lnTo>
                  <a:pt x="577101" y="2790002"/>
                </a:lnTo>
                <a:lnTo>
                  <a:pt x="542872" y="2761243"/>
                </a:lnTo>
                <a:lnTo>
                  <a:pt x="509436" y="2731484"/>
                </a:lnTo>
                <a:lnTo>
                  <a:pt x="476817" y="2700738"/>
                </a:lnTo>
                <a:lnTo>
                  <a:pt x="445042" y="2669020"/>
                </a:lnTo>
                <a:lnTo>
                  <a:pt x="414136" y="2636345"/>
                </a:lnTo>
                <a:lnTo>
                  <a:pt x="384123" y="2602725"/>
                </a:lnTo>
                <a:lnTo>
                  <a:pt x="355029" y="2568176"/>
                </a:lnTo>
                <a:lnTo>
                  <a:pt x="326879" y="2532712"/>
                </a:lnTo>
                <a:lnTo>
                  <a:pt x="299698" y="2496347"/>
                </a:lnTo>
                <a:lnTo>
                  <a:pt x="273511" y="2459095"/>
                </a:lnTo>
                <a:lnTo>
                  <a:pt x="248344" y="2420971"/>
                </a:lnTo>
                <a:lnTo>
                  <a:pt x="224222" y="2381988"/>
                </a:lnTo>
                <a:lnTo>
                  <a:pt x="201170" y="2342162"/>
                </a:lnTo>
                <a:lnTo>
                  <a:pt x="179213" y="2301506"/>
                </a:lnTo>
                <a:lnTo>
                  <a:pt x="158377" y="2260034"/>
                </a:lnTo>
                <a:lnTo>
                  <a:pt x="138686" y="2217761"/>
                </a:lnTo>
                <a:lnTo>
                  <a:pt x="120167" y="2174701"/>
                </a:lnTo>
                <a:lnTo>
                  <a:pt x="102843" y="2130869"/>
                </a:lnTo>
                <a:lnTo>
                  <a:pt x="86741" y="2086278"/>
                </a:lnTo>
                <a:lnTo>
                  <a:pt x="71885" y="2040942"/>
                </a:lnTo>
                <a:lnTo>
                  <a:pt x="58301" y="1994877"/>
                </a:lnTo>
                <a:lnTo>
                  <a:pt x="46098" y="1948423"/>
                </a:lnTo>
                <a:lnTo>
                  <a:pt x="35359" y="1901931"/>
                </a:lnTo>
                <a:lnTo>
                  <a:pt x="26071" y="1855424"/>
                </a:lnTo>
                <a:lnTo>
                  <a:pt x="18218" y="1808928"/>
                </a:lnTo>
                <a:lnTo>
                  <a:pt x="11788" y="1762470"/>
                </a:lnTo>
                <a:lnTo>
                  <a:pt x="6765" y="1716073"/>
                </a:lnTo>
                <a:lnTo>
                  <a:pt x="3135" y="1669764"/>
                </a:lnTo>
                <a:lnTo>
                  <a:pt x="885" y="1623568"/>
                </a:lnTo>
                <a:lnTo>
                  <a:pt x="0" y="1577509"/>
                </a:lnTo>
                <a:lnTo>
                  <a:pt x="465" y="1531614"/>
                </a:lnTo>
                <a:lnTo>
                  <a:pt x="2268" y="1485907"/>
                </a:lnTo>
                <a:lnTo>
                  <a:pt x="5393" y="1440415"/>
                </a:lnTo>
                <a:lnTo>
                  <a:pt x="9826" y="1395162"/>
                </a:lnTo>
                <a:lnTo>
                  <a:pt x="15554" y="1350173"/>
                </a:lnTo>
                <a:lnTo>
                  <a:pt x="22562" y="1305474"/>
                </a:lnTo>
                <a:lnTo>
                  <a:pt x="30835" y="1261091"/>
                </a:lnTo>
                <a:lnTo>
                  <a:pt x="40360" y="1217048"/>
                </a:lnTo>
                <a:lnTo>
                  <a:pt x="51123" y="1173370"/>
                </a:lnTo>
                <a:lnTo>
                  <a:pt x="63109" y="1130085"/>
                </a:lnTo>
                <a:lnTo>
                  <a:pt x="76304" y="1087215"/>
                </a:lnTo>
                <a:lnTo>
                  <a:pt x="90694" y="1044788"/>
                </a:lnTo>
                <a:lnTo>
                  <a:pt x="106265" y="1002827"/>
                </a:lnTo>
                <a:lnTo>
                  <a:pt x="123002" y="961359"/>
                </a:lnTo>
                <a:lnTo>
                  <a:pt x="140892" y="920409"/>
                </a:lnTo>
                <a:lnTo>
                  <a:pt x="159920" y="880002"/>
                </a:lnTo>
                <a:lnTo>
                  <a:pt x="180072" y="840163"/>
                </a:lnTo>
                <a:lnTo>
                  <a:pt x="201334" y="800918"/>
                </a:lnTo>
                <a:lnTo>
                  <a:pt x="223692" y="762292"/>
                </a:lnTo>
                <a:lnTo>
                  <a:pt x="247131" y="724311"/>
                </a:lnTo>
                <a:lnTo>
                  <a:pt x="271638" y="686999"/>
                </a:lnTo>
                <a:lnTo>
                  <a:pt x="297198" y="650382"/>
                </a:lnTo>
                <a:lnTo>
                  <a:pt x="323797" y="614486"/>
                </a:lnTo>
                <a:lnTo>
                  <a:pt x="351420" y="579335"/>
                </a:lnTo>
                <a:lnTo>
                  <a:pt x="380054" y="544955"/>
                </a:lnTo>
                <a:lnTo>
                  <a:pt x="409685" y="511372"/>
                </a:lnTo>
                <a:lnTo>
                  <a:pt x="440298" y="478610"/>
                </a:lnTo>
                <a:lnTo>
                  <a:pt x="471879" y="446695"/>
                </a:lnTo>
                <a:lnTo>
                  <a:pt x="504414" y="415652"/>
                </a:lnTo>
                <a:lnTo>
                  <a:pt x="537888" y="385507"/>
                </a:lnTo>
                <a:lnTo>
                  <a:pt x="572289" y="356285"/>
                </a:lnTo>
                <a:lnTo>
                  <a:pt x="607600" y="328011"/>
                </a:lnTo>
                <a:lnTo>
                  <a:pt x="643809" y="300710"/>
                </a:lnTo>
                <a:lnTo>
                  <a:pt x="680901" y="274408"/>
                </a:lnTo>
                <a:lnTo>
                  <a:pt x="718861" y="249131"/>
                </a:lnTo>
                <a:lnTo>
                  <a:pt x="757677" y="224903"/>
                </a:lnTo>
                <a:lnTo>
                  <a:pt x="797333" y="201749"/>
                </a:lnTo>
                <a:lnTo>
                  <a:pt x="837815" y="179696"/>
                </a:lnTo>
                <a:lnTo>
                  <a:pt x="879109" y="158768"/>
                </a:lnTo>
                <a:lnTo>
                  <a:pt x="921201" y="138992"/>
                </a:lnTo>
                <a:lnTo>
                  <a:pt x="964077" y="120391"/>
                </a:lnTo>
                <a:lnTo>
                  <a:pt x="1007722" y="102991"/>
                </a:lnTo>
                <a:lnTo>
                  <a:pt x="1052123" y="86818"/>
                </a:lnTo>
                <a:lnTo>
                  <a:pt x="1097266" y="71897"/>
                </a:lnTo>
                <a:lnTo>
                  <a:pt x="1143135" y="58254"/>
                </a:lnTo>
                <a:lnTo>
                  <a:pt x="1190448" y="45739"/>
                </a:lnTo>
                <a:lnTo>
                  <a:pt x="1237900" y="34759"/>
                </a:lnTo>
                <a:lnTo>
                  <a:pt x="1285458" y="25303"/>
                </a:lnTo>
                <a:lnTo>
                  <a:pt x="1333091" y="17362"/>
                </a:lnTo>
                <a:lnTo>
                  <a:pt x="1380768" y="10924"/>
                </a:lnTo>
                <a:lnTo>
                  <a:pt x="1428457" y="5979"/>
                </a:lnTo>
                <a:lnTo>
                  <a:pt x="1476128" y="2517"/>
                </a:lnTo>
                <a:lnTo>
                  <a:pt x="1523747" y="528"/>
                </a:lnTo>
                <a:lnTo>
                  <a:pt x="1571285" y="0"/>
                </a:lnTo>
                <a:lnTo>
                  <a:pt x="1618709" y="923"/>
                </a:lnTo>
                <a:lnTo>
                  <a:pt x="1665989" y="3286"/>
                </a:lnTo>
                <a:lnTo>
                  <a:pt x="1713092" y="7080"/>
                </a:lnTo>
                <a:lnTo>
                  <a:pt x="1759988" y="12294"/>
                </a:lnTo>
                <a:lnTo>
                  <a:pt x="1806645" y="18917"/>
                </a:lnTo>
                <a:lnTo>
                  <a:pt x="1853031" y="26939"/>
                </a:lnTo>
                <a:lnTo>
                  <a:pt x="1899116" y="36349"/>
                </a:lnTo>
                <a:lnTo>
                  <a:pt x="1944867" y="47137"/>
                </a:lnTo>
                <a:lnTo>
                  <a:pt x="1990254" y="59292"/>
                </a:lnTo>
                <a:lnTo>
                  <a:pt x="2035245" y="72805"/>
                </a:lnTo>
                <a:lnTo>
                  <a:pt x="2079809" y="87663"/>
                </a:lnTo>
                <a:lnTo>
                  <a:pt x="2123913" y="103858"/>
                </a:lnTo>
                <a:lnTo>
                  <a:pt x="2167528" y="121378"/>
                </a:lnTo>
                <a:lnTo>
                  <a:pt x="2210621" y="140212"/>
                </a:lnTo>
                <a:lnTo>
                  <a:pt x="2253160" y="160352"/>
                </a:lnTo>
                <a:lnTo>
                  <a:pt x="2295116" y="181785"/>
                </a:lnTo>
                <a:lnTo>
                  <a:pt x="2336455" y="204502"/>
                </a:lnTo>
                <a:lnTo>
                  <a:pt x="2377147" y="228491"/>
                </a:lnTo>
                <a:lnTo>
                  <a:pt x="2417161" y="253744"/>
                </a:lnTo>
                <a:lnTo>
                  <a:pt x="2456464" y="280248"/>
                </a:lnTo>
                <a:lnTo>
                  <a:pt x="2495026" y="307994"/>
                </a:lnTo>
                <a:lnTo>
                  <a:pt x="2532815" y="336971"/>
                </a:lnTo>
                <a:lnTo>
                  <a:pt x="2569799" y="367168"/>
                </a:lnTo>
                <a:lnTo>
                  <a:pt x="2605948" y="398576"/>
                </a:lnTo>
                <a:lnTo>
                  <a:pt x="2641230" y="431183"/>
                </a:lnTo>
                <a:lnTo>
                  <a:pt x="2675613" y="464979"/>
                </a:lnTo>
                <a:lnTo>
                  <a:pt x="2709067" y="499955"/>
                </a:lnTo>
                <a:lnTo>
                  <a:pt x="2741559" y="536098"/>
                </a:lnTo>
                <a:lnTo>
                  <a:pt x="2773058" y="573399"/>
                </a:lnTo>
                <a:lnTo>
                  <a:pt x="2803533" y="611847"/>
                </a:lnTo>
                <a:lnTo>
                  <a:pt x="3456440" y="618324"/>
                </a:lnTo>
                <a:close/>
              </a:path>
            </a:pathLst>
          </a:custGeom>
          <a:ln w="28956">
            <a:solidFill>
              <a:srgbClr val="FFFFFF"/>
            </a:solidFill>
          </a:ln>
        </p:spPr>
        <p:txBody>
          <a:bodyPr wrap="square" lIns="0" tIns="0" rIns="0" bIns="0" rtlCol="0"/>
          <a:lstStyle/>
          <a:p>
            <a:endParaRPr>
              <a:solidFill>
                <a:prstClr val="black"/>
              </a:solidFill>
            </a:endParaRPr>
          </a:p>
        </p:txBody>
      </p:sp>
      <p:sp>
        <p:nvSpPr>
          <p:cNvPr id="11" name="object 11"/>
          <p:cNvSpPr txBox="1"/>
          <p:nvPr/>
        </p:nvSpPr>
        <p:spPr>
          <a:xfrm>
            <a:off x="13025373" y="4249292"/>
            <a:ext cx="1899285" cy="2159000"/>
          </a:xfrm>
          <a:prstGeom prst="rect">
            <a:avLst/>
          </a:prstGeom>
        </p:spPr>
        <p:txBody>
          <a:bodyPr vert="horz" wrap="square" lIns="0" tIns="12065" rIns="0" bIns="0" rtlCol="0">
            <a:spAutoFit/>
          </a:bodyPr>
          <a:lstStyle/>
          <a:p>
            <a:pPr marL="12065" marR="5080" indent="55880" algn="ctr">
              <a:spcBef>
                <a:spcPts val="95"/>
              </a:spcBef>
            </a:pPr>
            <a:r>
              <a:rPr sz="2800" spc="-5" dirty="0">
                <a:solidFill>
                  <a:srgbClr val="5F5F5F"/>
                </a:solidFill>
                <a:latin typeface="Comic Sans MS"/>
                <a:cs typeface="Comic Sans MS"/>
              </a:rPr>
              <a:t>The</a:t>
            </a:r>
            <a:r>
              <a:rPr sz="2800" spc="-75" dirty="0">
                <a:solidFill>
                  <a:srgbClr val="5F5F5F"/>
                </a:solidFill>
                <a:latin typeface="Comic Sans MS"/>
                <a:cs typeface="Comic Sans MS"/>
              </a:rPr>
              <a:t> </a:t>
            </a:r>
            <a:r>
              <a:rPr sz="2800" spc="-10" dirty="0">
                <a:solidFill>
                  <a:srgbClr val="5F5F5F"/>
                </a:solidFill>
                <a:latin typeface="Comic Sans MS"/>
                <a:cs typeface="Comic Sans MS"/>
              </a:rPr>
              <a:t>target  block time  </a:t>
            </a:r>
            <a:r>
              <a:rPr sz="2800" b="1" spc="-10" dirty="0">
                <a:solidFill>
                  <a:srgbClr val="5F5F5F"/>
                </a:solidFill>
                <a:latin typeface="Comic Sans MS"/>
                <a:cs typeface="Comic Sans MS"/>
              </a:rPr>
              <a:t>varies </a:t>
            </a:r>
            <a:r>
              <a:rPr sz="2800" spc="-10" dirty="0">
                <a:solidFill>
                  <a:srgbClr val="5F5F5F"/>
                </a:solidFill>
                <a:latin typeface="Comic Sans MS"/>
                <a:cs typeface="Comic Sans MS"/>
              </a:rPr>
              <a:t>for  different  </a:t>
            </a:r>
            <a:r>
              <a:rPr sz="2800" spc="-5" dirty="0">
                <a:solidFill>
                  <a:srgbClr val="5F5F5F"/>
                </a:solidFill>
                <a:latin typeface="Comic Sans MS"/>
                <a:cs typeface="Comic Sans MS"/>
              </a:rPr>
              <a:t>Blockchain!</a:t>
            </a:r>
            <a:endParaRPr sz="2800">
              <a:solidFill>
                <a:prstClr val="black"/>
              </a:solidFill>
              <a:latin typeface="Comic Sans MS"/>
              <a:cs typeface="Comic Sans MS"/>
            </a:endParaRPr>
          </a:p>
        </p:txBody>
      </p:sp>
      <p:sp>
        <p:nvSpPr>
          <p:cNvPr id="12" name="object 12"/>
          <p:cNvSpPr/>
          <p:nvPr/>
        </p:nvSpPr>
        <p:spPr>
          <a:xfrm>
            <a:off x="15047976" y="3631691"/>
            <a:ext cx="2269236" cy="5068823"/>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40896917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a:solidFill>
                  <a:schemeClr val="tx2"/>
                </a:solidFill>
              </a:rPr>
              <a:t>Proof of Work </a:t>
            </a:r>
            <a:r>
              <a:rPr lang="en-US" sz="5600" dirty="0" smtClean="0">
                <a:solidFill>
                  <a:schemeClr val="tx2"/>
                </a:solidFill>
              </a:rPr>
              <a:t>– illustration</a:t>
            </a:r>
            <a:endParaRPr sz="5600" b="0" dirty="0">
              <a:solidFill>
                <a:schemeClr val="tx2"/>
              </a:solidFill>
            </a:endParaRPr>
          </a:p>
        </p:txBody>
      </p:sp>
      <p:pic>
        <p:nvPicPr>
          <p:cNvPr id="16"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59180" y="2077720"/>
            <a:ext cx="4960620" cy="517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Subtitle 2"/>
          <p:cNvSpPr txBox="1">
            <a:spLocks/>
          </p:cNvSpPr>
          <p:nvPr/>
        </p:nvSpPr>
        <p:spPr bwMode="auto">
          <a:xfrm>
            <a:off x="5486400" y="7277100"/>
            <a:ext cx="76962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a:spcBef>
                <a:spcPct val="20000"/>
              </a:spcBef>
              <a:buChar char="–"/>
              <a:defRPr sz="2800">
                <a:solidFill>
                  <a:schemeClr val="tx1"/>
                </a:solidFill>
                <a:latin typeface="Arial" panose="020B0604020202020204" pitchFamily="34" charset="0"/>
                <a:cs typeface="Arial" panose="020B0604020202020204" pitchFamily="34" charset="0"/>
              </a:defRPr>
            </a:lvl2pPr>
            <a:lvl3pPr>
              <a:spcBef>
                <a:spcPct val="20000"/>
              </a:spcBef>
              <a:buChar char="•"/>
              <a:defRPr sz="2400">
                <a:solidFill>
                  <a:schemeClr val="tx1"/>
                </a:solidFill>
                <a:latin typeface="Arial" panose="020B0604020202020204" pitchFamily="34" charset="0"/>
                <a:cs typeface="Arial" panose="020B0604020202020204" pitchFamily="34" charset="0"/>
              </a:defRPr>
            </a:lvl3pPr>
            <a:lvl4pPr>
              <a:spcBef>
                <a:spcPct val="20000"/>
              </a:spcBef>
              <a:buChar char="–"/>
              <a:defRPr sz="2000">
                <a:solidFill>
                  <a:schemeClr val="tx1"/>
                </a:solidFill>
                <a:latin typeface="Arial" panose="020B0604020202020204" pitchFamily="34" charset="0"/>
                <a:cs typeface="Arial" panose="020B0604020202020204" pitchFamily="34" charset="0"/>
              </a:defRPr>
            </a:lvl4pPr>
            <a:lvl5pPr>
              <a:spcBef>
                <a:spcPct val="20000"/>
              </a:spcBef>
              <a:buChar char="»"/>
              <a:defRPr sz="2000">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buFontTx/>
              <a:buAutoNum type="arabicPeriod"/>
            </a:pPr>
            <a:r>
              <a:rPr lang="en-US" altLang="en-US" sz="2000" dirty="0">
                <a:latin typeface="Arial Rounded MT Bold" panose="020F0704030504030204" pitchFamily="34" charset="0"/>
              </a:rPr>
              <a:t>Random number is Nonce</a:t>
            </a:r>
          </a:p>
          <a:p>
            <a:pPr>
              <a:buFontTx/>
              <a:buAutoNum type="arabicPeriod"/>
            </a:pPr>
            <a:r>
              <a:rPr lang="en-US" altLang="en-US" sz="2000" dirty="0">
                <a:latin typeface="Arial Rounded MT Bold" panose="020F0704030504030204" pitchFamily="34" charset="0"/>
              </a:rPr>
              <a:t>Miners tries to find the Nonce</a:t>
            </a:r>
          </a:p>
          <a:p>
            <a:pPr>
              <a:buFontTx/>
              <a:buAutoNum type="arabicPeriod"/>
            </a:pPr>
            <a:r>
              <a:rPr lang="en-US" altLang="en-US" sz="2000" dirty="0">
                <a:latin typeface="Arial Rounded MT Bold" panose="020F0704030504030204" pitchFamily="34" charset="0"/>
              </a:rPr>
              <a:t>Once found Nonce is broadcasted for verification</a:t>
            </a:r>
          </a:p>
          <a:p>
            <a:pPr>
              <a:buFontTx/>
              <a:buAutoNum type="arabicPeriod"/>
            </a:pPr>
            <a:r>
              <a:rPr lang="en-IN" altLang="en-US" sz="2000" dirty="0">
                <a:latin typeface="Arial Rounded MT Bold" panose="020F0704030504030204" pitchFamily="34" charset="0"/>
              </a:rPr>
              <a:t>1</a:t>
            </a:r>
            <a:r>
              <a:rPr lang="en-IN" altLang="en-US" sz="2000" baseline="30000" dirty="0">
                <a:latin typeface="Arial Rounded MT Bold" panose="020F0704030504030204" pitchFamily="34" charset="0"/>
              </a:rPr>
              <a:t>st</a:t>
            </a:r>
            <a:r>
              <a:rPr lang="en-IN" altLang="en-US" sz="2000" dirty="0">
                <a:latin typeface="Arial Rounded MT Bold" panose="020F0704030504030204" pitchFamily="34" charset="0"/>
              </a:rPr>
              <a:t> miner to find the nonce will earn rewards</a:t>
            </a:r>
          </a:p>
          <a:p>
            <a:pPr>
              <a:buFontTx/>
              <a:buAutoNum type="arabicPeriod"/>
            </a:pPr>
            <a:r>
              <a:rPr lang="en-IN" altLang="en-US" sz="2000" dirty="0">
                <a:latin typeface="Arial Rounded MT Bold" panose="020F0704030504030204" pitchFamily="34" charset="0"/>
              </a:rPr>
              <a:t>Currently this bounty is 12.5 bitcoins; this value will halve every 210,000 blocks</a:t>
            </a:r>
            <a:endParaRPr lang="en-US" altLang="en-US" sz="2000" dirty="0">
              <a:latin typeface="Arial Rounded MT Bold" panose="020F0704030504030204" pitchFamily="34" charset="0"/>
            </a:endParaRPr>
          </a:p>
        </p:txBody>
      </p:sp>
      <p:pic>
        <p:nvPicPr>
          <p:cNvPr id="18"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704617" y="4715255"/>
            <a:ext cx="5964049" cy="335390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0"/>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115233" y="1938674"/>
            <a:ext cx="4476682" cy="291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1"/>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2877800" y="1938674"/>
            <a:ext cx="3790866" cy="245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1431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a:solidFill>
                  <a:schemeClr val="tx2"/>
                </a:solidFill>
              </a:rPr>
              <a:t>Proof of Work </a:t>
            </a:r>
            <a:r>
              <a:rPr lang="en-US" sz="5600" dirty="0" smtClean="0">
                <a:solidFill>
                  <a:schemeClr val="tx2"/>
                </a:solidFill>
              </a:rPr>
              <a:t>– Discussion</a:t>
            </a:r>
            <a:endParaRPr sz="5600" dirty="0">
              <a:solidFill>
                <a:schemeClr val="tx2"/>
              </a:solidFill>
            </a:endParaRPr>
          </a:p>
        </p:txBody>
      </p:sp>
      <p:sp>
        <p:nvSpPr>
          <p:cNvPr id="16" name="Subtitle 2"/>
          <p:cNvSpPr txBox="1">
            <a:spLocks/>
          </p:cNvSpPr>
          <p:nvPr/>
        </p:nvSpPr>
        <p:spPr bwMode="auto">
          <a:xfrm>
            <a:off x="975360" y="1600200"/>
            <a:ext cx="10988040" cy="761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a:spcBef>
                <a:spcPct val="20000"/>
              </a:spcBef>
              <a:buChar char="•"/>
              <a:defRPr sz="2400">
                <a:solidFill>
                  <a:schemeClr val="tx1"/>
                </a:solidFill>
                <a:latin typeface="Arial" panose="020B0604020202020204" pitchFamily="34" charset="0"/>
                <a:cs typeface="Arial" panose="020B0604020202020204" pitchFamily="34" charset="0"/>
              </a:defRPr>
            </a:lvl3pPr>
            <a:lvl4pPr>
              <a:spcBef>
                <a:spcPct val="20000"/>
              </a:spcBef>
              <a:buChar char="–"/>
              <a:defRPr sz="2000">
                <a:solidFill>
                  <a:schemeClr val="tx1"/>
                </a:solidFill>
                <a:latin typeface="Arial" panose="020B0604020202020204" pitchFamily="34" charset="0"/>
                <a:cs typeface="Arial" panose="020B0604020202020204" pitchFamily="34" charset="0"/>
              </a:defRPr>
            </a:lvl4pPr>
            <a:lvl5pPr>
              <a:spcBef>
                <a:spcPct val="20000"/>
              </a:spcBef>
              <a:buChar char="»"/>
              <a:defRPr sz="2000">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defTabSz="914400" eaLnBrk="0" fontAlgn="base" latinLnBrk="0" hangingPunct="0">
              <a:lnSpc>
                <a:spcPct val="100000"/>
              </a:lnSpc>
              <a:spcBef>
                <a:spcPct val="20000"/>
              </a:spcBef>
              <a:spcAft>
                <a:spcPct val="0"/>
              </a:spcAft>
              <a:buClrTx/>
              <a:buSzTx/>
              <a:buFontTx/>
              <a:buNone/>
              <a:tabLst/>
              <a:defRPr/>
            </a:pPr>
            <a:endParaRPr kumimoji="0" lang="en-US" altLang="en-US" sz="2000" b="1" i="0" u="none" strike="noStrike" kern="0" cap="none" spc="0" normalizeH="0" baseline="0" noProof="0" dirty="0" smtClean="0">
              <a:ln>
                <a:noFill/>
              </a:ln>
              <a:effectLst/>
              <a:uLnTx/>
              <a:uFillTx/>
              <a:latin typeface="Arial Rounded MT Bold" panose="020F0704030504030204" pitchFamily="34" charset="0"/>
            </a:endParaRPr>
          </a:p>
          <a:p>
            <a:pPr marL="0" marR="0" lvl="0" indent="0" defTabSz="914400" eaLnBrk="0" fontAlgn="base" latinLnBrk="0" hangingPunct="0">
              <a:lnSpc>
                <a:spcPct val="200000"/>
              </a:lnSpc>
              <a:spcBef>
                <a:spcPts val="0"/>
              </a:spcBef>
              <a:spcAft>
                <a:spcPct val="0"/>
              </a:spcAft>
              <a:buClrTx/>
              <a:buSzTx/>
              <a:buFontTx/>
              <a:buNone/>
              <a:tabLst/>
              <a:defRPr/>
            </a:pPr>
            <a:r>
              <a:rPr kumimoji="0" lang="en-US" altLang="en-US" sz="2000" b="1" i="0" u="none" strike="noStrike" kern="0" cap="none" spc="0" normalizeH="0" baseline="0" noProof="0" dirty="0" smtClean="0">
                <a:ln>
                  <a:noFill/>
                </a:ln>
                <a:effectLst/>
                <a:uLnTx/>
                <a:uFillTx/>
                <a:latin typeface="Arial Rounded MT Bold" panose="020F0704030504030204" pitchFamily="34" charset="0"/>
              </a:rPr>
              <a:t>More on POW</a:t>
            </a:r>
            <a:endParaRPr kumimoji="0" lang="en-US" altLang="en-US" sz="2000" b="0" i="0" u="none" strike="noStrike" kern="0" cap="none" spc="0" normalizeH="0" baseline="0" noProof="0" dirty="0" smtClean="0">
              <a:ln>
                <a:noFill/>
              </a:ln>
              <a:effectLst/>
              <a:uLnTx/>
              <a:uFillTx/>
              <a:latin typeface="Arial Rounded MT Bold" panose="020F0704030504030204" pitchFamily="34" charset="0"/>
            </a:endParaRPr>
          </a:p>
          <a:p>
            <a:pPr marL="0" marR="0" lvl="0" indent="0" defTabSz="914400" eaLnBrk="0" fontAlgn="base" latinLnBrk="0" hangingPunct="0">
              <a:lnSpc>
                <a:spcPct val="200000"/>
              </a:lnSpc>
              <a:spcBef>
                <a:spcPts val="0"/>
              </a:spcBef>
              <a:spcAft>
                <a:spcPct val="0"/>
              </a:spcAft>
              <a:buClrTx/>
              <a:buSzTx/>
              <a:buFontTx/>
              <a:buAutoNum type="arabicPeriod"/>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A POW is a piece of data which is </a:t>
            </a:r>
          </a:p>
          <a:p>
            <a:pPr marL="742950" marR="0" lvl="1" indent="-285750" defTabSz="914400" eaLnBrk="0" fontAlgn="base" latinLnBrk="0" hangingPunct="0">
              <a:lnSpc>
                <a:spcPct val="200000"/>
              </a:lnSpc>
              <a:spcBef>
                <a:spcPts val="0"/>
              </a:spcBef>
              <a:spcAft>
                <a:spcPct val="0"/>
              </a:spcAft>
              <a:buClrTx/>
              <a:buSzTx/>
              <a:buFont typeface="Arial" panose="020B0604020202020204" pitchFamily="34" charset="0"/>
              <a:buChar char="•"/>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difficult to reproduce </a:t>
            </a:r>
          </a:p>
          <a:p>
            <a:pPr marL="742950" marR="0" lvl="1" indent="-285750" defTabSz="914400" eaLnBrk="0" fontAlgn="base" latinLnBrk="0" hangingPunct="0">
              <a:lnSpc>
                <a:spcPct val="200000"/>
              </a:lnSpc>
              <a:spcBef>
                <a:spcPts val="0"/>
              </a:spcBef>
              <a:spcAft>
                <a:spcPct val="0"/>
              </a:spcAft>
              <a:buClrTx/>
              <a:buSzTx/>
              <a:buFont typeface="Arial" panose="020B0604020202020204" pitchFamily="34" charset="0"/>
              <a:buChar char="•"/>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Easy for others to verify</a:t>
            </a:r>
          </a:p>
          <a:p>
            <a:pPr marL="0" marR="0" lvl="0" indent="0" defTabSz="914400" eaLnBrk="0" fontAlgn="base" latinLnBrk="0" hangingPunct="0">
              <a:lnSpc>
                <a:spcPct val="200000"/>
              </a:lnSpc>
              <a:spcBef>
                <a:spcPts val="0"/>
              </a:spcBef>
              <a:spcAft>
                <a:spcPct val="0"/>
              </a:spcAft>
              <a:buClrTx/>
              <a:buSzTx/>
              <a:buFontTx/>
              <a:buAutoNum type="arabicPeriod"/>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Producing the POW can be </a:t>
            </a:r>
          </a:p>
          <a:p>
            <a:pPr marL="742950" marR="0" lvl="1" indent="-285750" defTabSz="914400" eaLnBrk="0" fontAlgn="base" latinLnBrk="0" hangingPunct="0">
              <a:lnSpc>
                <a:spcPct val="200000"/>
              </a:lnSpc>
              <a:spcBef>
                <a:spcPts val="0"/>
              </a:spcBef>
              <a:spcAft>
                <a:spcPct val="0"/>
              </a:spcAft>
              <a:buClrTx/>
              <a:buSzTx/>
              <a:buFont typeface="Arial" panose="020B0604020202020204" pitchFamily="34" charset="0"/>
              <a:buChar char="•"/>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random guessing process (or)</a:t>
            </a:r>
          </a:p>
          <a:p>
            <a:pPr marL="742950" marR="0" lvl="1" indent="-285750" defTabSz="914400" eaLnBrk="0" fontAlgn="base" latinLnBrk="0" hangingPunct="0">
              <a:lnSpc>
                <a:spcPct val="200000"/>
              </a:lnSpc>
              <a:spcBef>
                <a:spcPts val="0"/>
              </a:spcBef>
              <a:spcAft>
                <a:spcPct val="0"/>
              </a:spcAft>
              <a:buClrTx/>
              <a:buSzTx/>
              <a:buFont typeface="Arial" panose="020B0604020202020204" pitchFamily="34" charset="0"/>
              <a:buChar char="•"/>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Can be organized in mining pools (Joint POW production)</a:t>
            </a:r>
          </a:p>
          <a:p>
            <a:pPr marL="0" marR="0" lvl="0" indent="0" defTabSz="914400" eaLnBrk="0" fontAlgn="base" latinLnBrk="0" hangingPunct="0">
              <a:lnSpc>
                <a:spcPct val="200000"/>
              </a:lnSpc>
              <a:spcBef>
                <a:spcPts val="0"/>
              </a:spcBef>
              <a:spcAft>
                <a:spcPct val="0"/>
              </a:spcAft>
              <a:buClrTx/>
              <a:buSzTx/>
              <a:buFontTx/>
              <a:buAutoNum type="arabicPeriod"/>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Example </a:t>
            </a:r>
          </a:p>
          <a:p>
            <a:pPr marL="742950" marR="0" lvl="1" indent="-285750" defTabSz="914400" eaLnBrk="0" fontAlgn="base" latinLnBrk="0" hangingPunct="0">
              <a:lnSpc>
                <a:spcPct val="200000"/>
              </a:lnSpc>
              <a:spcBef>
                <a:spcPts val="0"/>
              </a:spcBef>
              <a:spcAft>
                <a:spcPct val="0"/>
              </a:spcAft>
              <a:buClrTx/>
              <a:buSzTx/>
              <a:buFont typeface="Arial" panose="020B0604020202020204" pitchFamily="34" charset="0"/>
              <a:buChar char="•"/>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Finding a number X, such that SHA256(</a:t>
            </a:r>
            <a:r>
              <a:rPr kumimoji="0" lang="en-US" altLang="en-US" sz="2000" b="0" i="0" u="none" strike="noStrike" kern="0" cap="none" spc="0" normalizeH="0" baseline="0" noProof="0" dirty="0" err="1" smtClean="0">
                <a:ln>
                  <a:noFill/>
                </a:ln>
                <a:effectLst/>
                <a:uLnTx/>
                <a:uFillTx/>
                <a:latin typeface="Arial Rounded MT Bold" panose="020F0704030504030204" pitchFamily="34" charset="0"/>
              </a:rPr>
              <a:t>text+X</a:t>
            </a:r>
            <a:r>
              <a:rPr kumimoji="0" lang="en-US" altLang="en-US" sz="2000" b="0" i="0" u="none" strike="noStrike" kern="0" cap="none" spc="0" normalizeH="0" baseline="0" noProof="0" dirty="0" smtClean="0">
                <a:ln>
                  <a:noFill/>
                </a:ln>
                <a:effectLst/>
                <a:uLnTx/>
                <a:uFillTx/>
                <a:latin typeface="Arial Rounded MT Bold" panose="020F0704030504030204" pitchFamily="34" charset="0"/>
              </a:rPr>
              <a:t>) has 10 leading zeros</a:t>
            </a:r>
          </a:p>
          <a:p>
            <a:pPr marL="742950" marR="0" lvl="1" indent="-285750" defTabSz="914400" eaLnBrk="0" fontAlgn="base" latinLnBrk="0" hangingPunct="0">
              <a:lnSpc>
                <a:spcPct val="200000"/>
              </a:lnSpc>
              <a:spcBef>
                <a:spcPts val="0"/>
              </a:spcBef>
              <a:spcAft>
                <a:spcPct val="0"/>
              </a:spcAft>
              <a:buClrTx/>
              <a:buSzTx/>
              <a:buFont typeface="Arial" panose="020B0604020202020204" pitchFamily="34" charset="0"/>
              <a:buChar char="•"/>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10 Zeros = = network difficulty</a:t>
            </a:r>
          </a:p>
          <a:p>
            <a:pPr marL="742950" marR="0" lvl="1" indent="-285750" defTabSz="914400" eaLnBrk="0" fontAlgn="base" latinLnBrk="0" hangingPunct="0">
              <a:lnSpc>
                <a:spcPct val="200000"/>
              </a:lnSpc>
              <a:spcBef>
                <a:spcPts val="0"/>
              </a:spcBef>
              <a:spcAft>
                <a:spcPct val="0"/>
              </a:spcAft>
              <a:buClrTx/>
              <a:buSzTx/>
              <a:buFont typeface="Arial" panose="020B0604020202020204" pitchFamily="34" charset="0"/>
              <a:buChar char="•"/>
              <a:tabLst/>
              <a:defRPr/>
            </a:pPr>
            <a:r>
              <a:rPr kumimoji="0" lang="en-US" altLang="en-US" sz="2000" b="0" i="0" u="none" strike="noStrike" kern="0" cap="none" spc="0" normalizeH="0" baseline="0" noProof="0" dirty="0" smtClean="0">
                <a:ln>
                  <a:noFill/>
                </a:ln>
                <a:effectLst/>
                <a:uLnTx/>
                <a:uFillTx/>
                <a:latin typeface="Arial Rounded MT Bold" panose="020F0704030504030204" pitchFamily="34" charset="0"/>
              </a:rPr>
              <a:t>Difficulty will get adjusted if the network is smart enough</a:t>
            </a:r>
          </a:p>
          <a:p>
            <a:pPr marL="742950" marR="0" lvl="1" indent="-285750" defTabSz="914400" eaLnBrk="0" fontAlgn="base" latinLnBrk="0" hangingPunct="0">
              <a:lnSpc>
                <a:spcPct val="100000"/>
              </a:lnSpc>
              <a:spcBef>
                <a:spcPct val="20000"/>
              </a:spcBef>
              <a:spcAft>
                <a:spcPct val="0"/>
              </a:spcAft>
              <a:buClrTx/>
              <a:buSzTx/>
              <a:buFontTx/>
              <a:buNone/>
              <a:tabLst/>
              <a:defRPr/>
            </a:pPr>
            <a:r>
              <a:rPr kumimoji="0" lang="en-US" altLang="en-US" sz="1700" b="0" i="0" u="none" strike="noStrike" kern="0" cap="none" spc="0" normalizeH="0" baseline="0" noProof="0" dirty="0" smtClean="0">
                <a:ln>
                  <a:noFill/>
                </a:ln>
                <a:solidFill>
                  <a:srgbClr val="404040"/>
                </a:solidFill>
                <a:effectLst/>
                <a:uLnTx/>
                <a:uFillTx/>
                <a:latin typeface="Arial" panose="020B0604020202020204" pitchFamily="34" charset="0"/>
                <a:cs typeface="Arial" panose="020B0604020202020204" pitchFamily="34" charset="0"/>
              </a:rPr>
              <a:t> </a:t>
            </a:r>
          </a:p>
        </p:txBody>
      </p:sp>
      <p:pic>
        <p:nvPicPr>
          <p:cNvPr id="17" name="Picture 16"/>
          <p:cNvPicPr>
            <a:picLocks noChangeAspect="1"/>
          </p:cNvPicPr>
          <p:nvPr/>
        </p:nvPicPr>
        <p:blipFill>
          <a:blip r:embed="rId5"/>
          <a:stretch>
            <a:fillRect/>
          </a:stretch>
        </p:blipFill>
        <p:spPr>
          <a:xfrm>
            <a:off x="12520041" y="4078985"/>
            <a:ext cx="3778760" cy="1955035"/>
          </a:xfrm>
          <a:prstGeom prst="rect">
            <a:avLst/>
          </a:prstGeom>
        </p:spPr>
      </p:pic>
    </p:spTree>
    <p:extLst>
      <p:ext uri="{BB962C8B-B14F-4D97-AF65-F5344CB8AC3E}">
        <p14:creationId xmlns:p14="http://schemas.microsoft.com/office/powerpoint/2010/main" val="3808648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a:solidFill>
                  <a:schemeClr val="tx2"/>
                </a:solidFill>
              </a:rPr>
              <a:t>Proof of Work </a:t>
            </a:r>
            <a:r>
              <a:rPr lang="en-US" sz="5600" dirty="0" smtClean="0">
                <a:solidFill>
                  <a:schemeClr val="tx2"/>
                </a:solidFill>
              </a:rPr>
              <a:t>– Coins</a:t>
            </a:r>
            <a:endParaRPr sz="5600" dirty="0">
              <a:solidFill>
                <a:schemeClr val="tx2"/>
              </a:solidFill>
            </a:endParaRPr>
          </a:p>
        </p:txBody>
      </p:sp>
      <p:sp>
        <p:nvSpPr>
          <p:cNvPr id="16" name="object 6"/>
          <p:cNvSpPr txBox="1"/>
          <p:nvPr/>
        </p:nvSpPr>
        <p:spPr>
          <a:xfrm>
            <a:off x="942035" y="1922273"/>
            <a:ext cx="15982950" cy="1258037"/>
          </a:xfrm>
          <a:prstGeom prst="rect">
            <a:avLst/>
          </a:prstGeom>
        </p:spPr>
        <p:txBody>
          <a:bodyPr vert="horz" wrap="square" lIns="0" tIns="26670" rIns="0" bIns="0" rtlCol="0">
            <a:spAutoFit/>
          </a:bodyPr>
          <a:lstStyle/>
          <a:p>
            <a:pPr>
              <a:lnSpc>
                <a:spcPct val="200000"/>
              </a:lnSpc>
              <a:defRPr/>
            </a:pPr>
            <a:r>
              <a:rPr lang="en-US" sz="2000" dirty="0" smtClean="0">
                <a:solidFill>
                  <a:srgbClr val="0070C0"/>
                </a:solidFill>
                <a:latin typeface="Arial Rounded MT Bold" panose="020F0704030504030204" pitchFamily="34" charset="0"/>
              </a:rPr>
              <a:t>Popular Blockchain's </a:t>
            </a:r>
            <a:r>
              <a:rPr lang="en-US" sz="2000" dirty="0">
                <a:solidFill>
                  <a:srgbClr val="0070C0"/>
                </a:solidFill>
                <a:latin typeface="Arial Rounded MT Bold" panose="020F0704030504030204" pitchFamily="34" charset="0"/>
              </a:rPr>
              <a:t>using POW</a:t>
            </a:r>
          </a:p>
          <a:p>
            <a:pPr marL="742950" lvl="1" indent="-285750">
              <a:lnSpc>
                <a:spcPct val="200000"/>
              </a:lnSpc>
              <a:buFont typeface="Arial" pitchFamily="34" charset="0"/>
              <a:buChar char="•"/>
              <a:defRPr/>
            </a:pPr>
            <a:r>
              <a:rPr lang="en-US" sz="2000" dirty="0">
                <a:latin typeface="Arial Rounded MT Bold" panose="020F0704030504030204" pitchFamily="34" charset="0"/>
              </a:rPr>
              <a:t>Bitcoin, Bitcoin Cash, Ethereum, Ethereum Classic, Zcash, Bitcoin Gold, Monero, Litecoin, Dogecoin, </a:t>
            </a:r>
            <a:r>
              <a:rPr lang="en-US" sz="2000" dirty="0" smtClean="0">
                <a:latin typeface="Arial Rounded MT Bold" panose="020F0704030504030204" pitchFamily="34" charset="0"/>
              </a:rPr>
              <a:t>Dash</a:t>
            </a:r>
            <a:endParaRPr sz="2000" dirty="0">
              <a:latin typeface="Arial Rounded MT Bold" panose="020F0704030504030204" pitchFamily="34" charset="0"/>
              <a:cs typeface="Calibri"/>
            </a:endParaRPr>
          </a:p>
        </p:txBody>
      </p:sp>
      <p:pic>
        <p:nvPicPr>
          <p:cNvPr id="3" name="Picture 2"/>
          <p:cNvPicPr>
            <a:picLocks noChangeAspect="1"/>
          </p:cNvPicPr>
          <p:nvPr/>
        </p:nvPicPr>
        <p:blipFill>
          <a:blip r:embed="rId5"/>
          <a:stretch>
            <a:fillRect/>
          </a:stretch>
        </p:blipFill>
        <p:spPr>
          <a:xfrm>
            <a:off x="5439494" y="3535012"/>
            <a:ext cx="5766986" cy="5398691"/>
          </a:xfrm>
          <a:prstGeom prst="rect">
            <a:avLst/>
          </a:prstGeom>
        </p:spPr>
      </p:pic>
    </p:spTree>
    <p:extLst>
      <p:ext uri="{BB962C8B-B14F-4D97-AF65-F5344CB8AC3E}">
        <p14:creationId xmlns:p14="http://schemas.microsoft.com/office/powerpoint/2010/main" val="233165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a:solidFill>
                  <a:schemeClr val="tx2"/>
                </a:solidFill>
              </a:rPr>
              <a:t>Proof of Work </a:t>
            </a:r>
            <a:r>
              <a:rPr lang="en-US" sz="5600" dirty="0" smtClean="0">
                <a:solidFill>
                  <a:schemeClr val="tx2"/>
                </a:solidFill>
              </a:rPr>
              <a:t>– Problems</a:t>
            </a:r>
            <a:endParaRPr sz="5600" dirty="0">
              <a:solidFill>
                <a:schemeClr val="tx2"/>
              </a:solidFill>
            </a:endParaRPr>
          </a:p>
        </p:txBody>
      </p:sp>
      <p:sp>
        <p:nvSpPr>
          <p:cNvPr id="12" name="object 6"/>
          <p:cNvSpPr txBox="1"/>
          <p:nvPr/>
        </p:nvSpPr>
        <p:spPr>
          <a:xfrm>
            <a:off x="942035" y="1922273"/>
            <a:ext cx="15982950" cy="7413568"/>
          </a:xfrm>
          <a:prstGeom prst="rect">
            <a:avLst/>
          </a:prstGeom>
        </p:spPr>
        <p:txBody>
          <a:bodyPr vert="horz" wrap="square" lIns="0" tIns="26670" rIns="0" bIns="0" rtlCol="0">
            <a:spAutoFit/>
          </a:bodyPr>
          <a:lstStyle/>
          <a:p>
            <a:pPr marL="342900" indent="-342900">
              <a:lnSpc>
                <a:spcPct val="150000"/>
              </a:lnSpc>
              <a:buFont typeface="+mj-lt"/>
              <a:buAutoNum type="arabicPeriod"/>
              <a:defRPr/>
            </a:pPr>
            <a:r>
              <a:rPr lang="en-IN" sz="2000" dirty="0" smtClean="0">
                <a:latin typeface="Arial Rounded MT Bold" panose="020F0704030504030204" pitchFamily="34" charset="0"/>
                <a:cs typeface="Arial" charset="0"/>
              </a:rPr>
              <a:t>Needs </a:t>
            </a:r>
            <a:r>
              <a:rPr lang="en-IN" sz="2000" dirty="0">
                <a:latin typeface="Arial Rounded MT Bold" panose="020F0704030504030204" pitchFamily="34" charset="0"/>
                <a:cs typeface="Arial" charset="0"/>
              </a:rPr>
              <a:t>computing power</a:t>
            </a:r>
          </a:p>
          <a:p>
            <a:pPr marL="742950" lvl="1" indent="-285750">
              <a:lnSpc>
                <a:spcPct val="150000"/>
              </a:lnSpc>
              <a:buFont typeface="Arial" pitchFamily="34" charset="0"/>
              <a:buChar char="•"/>
              <a:defRPr/>
            </a:pPr>
            <a:r>
              <a:rPr lang="en-IN" sz="2000" dirty="0">
                <a:latin typeface="Arial Rounded MT Bold" panose="020F0704030504030204" pitchFamily="34" charset="0"/>
                <a:cs typeface="Arial" charset="0"/>
              </a:rPr>
              <a:t>Computationally expensive</a:t>
            </a:r>
          </a:p>
          <a:p>
            <a:pPr marL="742950" lvl="1" indent="-285750">
              <a:lnSpc>
                <a:spcPct val="150000"/>
              </a:lnSpc>
              <a:buFont typeface="Arial" pitchFamily="34" charset="0"/>
              <a:buChar char="•"/>
              <a:defRPr/>
            </a:pPr>
            <a:r>
              <a:rPr lang="en-IN" sz="2000" dirty="0">
                <a:latin typeface="Arial Rounded MT Bold" panose="020F0704030504030204" pitchFamily="34" charset="0"/>
                <a:cs typeface="Arial" charset="0"/>
              </a:rPr>
              <a:t>Energy intensive</a:t>
            </a:r>
          </a:p>
          <a:p>
            <a:pPr marL="342900" indent="-342900">
              <a:lnSpc>
                <a:spcPct val="150000"/>
              </a:lnSpc>
              <a:buFont typeface="+mj-lt"/>
              <a:buAutoNum type="arabicPeriod"/>
              <a:defRPr/>
            </a:pPr>
            <a:endParaRPr lang="en-IN" sz="2000" dirty="0">
              <a:latin typeface="Arial Rounded MT Bold" panose="020F0704030504030204" pitchFamily="34" charset="0"/>
              <a:cs typeface="Arial" charset="0"/>
            </a:endParaRPr>
          </a:p>
          <a:p>
            <a:pPr marL="342900" indent="-342900">
              <a:lnSpc>
                <a:spcPct val="150000"/>
              </a:lnSpc>
              <a:buFont typeface="+mj-lt"/>
              <a:buAutoNum type="arabicPeriod"/>
              <a:defRPr/>
            </a:pPr>
            <a:r>
              <a:rPr lang="en-IN" sz="2000" dirty="0">
                <a:latin typeface="Arial Rounded MT Bold" panose="020F0704030504030204" pitchFamily="34" charset="0"/>
                <a:cs typeface="Arial" charset="0"/>
              </a:rPr>
              <a:t>51% attack</a:t>
            </a:r>
          </a:p>
          <a:p>
            <a:pPr marL="800100" lvl="1" indent="-342900">
              <a:lnSpc>
                <a:spcPct val="150000"/>
              </a:lnSpc>
              <a:buFont typeface="Arial" pitchFamily="34" charset="0"/>
              <a:buChar char="•"/>
              <a:defRPr/>
            </a:pPr>
            <a:r>
              <a:rPr lang="en-IN" sz="2000" dirty="0">
                <a:latin typeface="Arial Rounded MT Bold" panose="020F0704030504030204" pitchFamily="34" charset="0"/>
                <a:cs typeface="Arial" charset="0"/>
              </a:rPr>
              <a:t>Attackers holding more than 50% of the power could potentially reverse-back transactions (double-spend money) / deny service</a:t>
            </a:r>
          </a:p>
          <a:p>
            <a:pPr marL="342900" indent="-342900">
              <a:lnSpc>
                <a:spcPct val="150000"/>
              </a:lnSpc>
              <a:buFont typeface="+mj-lt"/>
              <a:buAutoNum type="arabicPeriod"/>
              <a:defRPr/>
            </a:pPr>
            <a:endParaRPr lang="en-IN" sz="2000" dirty="0">
              <a:latin typeface="Arial Rounded MT Bold" panose="020F0704030504030204" pitchFamily="34" charset="0"/>
              <a:cs typeface="Arial" charset="0"/>
            </a:endParaRPr>
          </a:p>
          <a:p>
            <a:pPr marL="342900" indent="-342900">
              <a:lnSpc>
                <a:spcPct val="150000"/>
              </a:lnSpc>
              <a:buFont typeface="+mj-lt"/>
              <a:buAutoNum type="arabicPeriod"/>
              <a:defRPr/>
            </a:pPr>
            <a:r>
              <a:rPr lang="en-IN" sz="2000" dirty="0">
                <a:latin typeface="Arial Rounded MT Bold" panose="020F0704030504030204" pitchFamily="34" charset="0"/>
                <a:cs typeface="Arial" charset="0"/>
              </a:rPr>
              <a:t>Transaction Speed </a:t>
            </a:r>
          </a:p>
          <a:p>
            <a:pPr marL="800100" lvl="1" indent="-342900">
              <a:lnSpc>
                <a:spcPct val="150000"/>
              </a:lnSpc>
              <a:buFont typeface="Arial" pitchFamily="34" charset="0"/>
              <a:buChar char="•"/>
              <a:defRPr/>
            </a:pPr>
            <a:r>
              <a:rPr lang="en-IN" sz="2000" dirty="0">
                <a:latin typeface="Arial Rounded MT Bold" panose="020F0704030504030204" pitchFamily="34" charset="0"/>
                <a:cs typeface="Arial" charset="0"/>
              </a:rPr>
              <a:t>9-10 min</a:t>
            </a:r>
          </a:p>
          <a:p>
            <a:pPr marL="800100" lvl="1" indent="-342900">
              <a:lnSpc>
                <a:spcPct val="150000"/>
              </a:lnSpc>
              <a:buFont typeface="Arial" pitchFamily="34" charset="0"/>
              <a:buChar char="•"/>
              <a:defRPr/>
            </a:pPr>
            <a:r>
              <a:rPr lang="en-IN" sz="2000" dirty="0">
                <a:latin typeface="Arial Rounded MT Bold" panose="020F0704030504030204" pitchFamily="34" charset="0"/>
                <a:cs typeface="Arial" charset="0"/>
              </a:rPr>
              <a:t>Business needs real-time transactions (milliseconds)</a:t>
            </a:r>
          </a:p>
          <a:p>
            <a:pPr lvl="1">
              <a:lnSpc>
                <a:spcPct val="150000"/>
              </a:lnSpc>
              <a:defRPr/>
            </a:pPr>
            <a:endParaRPr lang="en-IN" sz="2000" dirty="0">
              <a:latin typeface="Arial Rounded MT Bold" panose="020F0704030504030204" pitchFamily="34" charset="0"/>
              <a:cs typeface="Arial" charset="0"/>
            </a:endParaRPr>
          </a:p>
          <a:p>
            <a:pPr marL="342900" indent="-342900">
              <a:lnSpc>
                <a:spcPct val="150000"/>
              </a:lnSpc>
              <a:buFont typeface="+mj-lt"/>
              <a:buAutoNum type="arabicPeriod"/>
              <a:defRPr/>
            </a:pPr>
            <a:r>
              <a:rPr lang="en-IN" sz="2000" dirty="0">
                <a:latin typeface="Arial Rounded MT Bold" panose="020F0704030504030204" pitchFamily="34" charset="0"/>
                <a:cs typeface="Arial" charset="0"/>
              </a:rPr>
              <a:t>Transaction Speed – Transactions per second (</a:t>
            </a:r>
            <a:r>
              <a:rPr lang="en-IN" sz="2000" dirty="0" err="1">
                <a:latin typeface="Arial Rounded MT Bold" panose="020F0704030504030204" pitchFamily="34" charset="0"/>
                <a:cs typeface="Arial" charset="0"/>
              </a:rPr>
              <a:t>tps</a:t>
            </a:r>
            <a:r>
              <a:rPr lang="en-IN" sz="2000" dirty="0">
                <a:latin typeface="Arial Rounded MT Bold" panose="020F0704030504030204" pitchFamily="34" charset="0"/>
                <a:cs typeface="Arial" charset="0"/>
              </a:rPr>
              <a:t>)</a:t>
            </a:r>
          </a:p>
          <a:p>
            <a:pPr marL="800100" lvl="1" indent="-342900">
              <a:lnSpc>
                <a:spcPct val="150000"/>
              </a:lnSpc>
              <a:buFont typeface="Arial" pitchFamily="34" charset="0"/>
              <a:buChar char="•"/>
              <a:defRPr/>
            </a:pPr>
            <a:r>
              <a:rPr lang="en-IN" sz="2000" dirty="0">
                <a:latin typeface="Arial Rounded MT Bold" panose="020F0704030504030204" pitchFamily="34" charset="0"/>
                <a:cs typeface="Arial" charset="0"/>
              </a:rPr>
              <a:t>Bitcoin block size is 1MB</a:t>
            </a:r>
          </a:p>
          <a:p>
            <a:pPr marL="800100" lvl="1" indent="-342900">
              <a:lnSpc>
                <a:spcPct val="150000"/>
              </a:lnSpc>
              <a:buFont typeface="Arial" pitchFamily="34" charset="0"/>
              <a:buChar char="•"/>
              <a:defRPr/>
            </a:pPr>
            <a:r>
              <a:rPr lang="en-IN" sz="2000" dirty="0">
                <a:latin typeface="Arial Rounded MT Bold" panose="020F0704030504030204" pitchFamily="34" charset="0"/>
                <a:cs typeface="Arial" charset="0"/>
              </a:rPr>
              <a:t>2000-3000 / transactions per block 3-5 </a:t>
            </a:r>
            <a:r>
              <a:rPr lang="en-IN" sz="2000" dirty="0" err="1">
                <a:latin typeface="Arial Rounded MT Bold" panose="020F0704030504030204" pitchFamily="34" charset="0"/>
                <a:cs typeface="Arial" charset="0"/>
              </a:rPr>
              <a:t>tps</a:t>
            </a:r>
            <a:endParaRPr lang="en-IN" sz="2000" dirty="0">
              <a:latin typeface="Arial Rounded MT Bold" panose="020F0704030504030204" pitchFamily="34" charset="0"/>
              <a:cs typeface="Arial" charset="0"/>
            </a:endParaRPr>
          </a:p>
          <a:p>
            <a:pPr marL="800100" lvl="1" indent="-342900">
              <a:lnSpc>
                <a:spcPct val="150000"/>
              </a:lnSpc>
              <a:buFont typeface="Arial" pitchFamily="34" charset="0"/>
              <a:buChar char="•"/>
              <a:defRPr/>
            </a:pPr>
            <a:r>
              <a:rPr lang="en-IN" sz="2000" dirty="0">
                <a:latin typeface="Arial Rounded MT Bold" panose="020F0704030504030204" pitchFamily="34" charset="0"/>
                <a:cs typeface="Arial" charset="0"/>
              </a:rPr>
              <a:t>Business needs thousands </a:t>
            </a:r>
            <a:r>
              <a:rPr lang="en-IN" sz="2000" dirty="0" err="1">
                <a:latin typeface="Arial Rounded MT Bold" panose="020F0704030504030204" pitchFamily="34" charset="0"/>
                <a:cs typeface="Arial" charset="0"/>
              </a:rPr>
              <a:t>tps</a:t>
            </a:r>
            <a:r>
              <a:rPr lang="en-IN" sz="2000" dirty="0">
                <a:latin typeface="Arial Rounded MT Bold" panose="020F0704030504030204" pitchFamily="34" charset="0"/>
                <a:cs typeface="Arial" charset="0"/>
              </a:rPr>
              <a:t> (e.g. VISA performs 2000 </a:t>
            </a:r>
            <a:r>
              <a:rPr lang="en-IN" sz="2000" dirty="0" err="1">
                <a:latin typeface="Arial Rounded MT Bold" panose="020F0704030504030204" pitchFamily="34" charset="0"/>
                <a:cs typeface="Arial" charset="0"/>
              </a:rPr>
              <a:t>tps</a:t>
            </a:r>
            <a:r>
              <a:rPr lang="en-IN" sz="2000" dirty="0" smtClean="0">
                <a:latin typeface="Arial Rounded MT Bold" panose="020F0704030504030204" pitchFamily="34" charset="0"/>
                <a:cs typeface="Arial" charset="0"/>
              </a:rPr>
              <a:t>)</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312915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a:solidFill>
                  <a:schemeClr val="tx2"/>
                </a:solidFill>
              </a:rPr>
              <a:t>Proof of Work </a:t>
            </a:r>
            <a:r>
              <a:rPr lang="en-US" sz="5600" dirty="0" smtClean="0">
                <a:solidFill>
                  <a:schemeClr val="tx2"/>
                </a:solidFill>
              </a:rPr>
              <a:t>– 51% Attack</a:t>
            </a:r>
            <a:endParaRPr sz="5600" dirty="0">
              <a:solidFill>
                <a:schemeClr val="tx2"/>
              </a:solidFill>
            </a:endParaRPr>
          </a:p>
        </p:txBody>
      </p:sp>
      <p:pic>
        <p:nvPicPr>
          <p:cNvPr id="15" name="Picture 4" descr="Miner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2639440"/>
            <a:ext cx="5377570" cy="207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Miner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333162" y="4766374"/>
            <a:ext cx="5405192" cy="208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descr="Miners"/>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1353800" y="6910450"/>
            <a:ext cx="5371196" cy="207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bject 6"/>
          <p:cNvSpPr txBox="1"/>
          <p:nvPr/>
        </p:nvSpPr>
        <p:spPr>
          <a:xfrm>
            <a:off x="942035" y="1922273"/>
            <a:ext cx="15982950" cy="7721345"/>
          </a:xfrm>
          <a:prstGeom prst="rect">
            <a:avLst/>
          </a:prstGeom>
        </p:spPr>
        <p:txBody>
          <a:bodyPr vert="horz" wrap="square" lIns="0" tIns="26670" rIns="0" bIns="0" rtlCol="0">
            <a:spAutoFit/>
          </a:bodyPr>
          <a:lstStyle/>
          <a:p>
            <a:pPr>
              <a:lnSpc>
                <a:spcPct val="200000"/>
              </a:lnSpc>
              <a:defRPr/>
            </a:pPr>
            <a:r>
              <a:rPr lang="en-IN" sz="2000" dirty="0">
                <a:solidFill>
                  <a:srgbClr val="0070C0"/>
                </a:solidFill>
                <a:latin typeface="Arial Rounded MT Bold" panose="020F0704030504030204" pitchFamily="34" charset="0"/>
                <a:cs typeface="Arial" charset="0"/>
              </a:rPr>
              <a:t>51% attack</a:t>
            </a:r>
          </a:p>
          <a:p>
            <a:pPr marL="342900" indent="-342900">
              <a:lnSpc>
                <a:spcPct val="200000"/>
              </a:lnSpc>
              <a:buFont typeface="+mj-lt"/>
              <a:buAutoNum type="arabicPeriod"/>
              <a:defRPr/>
            </a:pPr>
            <a:r>
              <a:rPr lang="en-IN" sz="2000" dirty="0">
                <a:latin typeface="Arial Rounded MT Bold" panose="020F0704030504030204" pitchFamily="34" charset="0"/>
                <a:cs typeface="Arial" charset="0"/>
              </a:rPr>
              <a:t>Occurs when a user or a group of users control the majority of mining power.</a:t>
            </a:r>
          </a:p>
          <a:p>
            <a:pPr marL="342900" indent="-342900">
              <a:lnSpc>
                <a:spcPct val="200000"/>
              </a:lnSpc>
              <a:buFont typeface="+mj-lt"/>
              <a:buAutoNum type="arabicPeriod"/>
              <a:defRPr/>
            </a:pPr>
            <a:r>
              <a:rPr lang="en-IN" sz="2000" dirty="0">
                <a:latin typeface="Arial Rounded MT Bold" panose="020F0704030504030204" pitchFamily="34" charset="0"/>
                <a:cs typeface="Arial" charset="0"/>
              </a:rPr>
              <a:t>Monopolize generating new blocks and receive rewards</a:t>
            </a:r>
          </a:p>
          <a:p>
            <a:pPr marL="342900" indent="-342900">
              <a:lnSpc>
                <a:spcPct val="200000"/>
              </a:lnSpc>
              <a:buFont typeface="+mj-lt"/>
              <a:buAutoNum type="arabicPeriod"/>
              <a:defRPr/>
            </a:pPr>
            <a:r>
              <a:rPr lang="en-IN" sz="2000" dirty="0">
                <a:latin typeface="Arial Rounded MT Bold" panose="020F0704030504030204" pitchFamily="34" charset="0"/>
                <a:cs typeface="Arial" charset="0"/>
              </a:rPr>
              <a:t>Also a transaction can be reversed</a:t>
            </a:r>
          </a:p>
          <a:p>
            <a:pPr marL="342900" indent="-342900">
              <a:lnSpc>
                <a:spcPct val="200000"/>
              </a:lnSpc>
              <a:buFont typeface="+mj-lt"/>
              <a:buAutoNum type="arabicPeriod"/>
              <a:defRPr/>
            </a:pPr>
            <a:r>
              <a:rPr lang="en-IN" sz="2000" dirty="0">
                <a:latin typeface="Arial Rounded MT Bold" panose="020F0704030504030204" pitchFamily="34" charset="0"/>
                <a:cs typeface="Arial" charset="0"/>
              </a:rPr>
              <a:t>Further the attackers will mine faster and their fake chain grows longer</a:t>
            </a:r>
          </a:p>
          <a:p>
            <a:pPr marL="342900" indent="-342900">
              <a:lnSpc>
                <a:spcPct val="200000"/>
              </a:lnSpc>
              <a:buFont typeface="+mj-lt"/>
              <a:buAutoNum type="arabicPeriod"/>
              <a:defRPr/>
            </a:pPr>
            <a:r>
              <a:rPr lang="en-IN" sz="2000" dirty="0">
                <a:latin typeface="Arial Rounded MT Bold" panose="020F0704030504030204" pitchFamily="34" charset="0"/>
                <a:cs typeface="Arial" charset="0"/>
              </a:rPr>
              <a:t>In the network, a branch that lasts longer remains, and shorter one is </a:t>
            </a:r>
            <a:r>
              <a:rPr lang="en-IN" sz="2000" dirty="0" smtClean="0">
                <a:latin typeface="Arial Rounded MT Bold" panose="020F0704030504030204" pitchFamily="34" charset="0"/>
                <a:cs typeface="Arial" charset="0"/>
              </a:rPr>
              <a:t>rejected</a:t>
            </a:r>
          </a:p>
          <a:p>
            <a:pPr indent="-342900">
              <a:lnSpc>
                <a:spcPct val="200000"/>
              </a:lnSpc>
              <a:buFont typeface="+mj-lt"/>
              <a:buAutoNum type="arabicPeriod"/>
              <a:defRPr/>
            </a:pPr>
            <a:endParaRPr lang="en-IN" sz="2000" dirty="0">
              <a:solidFill>
                <a:srgbClr val="0070C0"/>
              </a:solidFill>
              <a:latin typeface="Arial Rounded MT Bold" panose="020F0704030504030204" pitchFamily="34" charset="0"/>
              <a:cs typeface="Arial" charset="0"/>
            </a:endParaRPr>
          </a:p>
          <a:p>
            <a:pPr>
              <a:defRPr/>
            </a:pPr>
            <a:r>
              <a:rPr lang="en-IN" sz="2000" dirty="0">
                <a:solidFill>
                  <a:srgbClr val="0070C0"/>
                </a:solidFill>
                <a:latin typeface="Arial Rounded MT Bold" panose="020F0704030504030204" pitchFamily="34" charset="0"/>
                <a:cs typeface="Arial" charset="0"/>
              </a:rPr>
              <a:t>More</a:t>
            </a:r>
            <a:r>
              <a:rPr lang="en-IN" sz="2000" b="1" dirty="0">
                <a:solidFill>
                  <a:schemeClr val="accent4">
                    <a:lumMod val="75000"/>
                    <a:lumOff val="25000"/>
                  </a:schemeClr>
                </a:solidFill>
                <a:cs typeface="Arial" charset="0"/>
              </a:rPr>
              <a:t> </a:t>
            </a:r>
            <a:r>
              <a:rPr lang="en-IN" sz="2000" dirty="0">
                <a:solidFill>
                  <a:srgbClr val="0070C0"/>
                </a:solidFill>
                <a:latin typeface="Arial Rounded MT Bold" panose="020F0704030504030204" pitchFamily="34" charset="0"/>
                <a:cs typeface="Arial" charset="0"/>
              </a:rPr>
              <a:t>on</a:t>
            </a:r>
            <a:r>
              <a:rPr lang="en-IN" sz="2000" b="1" dirty="0">
                <a:solidFill>
                  <a:schemeClr val="accent4">
                    <a:lumMod val="75000"/>
                    <a:lumOff val="25000"/>
                  </a:schemeClr>
                </a:solidFill>
                <a:cs typeface="Arial" charset="0"/>
              </a:rPr>
              <a:t> </a:t>
            </a:r>
            <a:r>
              <a:rPr lang="en-IN" sz="2000" dirty="0">
                <a:solidFill>
                  <a:srgbClr val="0070C0"/>
                </a:solidFill>
                <a:latin typeface="Arial Rounded MT Bold" panose="020F0704030504030204" pitchFamily="34" charset="0"/>
                <a:cs typeface="Arial" charset="0"/>
              </a:rPr>
              <a:t>51</a:t>
            </a:r>
            <a:r>
              <a:rPr lang="en-IN" sz="2000" b="1" dirty="0">
                <a:solidFill>
                  <a:srgbClr val="0070C0"/>
                </a:solidFill>
                <a:cs typeface="Arial" charset="0"/>
              </a:rPr>
              <a:t>%</a:t>
            </a:r>
            <a:r>
              <a:rPr lang="en-IN" sz="2000" b="1" dirty="0">
                <a:solidFill>
                  <a:schemeClr val="accent4">
                    <a:lumMod val="75000"/>
                    <a:lumOff val="25000"/>
                  </a:schemeClr>
                </a:solidFill>
                <a:cs typeface="Arial" charset="0"/>
              </a:rPr>
              <a:t> </a:t>
            </a:r>
            <a:r>
              <a:rPr lang="en-IN" sz="2000" dirty="0" smtClean="0">
                <a:solidFill>
                  <a:srgbClr val="0070C0"/>
                </a:solidFill>
                <a:latin typeface="Arial Rounded MT Bold" panose="020F0704030504030204" pitchFamily="34" charset="0"/>
                <a:cs typeface="Arial" charset="0"/>
              </a:rPr>
              <a:t>attack</a:t>
            </a:r>
          </a:p>
          <a:p>
            <a:pPr>
              <a:defRPr/>
            </a:pPr>
            <a:endParaRPr lang="en-IN" sz="2000" dirty="0" smtClean="0">
              <a:solidFill>
                <a:srgbClr val="0070C0"/>
              </a:solidFill>
              <a:latin typeface="Arial Rounded MT Bold" panose="020F0704030504030204" pitchFamily="34" charset="0"/>
              <a:cs typeface="Arial" charset="0"/>
            </a:endParaRPr>
          </a:p>
          <a:p>
            <a:pPr marL="342900" indent="-342900">
              <a:buFont typeface="+mj-lt"/>
              <a:buAutoNum type="arabicPeriod"/>
              <a:defRPr/>
            </a:pPr>
            <a:r>
              <a:rPr lang="en-IN" sz="2000" dirty="0" smtClean="0">
                <a:latin typeface="Arial Rounded MT Bold" panose="020F0704030504030204" pitchFamily="34" charset="0"/>
                <a:cs typeface="Arial" charset="0"/>
              </a:rPr>
              <a:t>51 </a:t>
            </a:r>
            <a:r>
              <a:rPr lang="en-IN" sz="2000" dirty="0">
                <a:latin typeface="Arial Rounded MT Bold" panose="020F0704030504030204" pitchFamily="34" charset="0"/>
                <a:cs typeface="Arial" charset="0"/>
              </a:rPr>
              <a:t>percent attack is not a profitable </a:t>
            </a:r>
            <a:r>
              <a:rPr lang="en-IN" sz="2000" dirty="0" smtClean="0">
                <a:latin typeface="Arial Rounded MT Bold" panose="020F0704030504030204" pitchFamily="34" charset="0"/>
                <a:cs typeface="Arial" charset="0"/>
              </a:rPr>
              <a:t>option</a:t>
            </a:r>
          </a:p>
          <a:p>
            <a:pPr marL="342900" indent="-342900">
              <a:buFont typeface="+mj-lt"/>
              <a:buAutoNum type="arabicPeriod"/>
              <a:defRPr/>
            </a:pPr>
            <a:endParaRPr lang="en-IN" sz="2000" dirty="0">
              <a:latin typeface="Arial Rounded MT Bold" panose="020F0704030504030204" pitchFamily="34" charset="0"/>
              <a:cs typeface="Arial" charset="0"/>
            </a:endParaRPr>
          </a:p>
          <a:p>
            <a:pPr marL="342900" indent="-342900">
              <a:buFont typeface="+mj-lt"/>
              <a:buAutoNum type="arabicPeriod"/>
              <a:defRPr/>
            </a:pPr>
            <a:r>
              <a:rPr lang="en-IN" sz="2000" dirty="0" smtClean="0">
                <a:latin typeface="Arial Rounded MT Bold" panose="020F0704030504030204" pitchFamily="34" charset="0"/>
                <a:cs typeface="Arial" charset="0"/>
              </a:rPr>
              <a:t>Requires </a:t>
            </a:r>
            <a:r>
              <a:rPr lang="en-IN" sz="2000" dirty="0">
                <a:latin typeface="Arial Rounded MT Bold" panose="020F0704030504030204" pitchFamily="34" charset="0"/>
                <a:cs typeface="Arial" charset="0"/>
              </a:rPr>
              <a:t>an enormous amount of mining power</a:t>
            </a:r>
          </a:p>
          <a:p>
            <a:pPr>
              <a:lnSpc>
                <a:spcPct val="200000"/>
              </a:lnSpc>
              <a:defRPr/>
            </a:pPr>
            <a:endParaRPr lang="en-IN" sz="2000" dirty="0">
              <a:latin typeface="Arial Rounded MT Bold" panose="020F0704030504030204" pitchFamily="34" charset="0"/>
              <a:cs typeface="Arial" charset="0"/>
            </a:endParaRPr>
          </a:p>
          <a:p>
            <a:pPr marL="594360" indent="-568960">
              <a:lnSpc>
                <a:spcPct val="200000"/>
              </a:lnSpc>
              <a:buClr>
                <a:srgbClr val="095A82"/>
              </a:buClr>
              <a:buFont typeface="Wingdings"/>
              <a:buChar char=""/>
              <a:tabLst>
                <a:tab pos="594360" algn="l"/>
                <a:tab pos="595630" algn="l"/>
              </a:tabLst>
            </a:pPr>
            <a:endParaRPr sz="2000" dirty="0">
              <a:latin typeface="Arial Rounded MT Bold" panose="020F0704030504030204" pitchFamily="34" charset="0"/>
              <a:cs typeface="Calibri"/>
            </a:endParaRPr>
          </a:p>
          <a:p>
            <a:pPr marL="594360" indent="-568960">
              <a:lnSpc>
                <a:spcPct val="200000"/>
              </a:lnSpc>
              <a:buClr>
                <a:srgbClr val="095A82"/>
              </a:buClr>
              <a:buFont typeface="Wingdings"/>
              <a:buChar char=""/>
              <a:tabLst>
                <a:tab pos="594360" algn="l"/>
                <a:tab pos="595630" algn="l"/>
              </a:tabLst>
            </a:pP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3147933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Proof of Work – Cost of a 51 % Attack</a:t>
            </a:r>
            <a:endParaRPr sz="5600" dirty="0">
              <a:solidFill>
                <a:schemeClr val="tx2"/>
              </a:solidFill>
            </a:endParaRPr>
          </a:p>
        </p:txBody>
      </p:sp>
      <p:pic>
        <p:nvPicPr>
          <p:cNvPr id="3" name="Picture 2"/>
          <p:cNvPicPr>
            <a:picLocks noChangeAspect="1"/>
          </p:cNvPicPr>
          <p:nvPr/>
        </p:nvPicPr>
        <p:blipFill>
          <a:blip r:embed="rId5"/>
          <a:stretch>
            <a:fillRect/>
          </a:stretch>
        </p:blipFill>
        <p:spPr>
          <a:xfrm>
            <a:off x="2590800" y="1879093"/>
            <a:ext cx="13678375" cy="7535009"/>
          </a:xfrm>
          <a:prstGeom prst="rect">
            <a:avLst/>
          </a:prstGeom>
        </p:spPr>
      </p:pic>
    </p:spTree>
    <p:extLst>
      <p:ext uri="{BB962C8B-B14F-4D97-AF65-F5344CB8AC3E}">
        <p14:creationId xmlns:p14="http://schemas.microsoft.com/office/powerpoint/2010/main" val="1806166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Why you can’t cheat at Bitcoin</a:t>
            </a:r>
            <a:endParaRPr sz="5600" dirty="0">
              <a:solidFill>
                <a:schemeClr val="tx2"/>
              </a:solidFill>
            </a:endParaRPr>
          </a:p>
        </p:txBody>
      </p:sp>
      <p:pic>
        <p:nvPicPr>
          <p:cNvPr id="12" name="Picture 2" descr="enter image description her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48200" y="2171188"/>
            <a:ext cx="7391400" cy="735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1293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5"/>
          <p:cNvSpPr txBox="1">
            <a:spLocks noGrp="1"/>
          </p:cNvSpPr>
          <p:nvPr>
            <p:ph type="title"/>
          </p:nvPr>
        </p:nvSpPr>
        <p:spPr>
          <a:xfrm>
            <a:off x="942034" y="648106"/>
            <a:ext cx="9113520" cy="886140"/>
          </a:xfrm>
          <a:prstGeom prst="rect">
            <a:avLst/>
          </a:prstGeom>
        </p:spPr>
        <p:txBody>
          <a:bodyPr vert="horz" wrap="square" lIns="0" tIns="24130" rIns="0" bIns="0" rtlCol="0">
            <a:spAutoFit/>
          </a:bodyPr>
          <a:lstStyle/>
          <a:p>
            <a:pPr marL="25400">
              <a:spcBef>
                <a:spcPts val="190"/>
              </a:spcBef>
            </a:pPr>
            <a:r>
              <a:rPr lang="en-IN" sz="5600" spc="-10" dirty="0">
                <a:solidFill>
                  <a:srgbClr val="095A82"/>
                </a:solidFill>
              </a:rPr>
              <a:t>Centralized Vs Distributed</a:t>
            </a:r>
            <a:endParaRPr sz="5600" spc="-10" dirty="0">
              <a:solidFill>
                <a:srgbClr val="095A82"/>
              </a:solidFill>
            </a:endParaRPr>
          </a:p>
        </p:txBody>
      </p:sp>
      <p:pic>
        <p:nvPicPr>
          <p:cNvPr id="12" name="Picture 11"/>
          <p:cNvPicPr>
            <a:picLocks noChangeAspect="1"/>
          </p:cNvPicPr>
          <p:nvPr/>
        </p:nvPicPr>
        <p:blipFill>
          <a:blip r:embed="rId5"/>
          <a:stretch>
            <a:fillRect/>
          </a:stretch>
        </p:blipFill>
        <p:spPr>
          <a:xfrm>
            <a:off x="1160969" y="2019300"/>
            <a:ext cx="15966060" cy="7162800"/>
          </a:xfrm>
          <a:prstGeom prst="rect">
            <a:avLst/>
          </a:prstGeom>
        </p:spPr>
      </p:pic>
    </p:spTree>
    <p:extLst>
      <p:ext uri="{BB962C8B-B14F-4D97-AF65-F5344CB8AC3E}">
        <p14:creationId xmlns:p14="http://schemas.microsoft.com/office/powerpoint/2010/main" val="359323489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Proof-of-Stake</a:t>
            </a:r>
            <a:endParaRPr sz="5600" dirty="0">
              <a:solidFill>
                <a:schemeClr val="tx2"/>
              </a:solidFill>
            </a:endParaRPr>
          </a:p>
        </p:txBody>
      </p:sp>
      <p:sp>
        <p:nvSpPr>
          <p:cNvPr id="12" name="object 6"/>
          <p:cNvSpPr txBox="1"/>
          <p:nvPr/>
        </p:nvSpPr>
        <p:spPr>
          <a:xfrm>
            <a:off x="942035" y="1922273"/>
            <a:ext cx="15982950" cy="4335802"/>
          </a:xfrm>
          <a:prstGeom prst="rect">
            <a:avLst/>
          </a:prstGeom>
        </p:spPr>
        <p:txBody>
          <a:bodyPr vert="horz" wrap="square" lIns="0" tIns="26670" rIns="0" bIns="0" rtlCol="0">
            <a:spAutoFit/>
          </a:bodyPr>
          <a:lstStyle/>
          <a:p>
            <a:pPr>
              <a:lnSpc>
                <a:spcPct val="200000"/>
              </a:lnSpc>
              <a:buFontTx/>
              <a:buAutoNum type="arabicPeriod"/>
            </a:pPr>
            <a:r>
              <a:rPr lang="en-IN" altLang="en-US" sz="2000" dirty="0" smtClean="0">
                <a:latin typeface="Arial Rounded MT Bold" panose="020F0704030504030204" pitchFamily="34" charset="0"/>
              </a:rPr>
              <a:t>PoS </a:t>
            </a:r>
            <a:r>
              <a:rPr lang="en-IN" altLang="en-US" sz="2000" dirty="0">
                <a:latin typeface="Arial Rounded MT Bold" panose="020F0704030504030204" pitchFamily="34" charset="0"/>
              </a:rPr>
              <a:t>is designed to increase network security and reduce resource wasting</a:t>
            </a:r>
          </a:p>
          <a:p>
            <a:pPr>
              <a:lnSpc>
                <a:spcPct val="200000"/>
              </a:lnSpc>
              <a:buFontTx/>
              <a:buAutoNum type="arabicPeriod"/>
            </a:pPr>
            <a:r>
              <a:rPr lang="en-IN" altLang="en-US" sz="2000" dirty="0">
                <a:latin typeface="Arial Rounded MT Bold" panose="020F0704030504030204" pitchFamily="34" charset="0"/>
              </a:rPr>
              <a:t>The creator of the next block is chosen in </a:t>
            </a:r>
          </a:p>
          <a:p>
            <a:pPr lvl="1">
              <a:lnSpc>
                <a:spcPct val="200000"/>
              </a:lnSpc>
              <a:buFont typeface="Wingdings" panose="05000000000000000000" pitchFamily="2" charset="2"/>
              <a:buChar char="q"/>
            </a:pPr>
            <a:r>
              <a:rPr lang="en-IN" altLang="en-US" sz="2000" dirty="0" smtClean="0">
                <a:latin typeface="Arial Rounded MT Bold" panose="020F0704030504030204" pitchFamily="34" charset="0"/>
              </a:rPr>
              <a:t> Combinations </a:t>
            </a:r>
            <a:r>
              <a:rPr lang="en-IN" altLang="en-US" sz="2000" dirty="0">
                <a:latin typeface="Arial Rounded MT Bold" panose="020F0704030504030204" pitchFamily="34" charset="0"/>
              </a:rPr>
              <a:t>of random selection and wealth</a:t>
            </a:r>
          </a:p>
          <a:p>
            <a:pPr lvl="1">
              <a:lnSpc>
                <a:spcPct val="200000"/>
              </a:lnSpc>
              <a:buFont typeface="Wingdings" panose="05000000000000000000" pitchFamily="2" charset="2"/>
              <a:buChar char="q"/>
            </a:pPr>
            <a:r>
              <a:rPr lang="en-IN" altLang="en-US" sz="2000" dirty="0" smtClean="0">
                <a:latin typeface="Arial Rounded MT Bold" panose="020F0704030504030204" pitchFamily="34" charset="0"/>
              </a:rPr>
              <a:t> E.g</a:t>
            </a:r>
            <a:r>
              <a:rPr lang="en-IN" altLang="en-US" sz="2000" dirty="0">
                <a:latin typeface="Arial Rounded MT Bold" panose="020F0704030504030204" pitchFamily="34" charset="0"/>
              </a:rPr>
              <a:t>. holding 1% of the coins gives the chance to verify (mine) 1% of the “POSblocks“</a:t>
            </a:r>
          </a:p>
          <a:p>
            <a:pPr>
              <a:lnSpc>
                <a:spcPct val="200000"/>
              </a:lnSpc>
              <a:buFontTx/>
              <a:buAutoNum type="arabicPeriod"/>
            </a:pPr>
            <a:r>
              <a:rPr lang="en-IN" altLang="en-US" sz="2000" dirty="0">
                <a:latin typeface="Arial Rounded MT Bold" panose="020F0704030504030204" pitchFamily="34" charset="0"/>
              </a:rPr>
              <a:t>The "Monopoly Problem": a monopolist (holder of the most Coins) could double spend or deny / filter other's transactions</a:t>
            </a:r>
          </a:p>
          <a:p>
            <a:pPr lvl="1">
              <a:lnSpc>
                <a:spcPct val="200000"/>
              </a:lnSpc>
              <a:buFont typeface="Wingdings" panose="05000000000000000000" pitchFamily="2" charset="2"/>
              <a:buChar char="q"/>
            </a:pPr>
            <a:r>
              <a:rPr lang="en-IN" altLang="en-US" sz="2000" dirty="0" smtClean="0">
                <a:latin typeface="Arial Rounded MT Bold" panose="020F0704030504030204" pitchFamily="34" charset="0"/>
              </a:rPr>
              <a:t> Executing </a:t>
            </a:r>
            <a:r>
              <a:rPr lang="en-IN" altLang="en-US" sz="2000" dirty="0">
                <a:latin typeface="Arial Rounded MT Bold" panose="020F0704030504030204" pitchFamily="34" charset="0"/>
              </a:rPr>
              <a:t>a monopoly attack is much more expensive than in PoW</a:t>
            </a:r>
            <a:endParaRPr sz="2000" dirty="0">
              <a:latin typeface="Arial Rounded MT Bold" panose="020F0704030504030204" pitchFamily="34" charset="0"/>
              <a:cs typeface="Calibri"/>
            </a:endParaRPr>
          </a:p>
          <a:p>
            <a:pPr marL="594360" indent="-568960">
              <a:lnSpc>
                <a:spcPct val="200000"/>
              </a:lnSpc>
              <a:buClr>
                <a:srgbClr val="095A82"/>
              </a:buClr>
              <a:buFont typeface="Wingdings"/>
              <a:buChar char=""/>
              <a:tabLst>
                <a:tab pos="594360" algn="l"/>
                <a:tab pos="595630" algn="l"/>
              </a:tabLst>
            </a:pPr>
            <a:endParaRPr sz="2000" dirty="0">
              <a:latin typeface="Arial Rounded MT Bold" panose="020F0704030504030204" pitchFamily="34" charset="0"/>
              <a:cs typeface="Calibri"/>
            </a:endParaRPr>
          </a:p>
        </p:txBody>
      </p:sp>
      <p:pic>
        <p:nvPicPr>
          <p:cNvPr id="15" name="Picture 11" descr="Image result for proof of stake"/>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56082" y="6057899"/>
            <a:ext cx="3893757" cy="33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5036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a:solidFill>
                  <a:srgbClr val="095A82"/>
                </a:solidFill>
              </a:rPr>
              <a:t>Proof-of-Stake</a:t>
            </a:r>
            <a:endParaRPr sz="5600" dirty="0">
              <a:solidFill>
                <a:schemeClr val="tx2"/>
              </a:solidFill>
            </a:endParaRPr>
          </a:p>
        </p:txBody>
      </p:sp>
      <p:sp>
        <p:nvSpPr>
          <p:cNvPr id="12" name="object 6"/>
          <p:cNvSpPr txBox="1"/>
          <p:nvPr/>
        </p:nvSpPr>
        <p:spPr>
          <a:xfrm>
            <a:off x="942035" y="1922273"/>
            <a:ext cx="15982950" cy="6951903"/>
          </a:xfrm>
          <a:prstGeom prst="rect">
            <a:avLst/>
          </a:prstGeom>
        </p:spPr>
        <p:txBody>
          <a:bodyPr vert="horz" wrap="square" lIns="0" tIns="26670" rIns="0" bIns="0" rtlCol="0">
            <a:spAutoFit/>
          </a:bodyPr>
          <a:lstStyle/>
          <a:p>
            <a:pPr>
              <a:lnSpc>
                <a:spcPct val="150000"/>
              </a:lnSpc>
              <a:buFontTx/>
              <a:buNone/>
            </a:pPr>
            <a:r>
              <a:rPr lang="en-IN" altLang="en-US" sz="2000" dirty="0" smtClean="0">
                <a:solidFill>
                  <a:srgbClr val="0070C0"/>
                </a:solidFill>
                <a:latin typeface="Arial Rounded MT Bold" panose="020F0704030504030204" pitchFamily="34" charset="0"/>
              </a:rPr>
              <a:t>From </a:t>
            </a:r>
            <a:r>
              <a:rPr lang="en-IN" altLang="en-US" sz="2000" dirty="0">
                <a:solidFill>
                  <a:srgbClr val="0070C0"/>
                </a:solidFill>
                <a:latin typeface="Arial Rounded MT Bold" panose="020F0704030504030204" pitchFamily="34" charset="0"/>
              </a:rPr>
              <a:t>PoW to PoS Consensus</a:t>
            </a:r>
          </a:p>
          <a:p>
            <a:pPr>
              <a:lnSpc>
                <a:spcPct val="150000"/>
              </a:lnSpc>
              <a:buFontTx/>
              <a:buAutoNum type="arabicPeriod"/>
            </a:pPr>
            <a:r>
              <a:rPr lang="en-IN" altLang="en-US" sz="2000" dirty="0">
                <a:latin typeface="Arial Rounded MT Bold" panose="020F0704030504030204" pitchFamily="34" charset="0"/>
              </a:rPr>
              <a:t>Proof-of-stake (PoS) B</a:t>
            </a:r>
            <a:r>
              <a:rPr lang="en-IN" altLang="en-US" sz="2000" dirty="0" smtClean="0">
                <a:latin typeface="Arial Rounded MT Bold" panose="020F0704030504030204" pitchFamily="34" charset="0"/>
              </a:rPr>
              <a:t>lockchain's </a:t>
            </a:r>
            <a:r>
              <a:rPr lang="en-IN" altLang="en-US" sz="2000" dirty="0">
                <a:latin typeface="Arial Rounded MT Bold" panose="020F0704030504030204" pitchFamily="34" charset="0"/>
              </a:rPr>
              <a:t>either</a:t>
            </a:r>
          </a:p>
          <a:p>
            <a:pPr lvl="1">
              <a:lnSpc>
                <a:spcPct val="150000"/>
              </a:lnSpc>
              <a:buFont typeface="Wingdings" panose="05000000000000000000" pitchFamily="2" charset="2"/>
              <a:buChar char="q"/>
            </a:pPr>
            <a:r>
              <a:rPr lang="en-IN" altLang="en-US" sz="2000" dirty="0">
                <a:latin typeface="Arial Rounded MT Bold" panose="020F0704030504030204" pitchFamily="34" charset="0"/>
              </a:rPr>
              <a:t>Start from a PoW algorithm to mine initial amounts of currency Then switch to </a:t>
            </a:r>
          </a:p>
          <a:p>
            <a:pPr lvl="1">
              <a:lnSpc>
                <a:spcPct val="150000"/>
              </a:lnSpc>
              <a:buFontTx/>
              <a:buNone/>
            </a:pPr>
            <a:r>
              <a:rPr lang="en-IN" altLang="en-US" sz="2000" dirty="0">
                <a:latin typeface="Arial Rounded MT Bold" panose="020F0704030504030204" pitchFamily="34" charset="0"/>
              </a:rPr>
              <a:t>	proof-of-stake, relying on the mined stakes</a:t>
            </a:r>
          </a:p>
          <a:p>
            <a:pPr lvl="1">
              <a:lnSpc>
                <a:spcPct val="150000"/>
              </a:lnSpc>
              <a:buFont typeface="Wingdings" panose="05000000000000000000" pitchFamily="2" charset="2"/>
              <a:buChar char="q"/>
            </a:pPr>
            <a:r>
              <a:rPr lang="en-IN" altLang="en-US" sz="2000" dirty="0">
                <a:latin typeface="Arial Rounded MT Bold" panose="020F0704030504030204" pitchFamily="34" charset="0"/>
              </a:rPr>
              <a:t>Example: Cardano </a:t>
            </a:r>
          </a:p>
          <a:p>
            <a:pPr>
              <a:lnSpc>
                <a:spcPct val="150000"/>
              </a:lnSpc>
              <a:buFontTx/>
              <a:buAutoNum type="arabicPeriod"/>
            </a:pPr>
            <a:r>
              <a:rPr lang="en-IN" altLang="en-US" sz="2000" dirty="0">
                <a:latin typeface="Arial Rounded MT Bold" panose="020F0704030504030204" pitchFamily="34" charset="0"/>
              </a:rPr>
              <a:t>Or fork existing PoW </a:t>
            </a:r>
            <a:r>
              <a:rPr lang="en-IN" altLang="en-US" sz="2000" dirty="0" smtClean="0">
                <a:latin typeface="Arial Rounded MT Bold" panose="020F0704030504030204" pitchFamily="34" charset="0"/>
              </a:rPr>
              <a:t>Blockchain </a:t>
            </a:r>
            <a:r>
              <a:rPr lang="en-IN" altLang="en-US" sz="2000" dirty="0">
                <a:latin typeface="Arial Rounded MT Bold" panose="020F0704030504030204" pitchFamily="34" charset="0"/>
              </a:rPr>
              <a:t>with all its transactions, then switch to PoS-based consensus</a:t>
            </a:r>
          </a:p>
          <a:p>
            <a:pPr lvl="1">
              <a:lnSpc>
                <a:spcPct val="150000"/>
              </a:lnSpc>
              <a:buFont typeface="Wingdings" panose="05000000000000000000" pitchFamily="2" charset="2"/>
              <a:buChar char="q"/>
            </a:pPr>
            <a:r>
              <a:rPr lang="en-IN" altLang="en-US" sz="2000" dirty="0">
                <a:latin typeface="Arial Rounded MT Bold" panose="020F0704030504030204" pitchFamily="34" charset="0"/>
              </a:rPr>
              <a:t>Example: PIVX (pivx.org) forked from Dash</a:t>
            </a:r>
          </a:p>
          <a:p>
            <a:pPr>
              <a:lnSpc>
                <a:spcPct val="150000"/>
              </a:lnSpc>
              <a:buFontTx/>
              <a:buAutoNum type="arabicPeriod"/>
            </a:pPr>
            <a:r>
              <a:rPr lang="en-IN" altLang="en-US" sz="2000" dirty="0">
                <a:latin typeface="Arial Rounded MT Bold" panose="020F0704030504030204" pitchFamily="34" charset="0"/>
              </a:rPr>
              <a:t>Or run a hybrid PoW + PoS consensus </a:t>
            </a:r>
            <a:r>
              <a:rPr lang="en-IN" altLang="en-US" sz="2000" dirty="0" smtClean="0">
                <a:latin typeface="Arial Rounded MT Bold" panose="020F0704030504030204" pitchFamily="34" charset="0"/>
              </a:rPr>
              <a:t>mechanism</a:t>
            </a:r>
          </a:p>
          <a:p>
            <a:pPr>
              <a:lnSpc>
                <a:spcPct val="150000"/>
              </a:lnSpc>
              <a:buFontTx/>
              <a:buNone/>
            </a:pPr>
            <a:endParaRPr lang="en-US" altLang="en-US" sz="2000" b="1" dirty="0" smtClean="0">
              <a:latin typeface="Arial Rounded MT Bold" panose="020F0704030504030204" pitchFamily="34" charset="0"/>
            </a:endParaRPr>
          </a:p>
          <a:p>
            <a:pPr>
              <a:lnSpc>
                <a:spcPct val="150000"/>
              </a:lnSpc>
              <a:buFontTx/>
              <a:buNone/>
            </a:pPr>
            <a:r>
              <a:rPr lang="en-US" altLang="en-US" sz="2000" dirty="0" smtClean="0">
                <a:solidFill>
                  <a:srgbClr val="0070C0"/>
                </a:solidFill>
                <a:latin typeface="Arial Rounded MT Bold" panose="020F0704030504030204" pitchFamily="34" charset="0"/>
              </a:rPr>
              <a:t>Popular </a:t>
            </a:r>
            <a:r>
              <a:rPr lang="en-US" altLang="en-US" sz="2000" dirty="0">
                <a:solidFill>
                  <a:srgbClr val="0070C0"/>
                </a:solidFill>
                <a:latin typeface="Arial Rounded MT Bold" panose="020F0704030504030204" pitchFamily="34" charset="0"/>
              </a:rPr>
              <a:t>POS </a:t>
            </a:r>
            <a:r>
              <a:rPr lang="en-US" altLang="en-US" sz="2000" dirty="0" smtClean="0">
                <a:solidFill>
                  <a:srgbClr val="0070C0"/>
                </a:solidFill>
                <a:latin typeface="Arial Rounded MT Bold" panose="020F0704030504030204" pitchFamily="34" charset="0"/>
              </a:rPr>
              <a:t>Blockchains</a:t>
            </a:r>
          </a:p>
          <a:p>
            <a:pPr>
              <a:lnSpc>
                <a:spcPct val="150000"/>
              </a:lnSpc>
              <a:buFontTx/>
              <a:buNone/>
            </a:pPr>
            <a:endParaRPr lang="en-US" altLang="en-US" sz="2000" dirty="0">
              <a:solidFill>
                <a:srgbClr val="0070C0"/>
              </a:solidFill>
              <a:latin typeface="Arial Rounded MT Bold" panose="020F0704030504030204" pitchFamily="34" charset="0"/>
            </a:endParaRPr>
          </a:p>
          <a:p>
            <a:pPr>
              <a:lnSpc>
                <a:spcPct val="150000"/>
              </a:lnSpc>
              <a:buFontTx/>
              <a:buAutoNum type="arabicPeriod"/>
            </a:pPr>
            <a:r>
              <a:rPr lang="en-IN" altLang="en-US" sz="2000" dirty="0">
                <a:latin typeface="Arial Rounded MT Bold" panose="020F0704030504030204" pitchFamily="34" charset="0"/>
              </a:rPr>
              <a:t>Cardano</a:t>
            </a:r>
          </a:p>
          <a:p>
            <a:pPr>
              <a:lnSpc>
                <a:spcPct val="150000"/>
              </a:lnSpc>
              <a:buFontTx/>
              <a:buAutoNum type="arabicPeriod"/>
            </a:pPr>
            <a:r>
              <a:rPr lang="en-IN" altLang="en-US" sz="2000" dirty="0">
                <a:latin typeface="Arial Rounded MT Bold" panose="020F0704030504030204" pitchFamily="34" charset="0"/>
              </a:rPr>
              <a:t>Qtum</a:t>
            </a:r>
          </a:p>
          <a:p>
            <a:pPr>
              <a:lnSpc>
                <a:spcPct val="150000"/>
              </a:lnSpc>
              <a:buFontTx/>
              <a:buAutoNum type="arabicPeriod"/>
            </a:pPr>
            <a:r>
              <a:rPr lang="en-IN" altLang="en-US" sz="2000" dirty="0">
                <a:latin typeface="Arial Rounded MT Bold" panose="020F0704030504030204" pitchFamily="34" charset="0"/>
              </a:rPr>
              <a:t>PIVX</a:t>
            </a:r>
          </a:p>
          <a:p>
            <a:pPr>
              <a:lnSpc>
                <a:spcPct val="150000"/>
              </a:lnSpc>
              <a:buFontTx/>
              <a:buAutoNum type="arabicPeriod"/>
            </a:pPr>
            <a:r>
              <a:rPr lang="en-IN" altLang="en-US" sz="2000" dirty="0" smtClean="0">
                <a:latin typeface="Arial Rounded MT Bold" panose="020F0704030504030204" pitchFamily="34" charset="0"/>
              </a:rPr>
              <a:t>EOS</a:t>
            </a:r>
            <a:endParaRPr sz="2000" dirty="0">
              <a:latin typeface="Arial Rounded MT Bold" panose="020F0704030504030204" pitchFamily="34" charset="0"/>
              <a:cs typeface="Calibri"/>
            </a:endParaRPr>
          </a:p>
        </p:txBody>
      </p:sp>
      <p:pic>
        <p:nvPicPr>
          <p:cNvPr id="3" name="Picture 2"/>
          <p:cNvPicPr>
            <a:picLocks noChangeAspect="1"/>
          </p:cNvPicPr>
          <p:nvPr/>
        </p:nvPicPr>
        <p:blipFill>
          <a:blip r:embed="rId5"/>
          <a:stretch>
            <a:fillRect/>
          </a:stretch>
        </p:blipFill>
        <p:spPr>
          <a:xfrm>
            <a:off x="7807858" y="5536604"/>
            <a:ext cx="4602582" cy="3957026"/>
          </a:xfrm>
          <a:prstGeom prst="rect">
            <a:avLst/>
          </a:prstGeom>
        </p:spPr>
      </p:pic>
    </p:spTree>
    <p:extLst>
      <p:ext uri="{BB962C8B-B14F-4D97-AF65-F5344CB8AC3E}">
        <p14:creationId xmlns:p14="http://schemas.microsoft.com/office/powerpoint/2010/main" val="86827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PoW Vs PoS</a:t>
            </a:r>
            <a:endParaRPr sz="5600" dirty="0">
              <a:solidFill>
                <a:schemeClr val="tx2"/>
              </a:solidFill>
            </a:endParaRPr>
          </a:p>
        </p:txBody>
      </p:sp>
      <p:pic>
        <p:nvPicPr>
          <p:cNvPr id="3" name="Picture 2"/>
          <p:cNvPicPr>
            <a:picLocks noChangeAspect="1"/>
          </p:cNvPicPr>
          <p:nvPr/>
        </p:nvPicPr>
        <p:blipFill>
          <a:blip r:embed="rId5"/>
          <a:stretch>
            <a:fillRect/>
          </a:stretch>
        </p:blipFill>
        <p:spPr>
          <a:xfrm>
            <a:off x="2971800" y="1797449"/>
            <a:ext cx="12344400" cy="7480706"/>
          </a:xfrm>
          <a:prstGeom prst="rect">
            <a:avLst/>
          </a:prstGeom>
        </p:spPr>
      </p:pic>
    </p:spTree>
    <p:extLst>
      <p:ext uri="{BB962C8B-B14F-4D97-AF65-F5344CB8AC3E}">
        <p14:creationId xmlns:p14="http://schemas.microsoft.com/office/powerpoint/2010/main" val="775214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434340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Proof-of-Stake</a:t>
            </a:r>
            <a:endParaRPr sz="5600" dirty="0"/>
          </a:p>
        </p:txBody>
      </p:sp>
      <p:sp>
        <p:nvSpPr>
          <p:cNvPr id="6" name="object 6"/>
          <p:cNvSpPr txBox="1"/>
          <p:nvPr/>
        </p:nvSpPr>
        <p:spPr>
          <a:xfrm>
            <a:off x="942034" y="1682610"/>
            <a:ext cx="10655300" cy="6397905"/>
          </a:xfrm>
          <a:prstGeom prst="rect">
            <a:avLst/>
          </a:prstGeom>
        </p:spPr>
        <p:txBody>
          <a:bodyPr vert="horz" wrap="square" lIns="0" tIns="240030" rIns="0" bIns="0" rtlCol="0">
            <a:spAutoFit/>
          </a:bodyPr>
          <a:lstStyle/>
          <a:p>
            <a:pPr marL="594360" indent="-568960">
              <a:lnSpc>
                <a:spcPct val="200000"/>
              </a:lnSpc>
              <a:buClr>
                <a:srgbClr val="095A82"/>
              </a:buClr>
              <a:buFont typeface="Wingdings"/>
              <a:buChar char=""/>
              <a:tabLst>
                <a:tab pos="594360" algn="l"/>
                <a:tab pos="595630" algn="l"/>
              </a:tabLst>
            </a:pPr>
            <a:r>
              <a:rPr sz="2000" spc="-10" dirty="0">
                <a:solidFill>
                  <a:schemeClr val="tx2"/>
                </a:solidFill>
                <a:latin typeface="Arial Rounded MT Bold" panose="020F0704030504030204" pitchFamily="34" charset="0"/>
                <a:cs typeface="Calibri"/>
              </a:rPr>
              <a:t>Proof-of-stake</a:t>
            </a:r>
            <a:r>
              <a:rPr sz="2000" spc="-10" dirty="0">
                <a:latin typeface="Arial Rounded MT Bold" panose="020F0704030504030204" pitchFamily="34" charset="0"/>
                <a:cs typeface="Calibri"/>
              </a:rPr>
              <a:t>, the </a:t>
            </a:r>
            <a:r>
              <a:rPr sz="2000" dirty="0">
                <a:latin typeface="Arial Rounded MT Bold" panose="020F0704030504030204" pitchFamily="34" charset="0"/>
                <a:cs typeface="Calibri"/>
              </a:rPr>
              <a:t>creator of a </a:t>
            </a:r>
            <a:r>
              <a:rPr sz="2000" spc="-10" dirty="0">
                <a:latin typeface="Arial Rounded MT Bold" panose="020F0704030504030204" pitchFamily="34" charset="0"/>
                <a:cs typeface="Calibri"/>
              </a:rPr>
              <a:t>new block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chosen </a:t>
            </a:r>
            <a:r>
              <a:rPr sz="2000" dirty="0">
                <a:latin typeface="Arial Rounded MT Bold" panose="020F0704030504030204" pitchFamily="34" charset="0"/>
                <a:cs typeface="Calibri"/>
              </a:rPr>
              <a:t>in a</a:t>
            </a:r>
            <a:r>
              <a:rPr sz="2000" spc="80" dirty="0">
                <a:latin typeface="Arial Rounded MT Bold" panose="020F0704030504030204" pitchFamily="34" charset="0"/>
                <a:cs typeface="Calibri"/>
              </a:rPr>
              <a:t> </a:t>
            </a:r>
            <a:r>
              <a:rPr sz="2000" spc="-10" dirty="0">
                <a:latin typeface="Arial Rounded MT Bold" panose="020F0704030504030204" pitchFamily="34" charset="0"/>
                <a:cs typeface="Calibri"/>
              </a:rPr>
              <a:t>deterministic</a:t>
            </a:r>
            <a:endParaRPr sz="2000" dirty="0">
              <a:latin typeface="Arial Rounded MT Bold" panose="020F0704030504030204" pitchFamily="34" charset="0"/>
              <a:cs typeface="Calibri"/>
            </a:endParaRPr>
          </a:p>
          <a:p>
            <a:pPr marL="594360">
              <a:lnSpc>
                <a:spcPct val="200000"/>
              </a:lnSpc>
            </a:pPr>
            <a:r>
              <a:rPr sz="2000" dirty="0">
                <a:latin typeface="Arial Rounded MT Bold" panose="020F0704030504030204" pitchFamily="34" charset="0"/>
                <a:cs typeface="Calibri"/>
              </a:rPr>
              <a:t>way, </a:t>
            </a:r>
            <a:r>
              <a:rPr sz="2000" spc="-10" dirty="0">
                <a:latin typeface="Arial Rounded MT Bold" panose="020F0704030504030204" pitchFamily="34" charset="0"/>
                <a:cs typeface="Calibri"/>
              </a:rPr>
              <a:t>depending on </a:t>
            </a:r>
            <a:r>
              <a:rPr sz="2000" dirty="0">
                <a:latin typeface="Arial Rounded MT Bold" panose="020F0704030504030204" pitchFamily="34" charset="0"/>
                <a:cs typeface="Calibri"/>
              </a:rPr>
              <a:t>its wealth, also </a:t>
            </a:r>
            <a:r>
              <a:rPr sz="2000" spc="-10" dirty="0">
                <a:latin typeface="Arial Rounded MT Bold" panose="020F0704030504030204" pitchFamily="34" charset="0"/>
                <a:cs typeface="Calibri"/>
              </a:rPr>
              <a:t>called</a:t>
            </a:r>
            <a:r>
              <a:rPr sz="2000" spc="30" dirty="0">
                <a:latin typeface="Arial Rounded MT Bold" panose="020F0704030504030204" pitchFamily="34" charset="0"/>
                <a:cs typeface="Calibri"/>
              </a:rPr>
              <a:t> </a:t>
            </a:r>
            <a:r>
              <a:rPr sz="2000" spc="-10" dirty="0">
                <a:solidFill>
                  <a:schemeClr val="tx2"/>
                </a:solidFill>
                <a:latin typeface="Arial Rounded MT Bold" panose="020F0704030504030204" pitchFamily="34" charset="0"/>
                <a:cs typeface="Calibri"/>
              </a:rPr>
              <a:t>stake</a:t>
            </a:r>
            <a:endParaRPr sz="2000" dirty="0">
              <a:solidFill>
                <a:schemeClr val="tx2"/>
              </a:solidFill>
              <a:latin typeface="Arial Rounded MT Bold" panose="020F0704030504030204" pitchFamily="34" charset="0"/>
              <a:cs typeface="Calibri"/>
            </a:endParaRPr>
          </a:p>
          <a:p>
            <a:pPr marL="594360" indent="-568960">
              <a:lnSpc>
                <a:spcPct val="200000"/>
              </a:lnSpc>
              <a:buClr>
                <a:srgbClr val="095A82"/>
              </a:buClr>
              <a:buFont typeface="Wingdings"/>
              <a:buChar char=""/>
              <a:tabLst>
                <a:tab pos="594360" algn="l"/>
                <a:tab pos="595630" algn="l"/>
              </a:tabLst>
            </a:pPr>
            <a:r>
              <a:rPr sz="2000" dirty="0" smtClean="0">
                <a:latin typeface="Arial Rounded MT Bold" panose="020F0704030504030204" pitchFamily="34" charset="0"/>
                <a:cs typeface="Calibri"/>
              </a:rPr>
              <a:t>No </a:t>
            </a:r>
            <a:r>
              <a:rPr sz="2000" spc="-10" dirty="0">
                <a:latin typeface="Arial Rounded MT Bold" panose="020F0704030504030204" pitchFamily="34" charset="0"/>
                <a:cs typeface="Calibri"/>
              </a:rPr>
              <a:t>coin </a:t>
            </a:r>
            <a:r>
              <a:rPr sz="2000" dirty="0">
                <a:latin typeface="Arial Rounded MT Bold" panose="020F0704030504030204" pitchFamily="34" charset="0"/>
                <a:cs typeface="Calibri"/>
              </a:rPr>
              <a:t>creation </a:t>
            </a:r>
            <a:r>
              <a:rPr sz="2000" spc="-10" dirty="0">
                <a:latin typeface="Arial Rounded MT Bold" panose="020F0704030504030204" pitchFamily="34" charset="0"/>
                <a:cs typeface="Calibri"/>
              </a:rPr>
              <a:t>exists </a:t>
            </a:r>
            <a:r>
              <a:rPr sz="2000" dirty="0">
                <a:latin typeface="Arial Rounded MT Bold" panose="020F0704030504030204" pitchFamily="34" charset="0"/>
                <a:cs typeface="Calibri"/>
              </a:rPr>
              <a:t>in </a:t>
            </a:r>
            <a:r>
              <a:rPr sz="2000" spc="-10" dirty="0">
                <a:latin typeface="Arial Rounded MT Bold" panose="020F0704030504030204" pitchFamily="34" charset="0"/>
                <a:cs typeface="Calibri"/>
              </a:rPr>
              <a:t>proof-of-stake hence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validator invests</a:t>
            </a:r>
            <a:r>
              <a:rPr sz="2000" spc="100" dirty="0">
                <a:latin typeface="Arial Rounded MT Bold" panose="020F0704030504030204" pitchFamily="34" charset="0"/>
                <a:cs typeface="Calibri"/>
              </a:rPr>
              <a:t> </a:t>
            </a:r>
            <a:r>
              <a:rPr sz="2000" dirty="0">
                <a:latin typeface="Arial Rounded MT Bold" panose="020F0704030504030204" pitchFamily="34" charset="0"/>
                <a:cs typeface="Calibri"/>
              </a:rPr>
              <a:t>in</a:t>
            </a:r>
          </a:p>
          <a:p>
            <a:pPr marL="594360">
              <a:lnSpc>
                <a:spcPct val="200000"/>
              </a:lnSpc>
            </a:pPr>
            <a:r>
              <a:rPr sz="2000" spc="-10" dirty="0">
                <a:latin typeface="Arial Rounded MT Bold" panose="020F0704030504030204" pitchFamily="34" charset="0"/>
                <a:cs typeface="Calibri"/>
              </a:rPr>
              <a:t>the coins </a:t>
            </a:r>
            <a:r>
              <a:rPr sz="2000" dirty="0">
                <a:latin typeface="Arial Rounded MT Bold" panose="020F0704030504030204" pitchFamily="34" charset="0"/>
                <a:cs typeface="Calibri"/>
              </a:rPr>
              <a:t>of </a:t>
            </a:r>
            <a:r>
              <a:rPr sz="2000" spc="-10" dirty="0">
                <a:latin typeface="Arial Rounded MT Bold" panose="020F0704030504030204" pitchFamily="34" charset="0"/>
                <a:cs typeface="Calibri"/>
              </a:rPr>
              <a:t>the</a:t>
            </a:r>
            <a:r>
              <a:rPr sz="2000" spc="-20" dirty="0">
                <a:latin typeface="Arial Rounded MT Bold" panose="020F0704030504030204" pitchFamily="34" charset="0"/>
                <a:cs typeface="Calibri"/>
              </a:rPr>
              <a:t> </a:t>
            </a:r>
            <a:r>
              <a:rPr sz="2000" spc="-10" dirty="0">
                <a:latin typeface="Arial Rounded MT Bold" panose="020F0704030504030204" pitchFamily="34" charset="0"/>
                <a:cs typeface="Calibri"/>
              </a:rPr>
              <a:t>system</a:t>
            </a:r>
            <a:endParaRPr sz="2000" dirty="0">
              <a:latin typeface="Arial Rounded MT Bold" panose="020F0704030504030204" pitchFamily="34" charset="0"/>
              <a:cs typeface="Calibri"/>
            </a:endParaRPr>
          </a:p>
          <a:p>
            <a:pPr marL="594360" marR="125730" indent="-568960">
              <a:lnSpc>
                <a:spcPct val="200000"/>
              </a:lnSpc>
              <a:buClr>
                <a:srgbClr val="095A82"/>
              </a:buClr>
              <a:buFont typeface="Wingdings"/>
              <a:buChar char=""/>
              <a:tabLst>
                <a:tab pos="594360" algn="l"/>
                <a:tab pos="595630" algn="l"/>
              </a:tabLst>
            </a:pPr>
            <a:r>
              <a:rPr sz="2000" spc="-10" dirty="0">
                <a:latin typeface="Arial Rounded MT Bold" panose="020F0704030504030204" pitchFamily="34" charset="0"/>
                <a:cs typeface="Calibri"/>
              </a:rPr>
              <a:t>Your chance </a:t>
            </a:r>
            <a:r>
              <a:rPr sz="2000" dirty="0">
                <a:latin typeface="Arial Rounded MT Bold" panose="020F0704030504030204" pitchFamily="34" charset="0"/>
                <a:cs typeface="Calibri"/>
              </a:rPr>
              <a:t>of </a:t>
            </a:r>
            <a:r>
              <a:rPr sz="2000" spc="-10" dirty="0">
                <a:latin typeface="Arial Rounded MT Bold" panose="020F0704030504030204" pitchFamily="34" charset="0"/>
                <a:cs typeface="Calibri"/>
              </a:rPr>
              <a:t>being picked </a:t>
            </a:r>
            <a:r>
              <a:rPr sz="2000" dirty="0">
                <a:latin typeface="Arial Rounded MT Bold" panose="020F0704030504030204" pitchFamily="34" charset="0"/>
                <a:cs typeface="Calibri"/>
              </a:rPr>
              <a:t>to create </a:t>
            </a:r>
            <a:r>
              <a:rPr sz="2000" spc="-10" dirty="0">
                <a:latin typeface="Arial Rounded MT Bold" panose="020F0704030504030204" pitchFamily="34" charset="0"/>
                <a:cs typeface="Calibri"/>
              </a:rPr>
              <a:t>the next block depends on the  fraction of coins </a:t>
            </a:r>
            <a:r>
              <a:rPr sz="2000" dirty="0">
                <a:latin typeface="Arial Rounded MT Bold" panose="020F0704030504030204" pitchFamily="34" charset="0"/>
                <a:cs typeface="Calibri"/>
              </a:rPr>
              <a:t>in </a:t>
            </a:r>
            <a:r>
              <a:rPr sz="2000" spc="-10" dirty="0">
                <a:latin typeface="Arial Rounded MT Bold" panose="020F0704030504030204" pitchFamily="34" charset="0"/>
                <a:cs typeface="Calibri"/>
              </a:rPr>
              <a:t>the system </a:t>
            </a:r>
            <a:r>
              <a:rPr sz="2000" dirty="0">
                <a:latin typeface="Arial Rounded MT Bold" panose="020F0704030504030204" pitchFamily="34" charset="0"/>
                <a:cs typeface="Calibri"/>
              </a:rPr>
              <a:t>you</a:t>
            </a:r>
            <a:r>
              <a:rPr sz="2000" spc="-30" dirty="0">
                <a:latin typeface="Arial Rounded MT Bold" panose="020F0704030504030204" pitchFamily="34" charset="0"/>
                <a:cs typeface="Calibri"/>
              </a:rPr>
              <a:t> </a:t>
            </a:r>
            <a:r>
              <a:rPr sz="2000" dirty="0">
                <a:latin typeface="Arial Rounded MT Bold" panose="020F0704030504030204" pitchFamily="34" charset="0"/>
                <a:cs typeface="Calibri"/>
              </a:rPr>
              <a:t>own</a:t>
            </a:r>
          </a:p>
          <a:p>
            <a:pPr marL="594360" marR="1791970" indent="-568960">
              <a:lnSpc>
                <a:spcPct val="200000"/>
              </a:lnSpc>
              <a:buClr>
                <a:srgbClr val="095A82"/>
              </a:buClr>
              <a:buFont typeface="Wingdings"/>
              <a:buChar char=""/>
              <a:tabLst>
                <a:tab pos="594360" algn="l"/>
                <a:tab pos="595630" algn="l"/>
              </a:tabLst>
            </a:pPr>
            <a:r>
              <a:rPr sz="2000" spc="-10" dirty="0">
                <a:latin typeface="Arial Rounded MT Bold" panose="020F0704030504030204" pitchFamily="34" charset="0"/>
                <a:cs typeface="Calibri"/>
              </a:rPr>
              <a:t>Different proof-of-stake systems </a:t>
            </a:r>
            <a:r>
              <a:rPr sz="2000" dirty="0">
                <a:latin typeface="Arial Rounded MT Bold" panose="020F0704030504030204" pitchFamily="34" charset="0"/>
                <a:cs typeface="Calibri"/>
              </a:rPr>
              <a:t>vary in </a:t>
            </a:r>
            <a:r>
              <a:rPr sz="2000" spc="-10" dirty="0">
                <a:latin typeface="Arial Rounded MT Bold" panose="020F0704030504030204" pitchFamily="34" charset="0"/>
                <a:cs typeface="Calibri"/>
              </a:rPr>
              <a:t>how they handle  commitment of the </a:t>
            </a:r>
            <a:r>
              <a:rPr sz="2000" dirty="0">
                <a:latin typeface="Arial Rounded MT Bold" panose="020F0704030504030204" pitchFamily="34" charset="0"/>
                <a:cs typeface="Calibri"/>
              </a:rPr>
              <a:t>created </a:t>
            </a:r>
            <a:r>
              <a:rPr sz="2000" spc="-10" dirty="0">
                <a:latin typeface="Arial Rounded MT Bold" panose="020F0704030504030204" pitchFamily="34" charset="0"/>
                <a:cs typeface="Calibri"/>
              </a:rPr>
              <a:t>block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the blockchain</a:t>
            </a:r>
            <a:endParaRPr sz="2000" dirty="0">
              <a:latin typeface="Arial Rounded MT Bold" panose="020F0704030504030204" pitchFamily="34" charset="0"/>
              <a:cs typeface="Calibri"/>
            </a:endParaRPr>
          </a:p>
          <a:p>
            <a:pPr marL="594360" marR="36830" indent="-568960">
              <a:lnSpc>
                <a:spcPct val="200000"/>
              </a:lnSpc>
              <a:buClr>
                <a:srgbClr val="095A82"/>
              </a:buClr>
              <a:buFont typeface="Wingdings"/>
              <a:buChar char=""/>
              <a:tabLst>
                <a:tab pos="594360" algn="l"/>
                <a:tab pos="595630" algn="l"/>
              </a:tabLst>
            </a:pP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participant </a:t>
            </a:r>
            <a:r>
              <a:rPr sz="2000" dirty="0">
                <a:latin typeface="Arial Rounded MT Bold" panose="020F0704030504030204" pitchFamily="34" charset="0"/>
                <a:cs typeface="Calibri"/>
              </a:rPr>
              <a:t>with </a:t>
            </a:r>
            <a:r>
              <a:rPr sz="2000" spc="-10" dirty="0">
                <a:latin typeface="Arial Rounded MT Bold" panose="020F0704030504030204" pitchFamily="34" charset="0"/>
                <a:cs typeface="Calibri"/>
              </a:rPr>
              <a:t>nothing </a:t>
            </a:r>
            <a:r>
              <a:rPr sz="2000" dirty="0">
                <a:latin typeface="Arial Rounded MT Bold" panose="020F0704030504030204" pitchFamily="34" charset="0"/>
                <a:cs typeface="Calibri"/>
              </a:rPr>
              <a:t>to lose </a:t>
            </a:r>
            <a:r>
              <a:rPr sz="2000" spc="-10" dirty="0">
                <a:latin typeface="Arial Rounded MT Bold" panose="020F0704030504030204" pitchFamily="34" charset="0"/>
                <a:cs typeface="Calibri"/>
              </a:rPr>
              <a:t>has no </a:t>
            </a:r>
            <a:r>
              <a:rPr sz="2000" dirty="0">
                <a:latin typeface="Arial Rounded MT Bold" panose="020F0704030504030204" pitchFamily="34" charset="0"/>
                <a:cs typeface="Calibri"/>
              </a:rPr>
              <a:t>reason </a:t>
            </a:r>
            <a:r>
              <a:rPr sz="2000" spc="-10" dirty="0">
                <a:latin typeface="Arial Rounded MT Bold" panose="020F0704030504030204" pitchFamily="34" charset="0"/>
                <a:cs typeface="Calibri"/>
              </a:rPr>
              <a:t>not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behave badly.  This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called </a:t>
            </a:r>
            <a:r>
              <a:rPr sz="2000" b="1" dirty="0">
                <a:latin typeface="Arial Rounded MT Bold" panose="020F0704030504030204" pitchFamily="34" charset="0"/>
                <a:cs typeface="Calibri"/>
              </a:rPr>
              <a:t>nothing at stake</a:t>
            </a:r>
            <a:r>
              <a:rPr sz="2000" b="1" spc="-100" dirty="0">
                <a:latin typeface="Arial Rounded MT Bold" panose="020F0704030504030204" pitchFamily="34" charset="0"/>
                <a:cs typeface="Calibri"/>
              </a:rPr>
              <a:t> </a:t>
            </a:r>
            <a:r>
              <a:rPr sz="2000" spc="-10" dirty="0">
                <a:latin typeface="Arial Rounded MT Bold" panose="020F0704030504030204" pitchFamily="34" charset="0"/>
                <a:cs typeface="Calibri"/>
              </a:rPr>
              <a:t>problem.</a:t>
            </a:r>
            <a:endParaRPr sz="2000" dirty="0">
              <a:latin typeface="Arial Rounded MT Bold" panose="020F0704030504030204" pitchFamily="34" charset="0"/>
              <a:cs typeface="Calibri"/>
            </a:endParaRPr>
          </a:p>
        </p:txBody>
      </p:sp>
      <p:sp>
        <p:nvSpPr>
          <p:cNvPr id="7" name="object 7"/>
          <p:cNvSpPr/>
          <p:nvPr/>
        </p:nvSpPr>
        <p:spPr>
          <a:xfrm>
            <a:off x="12149328" y="2182366"/>
            <a:ext cx="5230368" cy="627583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p:nvPr/>
        </p:nvSpPr>
        <p:spPr>
          <a:xfrm>
            <a:off x="12201142" y="2234183"/>
            <a:ext cx="5026152" cy="6071614"/>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7914838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988060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Proof-of-Work v/s</a:t>
            </a:r>
            <a:r>
              <a:rPr sz="5600" spc="-30" dirty="0">
                <a:solidFill>
                  <a:srgbClr val="095A82"/>
                </a:solidFill>
              </a:rPr>
              <a:t> </a:t>
            </a:r>
            <a:r>
              <a:rPr sz="5600" spc="-10" dirty="0">
                <a:solidFill>
                  <a:srgbClr val="095A82"/>
                </a:solidFill>
              </a:rPr>
              <a:t>Proof-of-Stake</a:t>
            </a:r>
            <a:endParaRPr sz="5600"/>
          </a:p>
        </p:txBody>
      </p:sp>
      <p:sp>
        <p:nvSpPr>
          <p:cNvPr id="6" name="object 6"/>
          <p:cNvSpPr/>
          <p:nvPr/>
        </p:nvSpPr>
        <p:spPr>
          <a:xfrm>
            <a:off x="3773423" y="1825750"/>
            <a:ext cx="10744198" cy="807720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8712118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752348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Delegated</a:t>
            </a:r>
            <a:r>
              <a:rPr sz="5600" spc="30" dirty="0">
                <a:solidFill>
                  <a:srgbClr val="095A82"/>
                </a:solidFill>
              </a:rPr>
              <a:t> </a:t>
            </a:r>
            <a:r>
              <a:rPr sz="5600" spc="-10" dirty="0">
                <a:solidFill>
                  <a:srgbClr val="095A82"/>
                </a:solidFill>
              </a:rPr>
              <a:t>Proof-of-Stake</a:t>
            </a:r>
            <a:endParaRPr sz="5600"/>
          </a:p>
        </p:txBody>
      </p:sp>
      <p:sp>
        <p:nvSpPr>
          <p:cNvPr id="6" name="object 6"/>
          <p:cNvSpPr txBox="1"/>
          <p:nvPr/>
        </p:nvSpPr>
        <p:spPr>
          <a:xfrm>
            <a:off x="942034" y="1895501"/>
            <a:ext cx="16243300" cy="2489143"/>
          </a:xfrm>
          <a:prstGeom prst="rect">
            <a:avLst/>
          </a:prstGeom>
        </p:spPr>
        <p:txBody>
          <a:bodyPr vert="horz" wrap="square" lIns="0" tIns="26670" rIns="0" bIns="0" rtlCol="0">
            <a:spAutoFit/>
          </a:bodyPr>
          <a:lstStyle/>
          <a:p>
            <a:pPr marL="594360" indent="-568960">
              <a:lnSpc>
                <a:spcPct val="200000"/>
              </a:lnSpc>
              <a:buClr>
                <a:srgbClr val="095A82"/>
              </a:buClr>
              <a:buFont typeface="Wingdings"/>
              <a:buChar char=""/>
              <a:tabLst>
                <a:tab pos="594360" algn="l"/>
                <a:tab pos="595630" algn="l"/>
              </a:tabLst>
            </a:pPr>
            <a:r>
              <a:rPr sz="2000" spc="-10" dirty="0">
                <a:solidFill>
                  <a:srgbClr val="131818"/>
                </a:solidFill>
                <a:latin typeface="Arial Rounded MT Bold" panose="020F0704030504030204" pitchFamily="34" charset="0"/>
                <a:cs typeface="Calibri"/>
              </a:rPr>
              <a:t>Fastest, most efficient, most decentralized, and most flexible consensus model</a:t>
            </a:r>
            <a:r>
              <a:rPr sz="2000" spc="70" dirty="0">
                <a:solidFill>
                  <a:srgbClr val="131818"/>
                </a:solidFill>
                <a:latin typeface="Arial Rounded MT Bold" panose="020F0704030504030204" pitchFamily="34" charset="0"/>
                <a:cs typeface="Calibri"/>
              </a:rPr>
              <a:t> </a:t>
            </a:r>
            <a:r>
              <a:rPr sz="2000" dirty="0" smtClean="0">
                <a:solidFill>
                  <a:srgbClr val="131818"/>
                </a:solidFill>
                <a:latin typeface="Arial Rounded MT Bold" panose="020F0704030504030204" pitchFamily="34" charset="0"/>
                <a:cs typeface="Calibri"/>
              </a:rPr>
              <a:t>available</a:t>
            </a:r>
            <a:endParaRPr lang="en-IN" sz="2000" dirty="0" smtClean="0">
              <a:solidFill>
                <a:srgbClr val="131818"/>
              </a:solidFill>
              <a:latin typeface="Arial Rounded MT Bold" panose="020F0704030504030204" pitchFamily="34" charset="0"/>
              <a:cs typeface="Calibri"/>
            </a:endParaRPr>
          </a:p>
          <a:p>
            <a:pPr marL="594360" marR="10160" indent="-568960">
              <a:lnSpc>
                <a:spcPct val="200000"/>
              </a:lnSpc>
              <a:buClr>
                <a:srgbClr val="095A82"/>
              </a:buClr>
              <a:buFont typeface="Wingdings"/>
              <a:buChar char=""/>
              <a:tabLst>
                <a:tab pos="594360" algn="l"/>
                <a:tab pos="595630" algn="l"/>
              </a:tabLst>
            </a:pPr>
            <a:r>
              <a:rPr sz="2000" dirty="0" smtClean="0">
                <a:solidFill>
                  <a:srgbClr val="131818"/>
                </a:solidFill>
                <a:latin typeface="Arial Rounded MT Bold" panose="020F0704030504030204" pitchFamily="34" charset="0"/>
                <a:cs typeface="Calibri"/>
              </a:rPr>
              <a:t>All </a:t>
            </a:r>
            <a:r>
              <a:rPr sz="2000" dirty="0">
                <a:solidFill>
                  <a:srgbClr val="131818"/>
                </a:solidFill>
                <a:latin typeface="Arial Rounded MT Bold" panose="020F0704030504030204" pitchFamily="34" charset="0"/>
                <a:cs typeface="Calibri"/>
              </a:rPr>
              <a:t>network parameters, </a:t>
            </a:r>
            <a:r>
              <a:rPr sz="2000" spc="-10" dirty="0">
                <a:solidFill>
                  <a:srgbClr val="131818"/>
                </a:solidFill>
                <a:latin typeface="Arial Rounded MT Bold" panose="020F0704030504030204" pitchFamily="34" charset="0"/>
                <a:cs typeface="Calibri"/>
              </a:rPr>
              <a:t>from fee schedules </a:t>
            </a:r>
            <a:r>
              <a:rPr sz="2000" dirty="0">
                <a:solidFill>
                  <a:srgbClr val="131818"/>
                </a:solidFill>
                <a:latin typeface="Arial Rounded MT Bold" panose="020F0704030504030204" pitchFamily="34" charset="0"/>
                <a:cs typeface="Calibri"/>
              </a:rPr>
              <a:t>to </a:t>
            </a:r>
            <a:r>
              <a:rPr sz="2000" spc="-10" dirty="0">
                <a:solidFill>
                  <a:srgbClr val="131818"/>
                </a:solidFill>
                <a:latin typeface="Arial Rounded MT Bold" panose="020F0704030504030204" pitchFamily="34" charset="0"/>
                <a:cs typeface="Calibri"/>
              </a:rPr>
              <a:t>block </a:t>
            </a:r>
            <a:r>
              <a:rPr sz="2000" dirty="0">
                <a:solidFill>
                  <a:srgbClr val="131818"/>
                </a:solidFill>
                <a:latin typeface="Arial Rounded MT Bold" panose="020F0704030504030204" pitchFamily="34" charset="0"/>
                <a:cs typeface="Calibri"/>
              </a:rPr>
              <a:t>intervals </a:t>
            </a:r>
            <a:r>
              <a:rPr sz="2000" spc="-10" dirty="0">
                <a:solidFill>
                  <a:srgbClr val="131818"/>
                </a:solidFill>
                <a:latin typeface="Arial Rounded MT Bold" panose="020F0704030504030204" pitchFamily="34" charset="0"/>
                <a:cs typeface="Calibri"/>
              </a:rPr>
              <a:t>and transaction sizes can be tuned </a:t>
            </a:r>
            <a:r>
              <a:rPr sz="2000" dirty="0">
                <a:solidFill>
                  <a:srgbClr val="131818"/>
                </a:solidFill>
                <a:latin typeface="Arial Rounded MT Bold" panose="020F0704030504030204" pitchFamily="34" charset="0"/>
                <a:cs typeface="Calibri"/>
              </a:rPr>
              <a:t>via </a:t>
            </a:r>
            <a:r>
              <a:rPr sz="2000" spc="-10" dirty="0">
                <a:solidFill>
                  <a:srgbClr val="131818"/>
                </a:solidFill>
                <a:latin typeface="Arial Rounded MT Bold" panose="020F0704030504030204" pitchFamily="34" charset="0"/>
                <a:cs typeface="Calibri"/>
              </a:rPr>
              <a:t>elected  delegates</a:t>
            </a:r>
            <a:endParaRPr sz="2000" dirty="0">
              <a:solidFill>
                <a:prstClr val="black"/>
              </a:solidFill>
              <a:latin typeface="Arial Rounded MT Bold" panose="020F0704030504030204" pitchFamily="34" charset="0"/>
              <a:cs typeface="Calibri"/>
            </a:endParaRPr>
          </a:p>
          <a:p>
            <a:pPr marL="594360" indent="-568960">
              <a:lnSpc>
                <a:spcPct val="200000"/>
              </a:lnSpc>
              <a:buClr>
                <a:srgbClr val="095A82"/>
              </a:buClr>
              <a:buFont typeface="Wingdings"/>
              <a:buChar char=""/>
              <a:tabLst>
                <a:tab pos="594360" algn="l"/>
                <a:tab pos="595630" algn="l"/>
              </a:tabLst>
            </a:pPr>
            <a:r>
              <a:rPr sz="2000" spc="-10" dirty="0" smtClean="0">
                <a:solidFill>
                  <a:srgbClr val="131818"/>
                </a:solidFill>
                <a:latin typeface="Arial Rounded MT Bold" panose="020F0704030504030204" pitchFamily="34" charset="0"/>
                <a:cs typeface="Calibri"/>
              </a:rPr>
              <a:t>Deterministic </a:t>
            </a:r>
            <a:r>
              <a:rPr sz="2000" spc="-10" dirty="0">
                <a:solidFill>
                  <a:srgbClr val="131818"/>
                </a:solidFill>
                <a:latin typeface="Arial Rounded MT Bold" panose="020F0704030504030204" pitchFamily="34" charset="0"/>
                <a:cs typeface="Calibri"/>
              </a:rPr>
              <a:t>selection </a:t>
            </a:r>
            <a:r>
              <a:rPr sz="2000" dirty="0">
                <a:solidFill>
                  <a:srgbClr val="131818"/>
                </a:solidFill>
                <a:latin typeface="Arial Rounded MT Bold" panose="020F0704030504030204" pitchFamily="34" charset="0"/>
                <a:cs typeface="Calibri"/>
              </a:rPr>
              <a:t>of block </a:t>
            </a:r>
            <a:r>
              <a:rPr sz="2000" spc="-10" dirty="0">
                <a:solidFill>
                  <a:srgbClr val="131818"/>
                </a:solidFill>
                <a:latin typeface="Arial Rounded MT Bold" panose="020F0704030504030204" pitchFamily="34" charset="0"/>
                <a:cs typeface="Calibri"/>
              </a:rPr>
              <a:t>producers </a:t>
            </a:r>
            <a:r>
              <a:rPr sz="2000" dirty="0">
                <a:solidFill>
                  <a:srgbClr val="131818"/>
                </a:solidFill>
                <a:latin typeface="Arial Rounded MT Bold" panose="020F0704030504030204" pitchFamily="34" charset="0"/>
                <a:cs typeface="Calibri"/>
              </a:rPr>
              <a:t>allows </a:t>
            </a:r>
            <a:r>
              <a:rPr sz="2000" spc="-10" dirty="0">
                <a:solidFill>
                  <a:srgbClr val="131818"/>
                </a:solidFill>
                <a:latin typeface="Arial Rounded MT Bold" panose="020F0704030504030204" pitchFamily="34" charset="0"/>
                <a:cs typeface="Calibri"/>
              </a:rPr>
              <a:t>transactions </a:t>
            </a:r>
            <a:r>
              <a:rPr sz="2000" dirty="0">
                <a:solidFill>
                  <a:srgbClr val="131818"/>
                </a:solidFill>
                <a:latin typeface="Arial Rounded MT Bold" panose="020F0704030504030204" pitchFamily="34" charset="0"/>
                <a:cs typeface="Calibri"/>
              </a:rPr>
              <a:t>to </a:t>
            </a:r>
            <a:r>
              <a:rPr sz="2000" spc="-10" dirty="0">
                <a:solidFill>
                  <a:srgbClr val="131818"/>
                </a:solidFill>
                <a:latin typeface="Arial Rounded MT Bold" panose="020F0704030504030204" pitchFamily="34" charset="0"/>
                <a:cs typeface="Calibri"/>
              </a:rPr>
              <a:t>be confirmed </a:t>
            </a:r>
            <a:r>
              <a:rPr sz="2000" dirty="0">
                <a:solidFill>
                  <a:srgbClr val="131818"/>
                </a:solidFill>
                <a:latin typeface="Arial Rounded MT Bold" panose="020F0704030504030204" pitchFamily="34" charset="0"/>
                <a:cs typeface="Calibri"/>
              </a:rPr>
              <a:t>in an average of one</a:t>
            </a:r>
            <a:r>
              <a:rPr sz="2000" spc="170" dirty="0">
                <a:solidFill>
                  <a:srgbClr val="131818"/>
                </a:solidFill>
                <a:latin typeface="Arial Rounded MT Bold" panose="020F0704030504030204" pitchFamily="34" charset="0"/>
                <a:cs typeface="Calibri"/>
              </a:rPr>
              <a:t> </a:t>
            </a:r>
            <a:r>
              <a:rPr sz="2000" spc="-10" dirty="0">
                <a:solidFill>
                  <a:srgbClr val="131818"/>
                </a:solidFill>
                <a:latin typeface="Arial Rounded MT Bold" panose="020F0704030504030204" pitchFamily="34" charset="0"/>
                <a:cs typeface="Calibri"/>
              </a:rPr>
              <a:t>second</a:t>
            </a:r>
            <a:endParaRPr sz="2000" dirty="0">
              <a:solidFill>
                <a:prstClr val="black"/>
              </a:solidFill>
              <a:latin typeface="Arial Rounded MT Bold" panose="020F0704030504030204" pitchFamily="34" charset="0"/>
              <a:cs typeface="Calibri"/>
            </a:endParaRPr>
          </a:p>
          <a:p>
            <a:pPr marL="594360" indent="-568960">
              <a:lnSpc>
                <a:spcPct val="200000"/>
              </a:lnSpc>
              <a:buClr>
                <a:srgbClr val="095A82"/>
              </a:buClr>
              <a:buFont typeface="Wingdings"/>
              <a:buChar char=""/>
              <a:tabLst>
                <a:tab pos="594360" algn="l"/>
                <a:tab pos="595630" algn="l"/>
              </a:tabLst>
            </a:pPr>
            <a:r>
              <a:rPr sz="2000" spc="-10" dirty="0" smtClean="0">
                <a:solidFill>
                  <a:srgbClr val="131818"/>
                </a:solidFill>
                <a:latin typeface="Arial Rounded MT Bold" panose="020F0704030504030204" pitchFamily="34" charset="0"/>
                <a:cs typeface="Calibri"/>
              </a:rPr>
              <a:t>The </a:t>
            </a:r>
            <a:r>
              <a:rPr sz="2000" spc="-10" dirty="0">
                <a:solidFill>
                  <a:srgbClr val="131818"/>
                </a:solidFill>
                <a:latin typeface="Arial Rounded MT Bold" panose="020F0704030504030204" pitchFamily="34" charset="0"/>
                <a:cs typeface="Calibri"/>
              </a:rPr>
              <a:t>consensus </a:t>
            </a:r>
            <a:r>
              <a:rPr sz="2000" dirty="0">
                <a:solidFill>
                  <a:srgbClr val="131818"/>
                </a:solidFill>
                <a:latin typeface="Arial Rounded MT Bold" panose="020F0704030504030204" pitchFamily="34" charset="0"/>
                <a:cs typeface="Calibri"/>
              </a:rPr>
              <a:t>protocol is designed to </a:t>
            </a:r>
            <a:r>
              <a:rPr sz="2000" spc="-10" dirty="0">
                <a:solidFill>
                  <a:srgbClr val="131818"/>
                </a:solidFill>
                <a:latin typeface="Arial Rounded MT Bold" panose="020F0704030504030204" pitchFamily="34" charset="0"/>
                <a:cs typeface="Calibri"/>
              </a:rPr>
              <a:t>protect </a:t>
            </a:r>
            <a:r>
              <a:rPr sz="2000" dirty="0">
                <a:solidFill>
                  <a:srgbClr val="131818"/>
                </a:solidFill>
                <a:latin typeface="Arial Rounded MT Bold" panose="020F0704030504030204" pitchFamily="34" charset="0"/>
                <a:cs typeface="Calibri"/>
              </a:rPr>
              <a:t>all </a:t>
            </a:r>
            <a:r>
              <a:rPr sz="2000" spc="-10" dirty="0">
                <a:solidFill>
                  <a:srgbClr val="131818"/>
                </a:solidFill>
                <a:latin typeface="Arial Rounded MT Bold" panose="020F0704030504030204" pitchFamily="34" charset="0"/>
                <a:cs typeface="Calibri"/>
              </a:rPr>
              <a:t>participants against unwanted </a:t>
            </a:r>
            <a:r>
              <a:rPr sz="2000" dirty="0">
                <a:solidFill>
                  <a:srgbClr val="131818"/>
                </a:solidFill>
                <a:latin typeface="Arial Rounded MT Bold" panose="020F0704030504030204" pitchFamily="34" charset="0"/>
                <a:cs typeface="Calibri"/>
              </a:rPr>
              <a:t>regulatory</a:t>
            </a:r>
            <a:r>
              <a:rPr sz="2000" spc="300" dirty="0">
                <a:solidFill>
                  <a:srgbClr val="131818"/>
                </a:solidFill>
                <a:latin typeface="Arial Rounded MT Bold" panose="020F0704030504030204" pitchFamily="34" charset="0"/>
                <a:cs typeface="Calibri"/>
              </a:rPr>
              <a:t> </a:t>
            </a:r>
            <a:r>
              <a:rPr sz="2000" spc="-10" dirty="0">
                <a:solidFill>
                  <a:srgbClr val="131818"/>
                </a:solidFill>
                <a:latin typeface="Arial Rounded MT Bold" panose="020F0704030504030204" pitchFamily="34" charset="0"/>
                <a:cs typeface="Calibri"/>
              </a:rPr>
              <a:t>interference</a:t>
            </a:r>
            <a:endParaRPr sz="2000" dirty="0">
              <a:solidFill>
                <a:prstClr val="black"/>
              </a:solidFill>
              <a:latin typeface="Arial Rounded MT Bold" panose="020F0704030504030204" pitchFamily="34" charset="0"/>
              <a:cs typeface="Calibri"/>
            </a:endParaRPr>
          </a:p>
        </p:txBody>
      </p:sp>
    </p:spTree>
    <p:extLst>
      <p:ext uri="{BB962C8B-B14F-4D97-AF65-F5344CB8AC3E}">
        <p14:creationId xmlns:p14="http://schemas.microsoft.com/office/powerpoint/2010/main" val="11789335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6614158"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Proof-of-Elapsed</a:t>
            </a:r>
            <a:r>
              <a:rPr sz="5600" spc="-50" dirty="0">
                <a:solidFill>
                  <a:srgbClr val="095A82"/>
                </a:solidFill>
              </a:rPr>
              <a:t> </a:t>
            </a:r>
            <a:r>
              <a:rPr sz="5600" spc="-20" dirty="0">
                <a:solidFill>
                  <a:srgbClr val="095A82"/>
                </a:solidFill>
              </a:rPr>
              <a:t>Time</a:t>
            </a:r>
            <a:endParaRPr sz="5600"/>
          </a:p>
        </p:txBody>
      </p:sp>
      <p:sp>
        <p:nvSpPr>
          <p:cNvPr id="6" name="object 6"/>
          <p:cNvSpPr txBox="1"/>
          <p:nvPr/>
        </p:nvSpPr>
        <p:spPr>
          <a:xfrm>
            <a:off x="942035" y="1922273"/>
            <a:ext cx="15982950" cy="3720249"/>
          </a:xfrm>
          <a:prstGeom prst="rect">
            <a:avLst/>
          </a:prstGeom>
        </p:spPr>
        <p:txBody>
          <a:bodyPr vert="horz" wrap="square" lIns="0" tIns="26670" rIns="0" bIns="0" rtlCol="0">
            <a:spAutoFit/>
          </a:bodyPr>
          <a:lstStyle/>
          <a:p>
            <a:pPr marL="594360" indent="-568960">
              <a:lnSpc>
                <a:spcPct val="200000"/>
              </a:lnSpc>
              <a:buClr>
                <a:srgbClr val="095A82"/>
              </a:buClr>
              <a:buFont typeface="Wingdings"/>
              <a:buChar char=""/>
              <a:tabLst>
                <a:tab pos="594360" algn="l"/>
                <a:tab pos="595630" algn="l"/>
              </a:tabLst>
            </a:pPr>
            <a:r>
              <a:rPr sz="2000" spc="-10" dirty="0">
                <a:latin typeface="Arial Rounded MT Bold" panose="020F0704030504030204" pitchFamily="34" charset="0"/>
                <a:cs typeface="Calibri"/>
              </a:rPr>
              <a:t>Intel developed </a:t>
            </a:r>
            <a:r>
              <a:rPr sz="2000" dirty="0">
                <a:latin typeface="Arial Rounded MT Bold" panose="020F0704030504030204" pitchFamily="34" charset="0"/>
                <a:cs typeface="Calibri"/>
              </a:rPr>
              <a:t>its own </a:t>
            </a:r>
            <a:r>
              <a:rPr sz="2000" spc="-10" dirty="0">
                <a:latin typeface="Arial Rounded MT Bold" panose="020F0704030504030204" pitchFamily="34" charset="0"/>
                <a:cs typeface="Calibri"/>
              </a:rPr>
              <a:t>alternative consensus </a:t>
            </a:r>
            <a:r>
              <a:rPr sz="2000" dirty="0">
                <a:latin typeface="Arial Rounded MT Bold" panose="020F0704030504030204" pitchFamily="34" charset="0"/>
                <a:cs typeface="Calibri"/>
              </a:rPr>
              <a:t>protocol </a:t>
            </a:r>
            <a:r>
              <a:rPr sz="2000" spc="-10" dirty="0">
                <a:latin typeface="Arial Rounded MT Bold" panose="020F0704030504030204" pitchFamily="34" charset="0"/>
                <a:cs typeface="Calibri"/>
              </a:rPr>
              <a:t>called </a:t>
            </a:r>
            <a:r>
              <a:rPr sz="2000" dirty="0">
                <a:latin typeface="Arial Rounded MT Bold" panose="020F0704030504030204" pitchFamily="34" charset="0"/>
                <a:cs typeface="Calibri"/>
              </a:rPr>
              <a:t>proof-of-elapsed</a:t>
            </a:r>
            <a:r>
              <a:rPr sz="2000" spc="30" dirty="0">
                <a:latin typeface="Arial Rounded MT Bold" panose="020F0704030504030204" pitchFamily="34" charset="0"/>
                <a:cs typeface="Calibri"/>
              </a:rPr>
              <a:t> </a:t>
            </a:r>
            <a:r>
              <a:rPr sz="2000" spc="-10" dirty="0">
                <a:latin typeface="Arial Rounded MT Bold" panose="020F0704030504030204" pitchFamily="34" charset="0"/>
                <a:cs typeface="Calibri"/>
              </a:rPr>
              <a:t>time</a:t>
            </a:r>
            <a:endParaRPr sz="2000" dirty="0">
              <a:latin typeface="Arial Rounded MT Bold" panose="020F0704030504030204" pitchFamily="34" charset="0"/>
              <a:cs typeface="Calibri"/>
            </a:endParaRPr>
          </a:p>
          <a:p>
            <a:pPr marL="594360" indent="-568960">
              <a:lnSpc>
                <a:spcPct val="200000"/>
              </a:lnSpc>
              <a:buClr>
                <a:srgbClr val="095A82"/>
              </a:buClr>
              <a:buFont typeface="Wingdings"/>
              <a:buChar char=""/>
              <a:tabLst>
                <a:tab pos="594360" algn="l"/>
                <a:tab pos="595630" algn="l"/>
              </a:tabLst>
            </a:pPr>
            <a:r>
              <a:rPr sz="2000" spc="-10" dirty="0" smtClean="0">
                <a:latin typeface="Arial Rounded MT Bold" panose="020F0704030504030204" pitchFamily="34" charset="0"/>
                <a:cs typeface="Calibri"/>
              </a:rPr>
              <a:t>System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similar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proof of </a:t>
            </a:r>
            <a:r>
              <a:rPr sz="2000" dirty="0">
                <a:latin typeface="Arial Rounded MT Bold" panose="020F0704030504030204" pitchFamily="34" charset="0"/>
                <a:cs typeface="Calibri"/>
              </a:rPr>
              <a:t>work </a:t>
            </a:r>
            <a:r>
              <a:rPr sz="2000" spc="-10" dirty="0">
                <a:latin typeface="Arial Rounded MT Bold" panose="020F0704030504030204" pitchFamily="34" charset="0"/>
                <a:cs typeface="Calibri"/>
              </a:rPr>
              <a:t>but consumes </a:t>
            </a:r>
            <a:r>
              <a:rPr sz="2000" dirty="0">
                <a:latin typeface="Arial Rounded MT Bold" panose="020F0704030504030204" pitchFamily="34" charset="0"/>
                <a:cs typeface="Calibri"/>
              </a:rPr>
              <a:t>less</a:t>
            </a:r>
            <a:r>
              <a:rPr sz="2000" spc="-80" dirty="0">
                <a:latin typeface="Arial Rounded MT Bold" panose="020F0704030504030204" pitchFamily="34" charset="0"/>
                <a:cs typeface="Calibri"/>
              </a:rPr>
              <a:t> </a:t>
            </a:r>
            <a:r>
              <a:rPr sz="2000" spc="-10" dirty="0">
                <a:latin typeface="Arial Rounded MT Bold" panose="020F0704030504030204" pitchFamily="34" charset="0"/>
                <a:cs typeface="Calibri"/>
              </a:rPr>
              <a:t>electricity</a:t>
            </a:r>
            <a:endParaRPr sz="2000" dirty="0">
              <a:latin typeface="Arial Rounded MT Bold" panose="020F0704030504030204" pitchFamily="34" charset="0"/>
              <a:cs typeface="Calibri"/>
            </a:endParaRPr>
          </a:p>
          <a:p>
            <a:pPr marL="594360" indent="-568960">
              <a:lnSpc>
                <a:spcPct val="200000"/>
              </a:lnSpc>
              <a:buClr>
                <a:srgbClr val="095A82"/>
              </a:buClr>
              <a:buFont typeface="Wingdings"/>
              <a:buChar char=""/>
              <a:tabLst>
                <a:tab pos="594360" algn="l"/>
                <a:tab pos="595630" algn="l"/>
              </a:tabLst>
            </a:pPr>
            <a:r>
              <a:rPr sz="2000" spc="-10" dirty="0" smtClean="0">
                <a:latin typeface="Arial Rounded MT Bold" panose="020F0704030504030204" pitchFamily="34" charset="0"/>
                <a:cs typeface="Calibri"/>
              </a:rPr>
              <a:t>The </a:t>
            </a:r>
            <a:r>
              <a:rPr sz="2000" dirty="0">
                <a:latin typeface="Arial Rounded MT Bold" panose="020F0704030504030204" pitchFamily="34" charset="0"/>
                <a:cs typeface="Calibri"/>
              </a:rPr>
              <a:t>algorithm </a:t>
            </a:r>
            <a:r>
              <a:rPr sz="2000" spc="-10" dirty="0">
                <a:latin typeface="Arial Rounded MT Bold" panose="020F0704030504030204" pitchFamily="34" charset="0"/>
                <a:cs typeface="Calibri"/>
              </a:rPr>
              <a:t>uses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Trusted Execution Environment (TEE) </a:t>
            </a:r>
            <a:r>
              <a:rPr sz="2000" dirty="0">
                <a:latin typeface="Arial Rounded MT Bold" panose="020F0704030504030204" pitchFamily="34" charset="0"/>
                <a:cs typeface="Calibri"/>
              </a:rPr>
              <a:t>– </a:t>
            </a:r>
            <a:r>
              <a:rPr sz="2000" spc="-10" dirty="0">
                <a:latin typeface="Arial Rounded MT Bold" panose="020F0704030504030204" pitchFamily="34" charset="0"/>
                <a:cs typeface="Calibri"/>
              </a:rPr>
              <a:t>such </a:t>
            </a:r>
            <a:r>
              <a:rPr sz="2000" dirty="0">
                <a:latin typeface="Arial Rounded MT Bold" panose="020F0704030504030204" pitchFamily="34" charset="0"/>
                <a:cs typeface="Calibri"/>
              </a:rPr>
              <a:t>as </a:t>
            </a:r>
            <a:r>
              <a:rPr sz="2000" spc="-10" dirty="0">
                <a:latin typeface="Arial Rounded MT Bold" panose="020F0704030504030204" pitchFamily="34" charset="0"/>
                <a:cs typeface="Calibri"/>
              </a:rPr>
              <a:t>Software </a:t>
            </a:r>
            <a:r>
              <a:rPr sz="2000" dirty="0">
                <a:latin typeface="Arial Rounded MT Bold" panose="020F0704030504030204" pitchFamily="34" charset="0"/>
                <a:cs typeface="Calibri"/>
              </a:rPr>
              <a:t>Guard </a:t>
            </a:r>
            <a:r>
              <a:rPr sz="2000" spc="-10" dirty="0">
                <a:latin typeface="Arial Rounded MT Bold" panose="020F0704030504030204" pitchFamily="34" charset="0"/>
                <a:cs typeface="Calibri"/>
              </a:rPr>
              <a:t>Extensions (SGX) </a:t>
            </a:r>
            <a:r>
              <a:rPr sz="2000" dirty="0">
                <a:latin typeface="Arial Rounded MT Bold" panose="020F0704030504030204" pitchFamily="34" charset="0"/>
                <a:cs typeface="Calibri"/>
              </a:rPr>
              <a:t>–</a:t>
            </a:r>
            <a:r>
              <a:rPr sz="2000" spc="330" dirty="0">
                <a:latin typeface="Arial Rounded MT Bold" panose="020F0704030504030204" pitchFamily="34" charset="0"/>
                <a:cs typeface="Calibri"/>
              </a:rPr>
              <a:t> </a:t>
            </a:r>
            <a:r>
              <a:rPr sz="2000" dirty="0">
                <a:latin typeface="Arial Rounded MT Bold" panose="020F0704030504030204" pitchFamily="34" charset="0"/>
                <a:cs typeface="Calibri"/>
              </a:rPr>
              <a:t>to</a:t>
            </a:r>
          </a:p>
          <a:p>
            <a:pPr marL="594360">
              <a:lnSpc>
                <a:spcPct val="200000"/>
              </a:lnSpc>
            </a:pPr>
            <a:r>
              <a:rPr sz="2000" spc="-10" dirty="0">
                <a:latin typeface="Arial Rounded MT Bold" panose="020F0704030504030204" pitchFamily="34" charset="0"/>
                <a:cs typeface="Calibri"/>
              </a:rPr>
              <a:t>ensure blocks get produced </a:t>
            </a:r>
            <a:r>
              <a:rPr sz="2000" dirty="0">
                <a:latin typeface="Arial Rounded MT Bold" panose="020F0704030504030204" pitchFamily="34" charset="0"/>
                <a:cs typeface="Calibri"/>
              </a:rPr>
              <a:t>in a </a:t>
            </a:r>
            <a:r>
              <a:rPr sz="2000" spc="-10" dirty="0">
                <a:latin typeface="Arial Rounded MT Bold" panose="020F0704030504030204" pitchFamily="34" charset="0"/>
                <a:cs typeface="Calibri"/>
              </a:rPr>
              <a:t>random </a:t>
            </a:r>
            <a:r>
              <a:rPr sz="2000" dirty="0">
                <a:latin typeface="Arial Rounded MT Bold" panose="020F0704030504030204" pitchFamily="34" charset="0"/>
                <a:cs typeface="Calibri"/>
              </a:rPr>
              <a:t>lottery </a:t>
            </a:r>
            <a:r>
              <a:rPr sz="2000" spc="-10" dirty="0">
                <a:latin typeface="Arial Rounded MT Bold" panose="020F0704030504030204" pitchFamily="34" charset="0"/>
                <a:cs typeface="Calibri"/>
              </a:rPr>
              <a:t>fashion, but without </a:t>
            </a:r>
            <a:r>
              <a:rPr sz="2000" dirty="0">
                <a:latin typeface="Arial Rounded MT Bold" panose="020F0704030504030204" pitchFamily="34" charset="0"/>
                <a:cs typeface="Calibri"/>
              </a:rPr>
              <a:t>the </a:t>
            </a:r>
            <a:r>
              <a:rPr sz="2000" spc="-10" dirty="0">
                <a:latin typeface="Arial Rounded MT Bold" panose="020F0704030504030204" pitchFamily="34" charset="0"/>
                <a:cs typeface="Calibri"/>
              </a:rPr>
              <a:t>required</a:t>
            </a:r>
            <a:r>
              <a:rPr sz="2000" spc="110" dirty="0">
                <a:latin typeface="Arial Rounded MT Bold" panose="020F0704030504030204" pitchFamily="34" charset="0"/>
                <a:cs typeface="Calibri"/>
              </a:rPr>
              <a:t> </a:t>
            </a:r>
            <a:r>
              <a:rPr sz="2000" dirty="0">
                <a:latin typeface="Arial Rounded MT Bold" panose="020F0704030504030204" pitchFamily="34" charset="0"/>
                <a:cs typeface="Calibri"/>
              </a:rPr>
              <a:t>work</a:t>
            </a:r>
          </a:p>
          <a:p>
            <a:pPr marL="594360" indent="-568960">
              <a:lnSpc>
                <a:spcPct val="200000"/>
              </a:lnSpc>
              <a:buClr>
                <a:srgbClr val="095A82"/>
              </a:buClr>
              <a:buFont typeface="Wingdings"/>
              <a:buChar char=""/>
              <a:tabLst>
                <a:tab pos="594360" algn="l"/>
                <a:tab pos="595630" algn="l"/>
              </a:tabLst>
            </a:pPr>
            <a:r>
              <a:rPr sz="2000" spc="-10" dirty="0" smtClean="0">
                <a:latin typeface="Arial Rounded MT Bold" panose="020F0704030504030204" pitchFamily="34" charset="0"/>
                <a:cs typeface="Calibri"/>
              </a:rPr>
              <a:t>The </a:t>
            </a:r>
            <a:r>
              <a:rPr sz="2000" spc="-10" dirty="0">
                <a:latin typeface="Arial Rounded MT Bold" panose="020F0704030504030204" pitchFamily="34" charset="0"/>
                <a:cs typeface="Calibri"/>
              </a:rPr>
              <a:t>approach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based on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guaranteed </a:t>
            </a:r>
            <a:r>
              <a:rPr sz="2000" dirty="0">
                <a:latin typeface="Arial Rounded MT Bold" panose="020F0704030504030204" pitchFamily="34" charset="0"/>
                <a:cs typeface="Calibri"/>
              </a:rPr>
              <a:t>wait </a:t>
            </a:r>
            <a:r>
              <a:rPr sz="2000" spc="-10" dirty="0">
                <a:latin typeface="Arial Rounded MT Bold" panose="020F0704030504030204" pitchFamily="34" charset="0"/>
                <a:cs typeface="Calibri"/>
              </a:rPr>
              <a:t>time provided through the</a:t>
            </a:r>
            <a:r>
              <a:rPr sz="2000" spc="120" dirty="0">
                <a:latin typeface="Arial Rounded MT Bold" panose="020F0704030504030204" pitchFamily="34" charset="0"/>
                <a:cs typeface="Calibri"/>
              </a:rPr>
              <a:t> </a:t>
            </a:r>
            <a:r>
              <a:rPr sz="2000" spc="-10" dirty="0">
                <a:latin typeface="Arial Rounded MT Bold" panose="020F0704030504030204" pitchFamily="34" charset="0"/>
                <a:cs typeface="Calibri"/>
              </a:rPr>
              <a:t>TEE</a:t>
            </a:r>
            <a:endParaRPr sz="2000" dirty="0">
              <a:latin typeface="Arial Rounded MT Bold" panose="020F0704030504030204" pitchFamily="34" charset="0"/>
              <a:cs typeface="Calibri"/>
            </a:endParaRPr>
          </a:p>
          <a:p>
            <a:pPr marL="594360" indent="-568960">
              <a:lnSpc>
                <a:spcPct val="200000"/>
              </a:lnSpc>
              <a:buClr>
                <a:srgbClr val="095A82"/>
              </a:buClr>
              <a:buFont typeface="Wingdings"/>
              <a:buChar char=""/>
              <a:tabLst>
                <a:tab pos="594360" algn="l"/>
                <a:tab pos="595630" algn="l"/>
              </a:tabLst>
            </a:pPr>
            <a:r>
              <a:rPr sz="2000" spc="-10" dirty="0" smtClean="0">
                <a:latin typeface="Arial Rounded MT Bold" panose="020F0704030504030204" pitchFamily="34" charset="0"/>
                <a:cs typeface="Calibri"/>
              </a:rPr>
              <a:t>Example </a:t>
            </a:r>
            <a:r>
              <a:rPr sz="2000" dirty="0">
                <a:latin typeface="Arial Rounded MT Bold" panose="020F0704030504030204" pitchFamily="34" charset="0"/>
                <a:cs typeface="Calibri"/>
              </a:rPr>
              <a:t>: </a:t>
            </a:r>
            <a:r>
              <a:rPr sz="2000" spc="-10" dirty="0">
                <a:latin typeface="Arial Rounded MT Bold" panose="020F0704030504030204" pitchFamily="34" charset="0"/>
                <a:cs typeface="Calibri"/>
              </a:rPr>
              <a:t>(PoET)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used by HYPERLEDGER</a:t>
            </a:r>
            <a:r>
              <a:rPr sz="2000" spc="40" dirty="0">
                <a:latin typeface="Arial Rounded MT Bold" panose="020F0704030504030204" pitchFamily="34" charset="0"/>
                <a:cs typeface="Calibri"/>
              </a:rPr>
              <a:t> </a:t>
            </a:r>
            <a:r>
              <a:rPr sz="2000" spc="-10" dirty="0">
                <a:latin typeface="Arial Rounded MT Bold" panose="020F0704030504030204" pitchFamily="34" charset="0"/>
                <a:cs typeface="Calibri"/>
              </a:rPr>
              <a:t>SAWTOOTH</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34842602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1049909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Proof </a:t>
            </a:r>
            <a:r>
              <a:rPr sz="5600" spc="-10" dirty="0">
                <a:solidFill>
                  <a:srgbClr val="095A82"/>
                </a:solidFill>
              </a:rPr>
              <a:t>of Elapsed </a:t>
            </a:r>
            <a:r>
              <a:rPr sz="5600" spc="-20" dirty="0">
                <a:solidFill>
                  <a:srgbClr val="095A82"/>
                </a:solidFill>
              </a:rPr>
              <a:t>Time </a:t>
            </a:r>
            <a:r>
              <a:rPr sz="5600" spc="-10" dirty="0">
                <a:solidFill>
                  <a:srgbClr val="095A82"/>
                </a:solidFill>
              </a:rPr>
              <a:t>-</a:t>
            </a:r>
            <a:r>
              <a:rPr sz="5600" spc="100" dirty="0">
                <a:solidFill>
                  <a:srgbClr val="095A82"/>
                </a:solidFill>
              </a:rPr>
              <a:t> </a:t>
            </a:r>
            <a:r>
              <a:rPr sz="5600" spc="-10" dirty="0">
                <a:solidFill>
                  <a:srgbClr val="095A82"/>
                </a:solidFill>
              </a:rPr>
              <a:t>Advantages</a:t>
            </a:r>
            <a:endParaRPr sz="5600"/>
          </a:p>
        </p:txBody>
      </p:sp>
      <p:sp>
        <p:nvSpPr>
          <p:cNvPr id="6" name="object 6"/>
          <p:cNvSpPr txBox="1"/>
          <p:nvPr/>
        </p:nvSpPr>
        <p:spPr>
          <a:xfrm>
            <a:off x="942034" y="1746757"/>
            <a:ext cx="17117366" cy="5733621"/>
          </a:xfrm>
          <a:prstGeom prst="rect">
            <a:avLst/>
          </a:prstGeom>
        </p:spPr>
        <p:txBody>
          <a:bodyPr vert="horz" wrap="square" lIns="0" tIns="26670" rIns="0" bIns="0" rtlCol="0">
            <a:spAutoFit/>
          </a:bodyPr>
          <a:lstStyle/>
          <a:p>
            <a:pPr marL="25400">
              <a:spcBef>
                <a:spcPts val="210"/>
              </a:spcBef>
            </a:pPr>
            <a:r>
              <a:rPr sz="2000" dirty="0">
                <a:solidFill>
                  <a:srgbClr val="5F5F5F"/>
                </a:solidFill>
                <a:latin typeface="Arial Rounded MT Bold" panose="020F0704030504030204" pitchFamily="34" charset="0"/>
                <a:cs typeface="Calibri"/>
              </a:rPr>
              <a:t>For </a:t>
            </a:r>
            <a:r>
              <a:rPr sz="2000" spc="-10" dirty="0">
                <a:solidFill>
                  <a:srgbClr val="5F5F5F"/>
                </a:solidFill>
                <a:latin typeface="Arial Rounded MT Bold" panose="020F0704030504030204" pitchFamily="34" charset="0"/>
                <a:cs typeface="Calibri"/>
              </a:rPr>
              <a:t>the purpose of achieving distributed consensus </a:t>
            </a:r>
            <a:r>
              <a:rPr sz="2000" dirty="0">
                <a:solidFill>
                  <a:srgbClr val="5F5F5F"/>
                </a:solidFill>
                <a:latin typeface="Arial Rounded MT Bold" panose="020F0704030504030204" pitchFamily="34" charset="0"/>
                <a:cs typeface="Calibri"/>
              </a:rPr>
              <a:t>efficiently, a good lottery </a:t>
            </a:r>
            <a:r>
              <a:rPr sz="2000" spc="-10" dirty="0">
                <a:solidFill>
                  <a:srgbClr val="5F5F5F"/>
                </a:solidFill>
                <a:latin typeface="Arial Rounded MT Bold" panose="020F0704030504030204" pitchFamily="34" charset="0"/>
                <a:cs typeface="Calibri"/>
              </a:rPr>
              <a:t>function (PoET) has</a:t>
            </a:r>
            <a:r>
              <a:rPr sz="2000" spc="320" dirty="0">
                <a:solidFill>
                  <a:srgbClr val="5F5F5F"/>
                </a:solidFill>
                <a:latin typeface="Arial Rounded MT Bold" panose="020F0704030504030204" pitchFamily="34" charset="0"/>
                <a:cs typeface="Calibri"/>
              </a:rPr>
              <a:t> </a:t>
            </a:r>
            <a:r>
              <a:rPr sz="2000" spc="-10" dirty="0" smtClean="0">
                <a:solidFill>
                  <a:srgbClr val="5F5F5F"/>
                </a:solidFill>
                <a:latin typeface="Arial Rounded MT Bold" panose="020F0704030504030204" pitchFamily="34" charset="0"/>
                <a:cs typeface="Calibri"/>
              </a:rPr>
              <a:t>several</a:t>
            </a:r>
            <a:r>
              <a:rPr lang="en-IN" sz="2000" spc="-10" dirty="0" smtClean="0">
                <a:solidFill>
                  <a:srgbClr val="5F5F5F"/>
                </a:solidFill>
                <a:latin typeface="Arial Rounded MT Bold" panose="020F0704030504030204" pitchFamily="34" charset="0"/>
                <a:cs typeface="Calibri"/>
              </a:rPr>
              <a:t> </a:t>
            </a:r>
            <a:r>
              <a:rPr sz="2000" spc="-10" dirty="0" smtClean="0">
                <a:solidFill>
                  <a:srgbClr val="5F5F5F"/>
                </a:solidFill>
                <a:latin typeface="Arial Rounded MT Bold" panose="020F0704030504030204" pitchFamily="34" charset="0"/>
                <a:cs typeface="Calibri"/>
              </a:rPr>
              <a:t>characteristics</a:t>
            </a:r>
            <a:r>
              <a:rPr sz="2000" spc="-10" dirty="0">
                <a:solidFill>
                  <a:srgbClr val="5F5F5F"/>
                </a:solidFill>
                <a:latin typeface="Arial Rounded MT Bold" panose="020F0704030504030204" pitchFamily="34" charset="0"/>
                <a:cs typeface="Calibri"/>
              </a:rPr>
              <a:t>:</a:t>
            </a:r>
            <a:endParaRPr sz="2000" dirty="0">
              <a:solidFill>
                <a:prstClr val="black"/>
              </a:solidFill>
              <a:latin typeface="Arial Rounded MT Bold" panose="020F0704030504030204" pitchFamily="34" charset="0"/>
              <a:cs typeface="Calibri"/>
            </a:endParaRPr>
          </a:p>
          <a:p>
            <a:pPr>
              <a:spcBef>
                <a:spcPts val="70"/>
              </a:spcBef>
            </a:pPr>
            <a:endParaRPr sz="2000" dirty="0">
              <a:solidFill>
                <a:prstClr val="black"/>
              </a:solidFill>
              <a:latin typeface="Arial Rounded MT Bold" panose="020F0704030504030204" pitchFamily="34" charset="0"/>
              <a:cs typeface="Times New Roman"/>
            </a:endParaRPr>
          </a:p>
          <a:p>
            <a:pPr marL="1811020" indent="-796290">
              <a:lnSpc>
                <a:spcPct val="150000"/>
              </a:lnSpc>
              <a:buFontTx/>
              <a:buAutoNum type="arabicPeriod"/>
              <a:tabLst>
                <a:tab pos="1811020" algn="l"/>
                <a:tab pos="1812288" algn="l"/>
              </a:tabLst>
            </a:pPr>
            <a:r>
              <a:rPr sz="2000" b="1" spc="-20" dirty="0">
                <a:solidFill>
                  <a:srgbClr val="095A82"/>
                </a:solidFill>
                <a:latin typeface="Arial Rounded MT Bold" panose="020F0704030504030204" pitchFamily="34" charset="0"/>
                <a:cs typeface="Calibri"/>
              </a:rPr>
              <a:t>Fairness:</a:t>
            </a:r>
            <a:endParaRPr sz="2000" dirty="0">
              <a:solidFill>
                <a:prstClr val="black"/>
              </a:solidFill>
              <a:latin typeface="Arial Rounded MT Bold" panose="020F0704030504030204" pitchFamily="34" charset="0"/>
              <a:cs typeface="Calibri"/>
            </a:endParaRPr>
          </a:p>
          <a:p>
            <a:pPr marL="1014730" marR="7498080">
              <a:lnSpc>
                <a:spcPct val="150000"/>
              </a:lnSpc>
            </a:pPr>
            <a:r>
              <a:rPr sz="2000" spc="-10" dirty="0" smtClean="0">
                <a:solidFill>
                  <a:srgbClr val="2F2F2F"/>
                </a:solidFill>
                <a:latin typeface="Arial Rounded MT Bold" panose="020F0704030504030204" pitchFamily="34" charset="0"/>
                <a:cs typeface="Calibri"/>
              </a:rPr>
              <a:t>The function should distribute </a:t>
            </a:r>
            <a:r>
              <a:rPr sz="2000" dirty="0" smtClean="0">
                <a:solidFill>
                  <a:srgbClr val="2F2F2F"/>
                </a:solidFill>
                <a:latin typeface="Arial Rounded MT Bold" panose="020F0704030504030204" pitchFamily="34" charset="0"/>
                <a:cs typeface="Calibri"/>
              </a:rPr>
              <a:t>leader election  </a:t>
            </a:r>
            <a:r>
              <a:rPr sz="2000" spc="-10" dirty="0" smtClean="0">
                <a:solidFill>
                  <a:srgbClr val="2F2F2F"/>
                </a:solidFill>
                <a:latin typeface="Arial Rounded MT Bold" panose="020F0704030504030204" pitchFamily="34" charset="0"/>
                <a:cs typeface="Calibri"/>
              </a:rPr>
              <a:t>across </a:t>
            </a:r>
            <a:r>
              <a:rPr sz="2000" dirty="0" smtClean="0">
                <a:solidFill>
                  <a:srgbClr val="2F2F2F"/>
                </a:solidFill>
                <a:latin typeface="Arial Rounded MT Bold" panose="020F0704030504030204" pitchFamily="34" charset="0"/>
                <a:cs typeface="Calibri"/>
              </a:rPr>
              <a:t>the </a:t>
            </a:r>
            <a:r>
              <a:rPr sz="2000" spc="-10" dirty="0" smtClean="0">
                <a:solidFill>
                  <a:srgbClr val="2F2F2F"/>
                </a:solidFill>
                <a:latin typeface="Arial Rounded MT Bold" panose="020F0704030504030204" pitchFamily="34" charset="0"/>
                <a:cs typeface="Calibri"/>
              </a:rPr>
              <a:t>broadest </a:t>
            </a:r>
            <a:r>
              <a:rPr sz="2000" dirty="0" smtClean="0">
                <a:solidFill>
                  <a:srgbClr val="2F2F2F"/>
                </a:solidFill>
                <a:latin typeface="Arial Rounded MT Bold" panose="020F0704030504030204" pitchFamily="34" charset="0"/>
                <a:cs typeface="Calibri"/>
              </a:rPr>
              <a:t>possible </a:t>
            </a:r>
            <a:r>
              <a:rPr sz="2000" spc="-10" dirty="0" smtClean="0">
                <a:solidFill>
                  <a:srgbClr val="2F2F2F"/>
                </a:solidFill>
                <a:latin typeface="Arial Rounded MT Bold" panose="020F0704030504030204" pitchFamily="34" charset="0"/>
                <a:cs typeface="Calibri"/>
              </a:rPr>
              <a:t>population </a:t>
            </a:r>
            <a:r>
              <a:rPr sz="2000" dirty="0" smtClean="0">
                <a:solidFill>
                  <a:srgbClr val="2F2F2F"/>
                </a:solidFill>
                <a:latin typeface="Arial Rounded MT Bold" panose="020F0704030504030204" pitchFamily="34" charset="0"/>
                <a:cs typeface="Calibri"/>
              </a:rPr>
              <a:t>of  </a:t>
            </a:r>
            <a:r>
              <a:rPr sz="2000" spc="-10" dirty="0" smtClean="0">
                <a:solidFill>
                  <a:srgbClr val="2F2F2F"/>
                </a:solidFill>
                <a:latin typeface="Arial Rounded MT Bold" panose="020F0704030504030204" pitchFamily="34" charset="0"/>
                <a:cs typeface="Calibri"/>
              </a:rPr>
              <a:t>participants</a:t>
            </a:r>
            <a:endParaRPr sz="2000" dirty="0" smtClean="0">
              <a:solidFill>
                <a:prstClr val="black"/>
              </a:solidFill>
              <a:latin typeface="Arial Rounded MT Bold" panose="020F0704030504030204" pitchFamily="34" charset="0"/>
              <a:cs typeface="Calibri"/>
            </a:endParaRPr>
          </a:p>
          <a:p>
            <a:pPr>
              <a:lnSpc>
                <a:spcPct val="150000"/>
              </a:lnSpc>
            </a:pPr>
            <a:endParaRPr sz="2000" dirty="0" smtClean="0">
              <a:solidFill>
                <a:prstClr val="black"/>
              </a:solidFill>
              <a:latin typeface="Arial Rounded MT Bold" panose="020F0704030504030204" pitchFamily="34" charset="0"/>
              <a:cs typeface="Times New Roman"/>
            </a:endParaRPr>
          </a:p>
          <a:p>
            <a:pPr marL="1811020" indent="-796290">
              <a:lnSpc>
                <a:spcPct val="150000"/>
              </a:lnSpc>
              <a:buFontTx/>
              <a:buAutoNum type="arabicPeriod" startAt="2"/>
              <a:tabLst>
                <a:tab pos="1811020" algn="l"/>
                <a:tab pos="1812288" algn="l"/>
              </a:tabLst>
            </a:pPr>
            <a:r>
              <a:rPr sz="2000" b="1" spc="-20" dirty="0" smtClean="0">
                <a:solidFill>
                  <a:srgbClr val="0D80B8"/>
                </a:solidFill>
                <a:latin typeface="Arial Rounded MT Bold" panose="020F0704030504030204" pitchFamily="34" charset="0"/>
                <a:cs typeface="Calibri"/>
              </a:rPr>
              <a:t>Investment</a:t>
            </a:r>
            <a:r>
              <a:rPr sz="2000" b="1" spc="-20" dirty="0">
                <a:solidFill>
                  <a:srgbClr val="0D80B8"/>
                </a:solidFill>
                <a:latin typeface="Arial Rounded MT Bold" panose="020F0704030504030204" pitchFamily="34" charset="0"/>
                <a:cs typeface="Calibri"/>
              </a:rPr>
              <a:t>:</a:t>
            </a:r>
            <a:endParaRPr sz="2000" dirty="0">
              <a:solidFill>
                <a:prstClr val="black"/>
              </a:solidFill>
              <a:latin typeface="Arial Rounded MT Bold" panose="020F0704030504030204" pitchFamily="34" charset="0"/>
              <a:cs typeface="Calibri"/>
            </a:endParaRPr>
          </a:p>
          <a:p>
            <a:pPr marL="1014730">
              <a:lnSpc>
                <a:spcPct val="150000"/>
              </a:lnSpc>
            </a:pPr>
            <a:r>
              <a:rPr sz="2000" spc="-10" dirty="0">
                <a:solidFill>
                  <a:srgbClr val="2F2F2F"/>
                </a:solidFill>
                <a:latin typeface="Arial Rounded MT Bold" panose="020F0704030504030204" pitchFamily="34" charset="0"/>
                <a:cs typeface="Calibri"/>
              </a:rPr>
              <a:t>The cost </a:t>
            </a:r>
            <a:r>
              <a:rPr sz="2000" dirty="0">
                <a:solidFill>
                  <a:srgbClr val="2F2F2F"/>
                </a:solidFill>
                <a:latin typeface="Arial Rounded MT Bold" panose="020F0704030504030204" pitchFamily="34" charset="0"/>
                <a:cs typeface="Calibri"/>
              </a:rPr>
              <a:t>of </a:t>
            </a:r>
            <a:r>
              <a:rPr sz="2000" spc="-10" dirty="0">
                <a:solidFill>
                  <a:srgbClr val="2F2F2F"/>
                </a:solidFill>
                <a:latin typeface="Arial Rounded MT Bold" panose="020F0704030504030204" pitchFamily="34" charset="0"/>
                <a:cs typeface="Calibri"/>
              </a:rPr>
              <a:t>controlling the </a:t>
            </a:r>
            <a:r>
              <a:rPr sz="2000" dirty="0">
                <a:solidFill>
                  <a:srgbClr val="2F2F2F"/>
                </a:solidFill>
                <a:latin typeface="Arial Rounded MT Bold" panose="020F0704030504030204" pitchFamily="34" charset="0"/>
                <a:cs typeface="Calibri"/>
              </a:rPr>
              <a:t>leader election</a:t>
            </a:r>
            <a:r>
              <a:rPr sz="2000" spc="50" dirty="0">
                <a:solidFill>
                  <a:srgbClr val="2F2F2F"/>
                </a:solidFill>
                <a:latin typeface="Arial Rounded MT Bold" panose="020F0704030504030204" pitchFamily="34" charset="0"/>
                <a:cs typeface="Calibri"/>
              </a:rPr>
              <a:t> </a:t>
            </a:r>
            <a:r>
              <a:rPr sz="2000" spc="-10" dirty="0">
                <a:solidFill>
                  <a:srgbClr val="2F2F2F"/>
                </a:solidFill>
                <a:latin typeface="Arial Rounded MT Bold" panose="020F0704030504030204" pitchFamily="34" charset="0"/>
                <a:cs typeface="Calibri"/>
              </a:rPr>
              <a:t>process</a:t>
            </a:r>
            <a:endParaRPr sz="2000" dirty="0">
              <a:solidFill>
                <a:prstClr val="black"/>
              </a:solidFill>
              <a:latin typeface="Arial Rounded MT Bold" panose="020F0704030504030204" pitchFamily="34" charset="0"/>
              <a:cs typeface="Calibri"/>
            </a:endParaRPr>
          </a:p>
          <a:p>
            <a:pPr marL="1014730">
              <a:lnSpc>
                <a:spcPct val="150000"/>
              </a:lnSpc>
            </a:pPr>
            <a:r>
              <a:rPr sz="2000" spc="-10" dirty="0">
                <a:solidFill>
                  <a:srgbClr val="2F2F2F"/>
                </a:solidFill>
                <a:latin typeface="Arial Rounded MT Bold" panose="020F0704030504030204" pitchFamily="34" charset="0"/>
                <a:cs typeface="Calibri"/>
              </a:rPr>
              <a:t>should </a:t>
            </a:r>
            <a:r>
              <a:rPr sz="2000" dirty="0">
                <a:solidFill>
                  <a:srgbClr val="2F2F2F"/>
                </a:solidFill>
                <a:latin typeface="Arial Rounded MT Bold" panose="020F0704030504030204" pitchFamily="34" charset="0"/>
                <a:cs typeface="Calibri"/>
              </a:rPr>
              <a:t>be </a:t>
            </a:r>
            <a:r>
              <a:rPr sz="2000" spc="-10" dirty="0">
                <a:solidFill>
                  <a:srgbClr val="2F2F2F"/>
                </a:solidFill>
                <a:latin typeface="Arial Rounded MT Bold" panose="020F0704030504030204" pitchFamily="34" charset="0"/>
                <a:cs typeface="Calibri"/>
              </a:rPr>
              <a:t>proportional to </a:t>
            </a:r>
            <a:r>
              <a:rPr sz="2000" dirty="0">
                <a:solidFill>
                  <a:srgbClr val="2F2F2F"/>
                </a:solidFill>
                <a:latin typeface="Arial Rounded MT Bold" panose="020F0704030504030204" pitchFamily="34" charset="0"/>
                <a:cs typeface="Calibri"/>
              </a:rPr>
              <a:t>the </a:t>
            </a:r>
            <a:r>
              <a:rPr sz="2000" spc="-10" dirty="0">
                <a:solidFill>
                  <a:srgbClr val="2F2F2F"/>
                </a:solidFill>
                <a:latin typeface="Arial Rounded MT Bold" panose="020F0704030504030204" pitchFamily="34" charset="0"/>
                <a:cs typeface="Calibri"/>
              </a:rPr>
              <a:t>value gained from</a:t>
            </a:r>
            <a:r>
              <a:rPr sz="2000" spc="10" dirty="0">
                <a:solidFill>
                  <a:srgbClr val="2F2F2F"/>
                </a:solidFill>
                <a:latin typeface="Arial Rounded MT Bold" panose="020F0704030504030204" pitchFamily="34" charset="0"/>
                <a:cs typeface="Calibri"/>
              </a:rPr>
              <a:t> </a:t>
            </a:r>
            <a:r>
              <a:rPr sz="2000" dirty="0">
                <a:solidFill>
                  <a:srgbClr val="2F2F2F"/>
                </a:solidFill>
                <a:latin typeface="Arial Rounded MT Bold" panose="020F0704030504030204" pitchFamily="34" charset="0"/>
                <a:cs typeface="Calibri"/>
              </a:rPr>
              <a:t>it</a:t>
            </a:r>
            <a:endParaRPr sz="2000" dirty="0">
              <a:solidFill>
                <a:prstClr val="black"/>
              </a:solidFill>
              <a:latin typeface="Arial Rounded MT Bold" panose="020F0704030504030204" pitchFamily="34" charset="0"/>
              <a:cs typeface="Calibri"/>
            </a:endParaRPr>
          </a:p>
          <a:p>
            <a:pPr>
              <a:lnSpc>
                <a:spcPct val="150000"/>
              </a:lnSpc>
            </a:pPr>
            <a:endParaRPr sz="2000" dirty="0">
              <a:solidFill>
                <a:prstClr val="black"/>
              </a:solidFill>
              <a:latin typeface="Arial Rounded MT Bold" panose="020F0704030504030204" pitchFamily="34" charset="0"/>
              <a:cs typeface="Times New Roman"/>
            </a:endParaRPr>
          </a:p>
          <a:p>
            <a:pPr marL="1855470" indent="-795020">
              <a:lnSpc>
                <a:spcPct val="150000"/>
              </a:lnSpc>
              <a:buFontTx/>
              <a:buAutoNum type="arabicPeriod" startAt="3"/>
              <a:tabLst>
                <a:tab pos="1855470" algn="l"/>
                <a:tab pos="1856738" algn="l"/>
              </a:tabLst>
            </a:pPr>
            <a:r>
              <a:rPr sz="2000" b="1" spc="-30" dirty="0">
                <a:solidFill>
                  <a:srgbClr val="F19C13"/>
                </a:solidFill>
                <a:latin typeface="Arial Rounded MT Bold" panose="020F0704030504030204" pitchFamily="34" charset="0"/>
                <a:cs typeface="Calibri"/>
              </a:rPr>
              <a:t>Verification:</a:t>
            </a:r>
            <a:endParaRPr sz="2000" dirty="0">
              <a:solidFill>
                <a:prstClr val="black"/>
              </a:solidFill>
              <a:latin typeface="Arial Rounded MT Bold" panose="020F0704030504030204" pitchFamily="34" charset="0"/>
              <a:cs typeface="Calibri"/>
            </a:endParaRPr>
          </a:p>
          <a:p>
            <a:pPr marL="1060450" marR="7228840">
              <a:lnSpc>
                <a:spcPct val="150000"/>
              </a:lnSpc>
            </a:pPr>
            <a:r>
              <a:rPr sz="2000" spc="-10" dirty="0">
                <a:solidFill>
                  <a:srgbClr val="2F2F2F"/>
                </a:solidFill>
                <a:latin typeface="Arial Rounded MT Bold" panose="020F0704030504030204" pitchFamily="34" charset="0"/>
                <a:cs typeface="Calibri"/>
              </a:rPr>
              <a:t>It should be relatively simple </a:t>
            </a:r>
            <a:r>
              <a:rPr sz="2000" spc="-20" dirty="0">
                <a:solidFill>
                  <a:srgbClr val="2F2F2F"/>
                </a:solidFill>
                <a:latin typeface="Arial Rounded MT Bold" panose="020F0704030504030204" pitchFamily="34" charset="0"/>
                <a:cs typeface="Calibri"/>
              </a:rPr>
              <a:t>for </a:t>
            </a:r>
            <a:r>
              <a:rPr sz="2000" dirty="0">
                <a:solidFill>
                  <a:srgbClr val="2F2F2F"/>
                </a:solidFill>
                <a:latin typeface="Arial Rounded MT Bold" panose="020F0704030504030204" pitchFamily="34" charset="0"/>
                <a:cs typeface="Calibri"/>
              </a:rPr>
              <a:t>all </a:t>
            </a:r>
            <a:r>
              <a:rPr sz="2000" spc="-10" dirty="0">
                <a:solidFill>
                  <a:srgbClr val="2F2F2F"/>
                </a:solidFill>
                <a:latin typeface="Arial Rounded MT Bold" panose="020F0704030504030204" pitchFamily="34" charset="0"/>
                <a:cs typeface="Calibri"/>
              </a:rPr>
              <a:t>participants  </a:t>
            </a:r>
            <a:r>
              <a:rPr sz="2000" spc="-20" dirty="0">
                <a:solidFill>
                  <a:srgbClr val="2F2F2F"/>
                </a:solidFill>
                <a:latin typeface="Arial Rounded MT Bold" panose="020F0704030504030204" pitchFamily="34" charset="0"/>
                <a:cs typeface="Calibri"/>
              </a:rPr>
              <a:t>to </a:t>
            </a:r>
            <a:r>
              <a:rPr sz="2000" dirty="0">
                <a:solidFill>
                  <a:srgbClr val="2F2F2F"/>
                </a:solidFill>
                <a:latin typeface="Arial Rounded MT Bold" panose="020F0704030504030204" pitchFamily="34" charset="0"/>
                <a:cs typeface="Calibri"/>
              </a:rPr>
              <a:t>verify </a:t>
            </a:r>
            <a:r>
              <a:rPr sz="2000" spc="-10" dirty="0">
                <a:solidFill>
                  <a:srgbClr val="2F2F2F"/>
                </a:solidFill>
                <a:latin typeface="Arial Rounded MT Bold" panose="020F0704030504030204" pitchFamily="34" charset="0"/>
                <a:cs typeface="Calibri"/>
              </a:rPr>
              <a:t>that </a:t>
            </a:r>
            <a:r>
              <a:rPr sz="2000" spc="-10" dirty="0" smtClean="0">
                <a:solidFill>
                  <a:srgbClr val="2F2F2F"/>
                </a:solidFill>
                <a:latin typeface="Arial Rounded MT Bold" panose="020F0704030504030204" pitchFamily="34" charset="0"/>
                <a:cs typeface="Calibri"/>
              </a:rPr>
              <a:t>the</a:t>
            </a:r>
            <a:r>
              <a:rPr lang="en-IN" sz="2000" spc="-10" dirty="0" smtClean="0">
                <a:solidFill>
                  <a:srgbClr val="2F2F2F"/>
                </a:solidFill>
                <a:latin typeface="Arial Rounded MT Bold" panose="020F0704030504030204" pitchFamily="34" charset="0"/>
                <a:cs typeface="Calibri"/>
              </a:rPr>
              <a:t>  </a:t>
            </a:r>
            <a:r>
              <a:rPr sz="2000" dirty="0" smtClean="0">
                <a:solidFill>
                  <a:srgbClr val="2F2F2F"/>
                </a:solidFill>
                <a:latin typeface="Arial Rounded MT Bold" panose="020F0704030504030204" pitchFamily="34" charset="0"/>
                <a:cs typeface="Calibri"/>
              </a:rPr>
              <a:t>leader </a:t>
            </a:r>
            <a:r>
              <a:rPr sz="2000" spc="-10" dirty="0">
                <a:solidFill>
                  <a:srgbClr val="2F2F2F"/>
                </a:solidFill>
                <a:latin typeface="Arial Rounded MT Bold" panose="020F0704030504030204" pitchFamily="34" charset="0"/>
                <a:cs typeface="Calibri"/>
              </a:rPr>
              <a:t>was legitimately  selected</a:t>
            </a:r>
            <a:endParaRPr sz="2000" dirty="0">
              <a:solidFill>
                <a:prstClr val="black"/>
              </a:solidFill>
              <a:latin typeface="Arial Rounded MT Bold" panose="020F0704030504030204" pitchFamily="34" charset="0"/>
              <a:cs typeface="Calibri"/>
            </a:endParaRPr>
          </a:p>
        </p:txBody>
      </p:sp>
    </p:spTree>
    <p:extLst>
      <p:ext uri="{BB962C8B-B14F-4D97-AF65-F5344CB8AC3E}">
        <p14:creationId xmlns:p14="http://schemas.microsoft.com/office/powerpoint/2010/main" val="157838376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1312608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What </a:t>
            </a:r>
            <a:r>
              <a:rPr sz="5600" dirty="0">
                <a:solidFill>
                  <a:srgbClr val="095A82"/>
                </a:solidFill>
              </a:rPr>
              <a:t>If Someone </a:t>
            </a:r>
            <a:r>
              <a:rPr sz="5600" spc="-5" dirty="0">
                <a:solidFill>
                  <a:srgbClr val="095A82"/>
                </a:solidFill>
              </a:rPr>
              <a:t>Tries </a:t>
            </a:r>
            <a:r>
              <a:rPr sz="5600" dirty="0">
                <a:solidFill>
                  <a:srgbClr val="095A82"/>
                </a:solidFill>
              </a:rPr>
              <a:t>To Hack </a:t>
            </a:r>
            <a:r>
              <a:rPr sz="5600" spc="-5" dirty="0">
                <a:solidFill>
                  <a:srgbClr val="095A82"/>
                </a:solidFill>
              </a:rPr>
              <a:t>The</a:t>
            </a:r>
            <a:r>
              <a:rPr sz="5600" spc="-95" dirty="0">
                <a:solidFill>
                  <a:srgbClr val="095A82"/>
                </a:solidFill>
              </a:rPr>
              <a:t> </a:t>
            </a:r>
            <a:r>
              <a:rPr sz="5600" dirty="0">
                <a:solidFill>
                  <a:srgbClr val="095A82"/>
                </a:solidFill>
              </a:rPr>
              <a:t>System?</a:t>
            </a:r>
            <a:endParaRPr sz="5600"/>
          </a:p>
        </p:txBody>
      </p:sp>
      <p:sp>
        <p:nvSpPr>
          <p:cNvPr id="7" name="object 7"/>
          <p:cNvSpPr txBox="1"/>
          <p:nvPr/>
        </p:nvSpPr>
        <p:spPr>
          <a:xfrm>
            <a:off x="3553714" y="5307838"/>
            <a:ext cx="3056890" cy="696595"/>
          </a:xfrm>
          <a:prstGeom prst="rect">
            <a:avLst/>
          </a:prstGeom>
        </p:spPr>
        <p:txBody>
          <a:bodyPr vert="horz" wrap="square" lIns="0" tIns="13335" rIns="0" bIns="0" rtlCol="0">
            <a:spAutoFit/>
          </a:bodyPr>
          <a:lstStyle/>
          <a:p>
            <a:pPr marL="12700">
              <a:spcBef>
                <a:spcPts val="105"/>
              </a:spcBef>
            </a:pPr>
            <a:r>
              <a:rPr sz="4400" b="1" spc="-20" dirty="0">
                <a:solidFill>
                  <a:srgbClr val="095A82"/>
                </a:solidFill>
                <a:cs typeface="Calibri"/>
              </a:rPr>
              <a:t>Prev </a:t>
            </a:r>
            <a:r>
              <a:rPr sz="4400" b="1" dirty="0">
                <a:solidFill>
                  <a:srgbClr val="095A82"/>
                </a:solidFill>
                <a:cs typeface="Calibri"/>
              </a:rPr>
              <a:t>block</a:t>
            </a:r>
            <a:r>
              <a:rPr sz="4400" b="1" spc="-60" dirty="0">
                <a:solidFill>
                  <a:srgbClr val="095A82"/>
                </a:solidFill>
                <a:cs typeface="Calibri"/>
              </a:rPr>
              <a:t> </a:t>
            </a:r>
            <a:r>
              <a:rPr sz="4400" b="1" dirty="0">
                <a:solidFill>
                  <a:srgbClr val="095A82"/>
                </a:solidFill>
                <a:cs typeface="Calibri"/>
              </a:rPr>
              <a:t>ID</a:t>
            </a:r>
            <a:endParaRPr sz="4400">
              <a:solidFill>
                <a:prstClr val="black"/>
              </a:solidFill>
              <a:cs typeface="Calibri"/>
            </a:endParaRPr>
          </a:p>
        </p:txBody>
      </p:sp>
      <p:sp>
        <p:nvSpPr>
          <p:cNvPr id="8" name="object 8"/>
          <p:cNvSpPr txBox="1"/>
          <p:nvPr/>
        </p:nvSpPr>
        <p:spPr>
          <a:xfrm>
            <a:off x="8357996" y="5307838"/>
            <a:ext cx="2699385" cy="696595"/>
          </a:xfrm>
          <a:prstGeom prst="rect">
            <a:avLst/>
          </a:prstGeom>
        </p:spPr>
        <p:txBody>
          <a:bodyPr vert="horz" wrap="square" lIns="0" tIns="13335" rIns="0" bIns="0" rtlCol="0">
            <a:spAutoFit/>
          </a:bodyPr>
          <a:lstStyle/>
          <a:p>
            <a:pPr marL="12700">
              <a:spcBef>
                <a:spcPts val="105"/>
              </a:spcBef>
            </a:pPr>
            <a:r>
              <a:rPr sz="4400" b="1" spc="-35" dirty="0">
                <a:solidFill>
                  <a:srgbClr val="F19C13"/>
                </a:solidFill>
                <a:cs typeface="Calibri"/>
              </a:rPr>
              <a:t>Transaction</a:t>
            </a:r>
            <a:endParaRPr sz="4400">
              <a:solidFill>
                <a:prstClr val="black"/>
              </a:solidFill>
              <a:cs typeface="Calibri"/>
            </a:endParaRPr>
          </a:p>
        </p:txBody>
      </p:sp>
      <p:sp>
        <p:nvSpPr>
          <p:cNvPr id="9" name="object 9"/>
          <p:cNvSpPr txBox="1"/>
          <p:nvPr/>
        </p:nvSpPr>
        <p:spPr>
          <a:xfrm>
            <a:off x="13062965" y="5307838"/>
            <a:ext cx="3392170" cy="696595"/>
          </a:xfrm>
          <a:prstGeom prst="rect">
            <a:avLst/>
          </a:prstGeom>
        </p:spPr>
        <p:txBody>
          <a:bodyPr vert="horz" wrap="square" lIns="0" tIns="13335" rIns="0" bIns="0" rtlCol="0">
            <a:spAutoFit/>
          </a:bodyPr>
          <a:lstStyle/>
          <a:p>
            <a:pPr marL="12700">
              <a:spcBef>
                <a:spcPts val="105"/>
              </a:spcBef>
            </a:pPr>
            <a:r>
              <a:rPr sz="4400" b="1" dirty="0">
                <a:solidFill>
                  <a:srgbClr val="16A995"/>
                </a:solidFill>
                <a:cs typeface="Calibri"/>
              </a:rPr>
              <a:t>Random</a:t>
            </a:r>
            <a:r>
              <a:rPr sz="4400" b="1" spc="-70" dirty="0">
                <a:solidFill>
                  <a:srgbClr val="16A995"/>
                </a:solidFill>
                <a:cs typeface="Calibri"/>
              </a:rPr>
              <a:t> </a:t>
            </a:r>
            <a:r>
              <a:rPr sz="4400" b="1" spc="-5" dirty="0">
                <a:solidFill>
                  <a:srgbClr val="16A995"/>
                </a:solidFill>
                <a:cs typeface="Calibri"/>
              </a:rPr>
              <a:t>guess</a:t>
            </a:r>
            <a:endParaRPr sz="4400">
              <a:solidFill>
                <a:prstClr val="black"/>
              </a:solidFill>
              <a:cs typeface="Calibri"/>
            </a:endParaRPr>
          </a:p>
        </p:txBody>
      </p:sp>
      <p:sp>
        <p:nvSpPr>
          <p:cNvPr id="10" name="object 10"/>
          <p:cNvSpPr/>
          <p:nvPr/>
        </p:nvSpPr>
        <p:spPr>
          <a:xfrm>
            <a:off x="4679441" y="3848861"/>
            <a:ext cx="9241790" cy="1651000"/>
          </a:xfrm>
          <a:custGeom>
            <a:avLst/>
            <a:gdLst/>
            <a:ahLst/>
            <a:cxnLst/>
            <a:rect l="l" t="t" r="r" b="b"/>
            <a:pathLst>
              <a:path w="9241790" h="1651000">
                <a:moveTo>
                  <a:pt x="0" y="1650491"/>
                </a:moveTo>
                <a:lnTo>
                  <a:pt x="1338" y="1605210"/>
                </a:lnTo>
                <a:lnTo>
                  <a:pt x="5308" y="1560566"/>
                </a:lnTo>
                <a:lnTo>
                  <a:pt x="11839" y="1516624"/>
                </a:lnTo>
                <a:lnTo>
                  <a:pt x="20864" y="1473447"/>
                </a:lnTo>
                <a:lnTo>
                  <a:pt x="32312" y="1431097"/>
                </a:lnTo>
                <a:lnTo>
                  <a:pt x="46116" y="1389638"/>
                </a:lnTo>
                <a:lnTo>
                  <a:pt x="62205" y="1349131"/>
                </a:lnTo>
                <a:lnTo>
                  <a:pt x="80512" y="1309641"/>
                </a:lnTo>
                <a:lnTo>
                  <a:pt x="100966" y="1271229"/>
                </a:lnTo>
                <a:lnTo>
                  <a:pt x="123500" y="1233960"/>
                </a:lnTo>
                <a:lnTo>
                  <a:pt x="148043" y="1197895"/>
                </a:lnTo>
                <a:lnTo>
                  <a:pt x="174528" y="1163098"/>
                </a:lnTo>
                <a:lnTo>
                  <a:pt x="202884" y="1129632"/>
                </a:lnTo>
                <a:lnTo>
                  <a:pt x="233044" y="1097559"/>
                </a:lnTo>
                <a:lnTo>
                  <a:pt x="264937" y="1066942"/>
                </a:lnTo>
                <a:lnTo>
                  <a:pt x="298496" y="1037845"/>
                </a:lnTo>
                <a:lnTo>
                  <a:pt x="333650" y="1010330"/>
                </a:lnTo>
                <a:lnTo>
                  <a:pt x="370332" y="984461"/>
                </a:lnTo>
                <a:lnTo>
                  <a:pt x="408471" y="960299"/>
                </a:lnTo>
                <a:lnTo>
                  <a:pt x="447999" y="937909"/>
                </a:lnTo>
                <a:lnTo>
                  <a:pt x="488847" y="917352"/>
                </a:lnTo>
                <a:lnTo>
                  <a:pt x="530946" y="898692"/>
                </a:lnTo>
                <a:lnTo>
                  <a:pt x="574228" y="881992"/>
                </a:lnTo>
                <a:lnTo>
                  <a:pt x="618622" y="867314"/>
                </a:lnTo>
                <a:lnTo>
                  <a:pt x="664060" y="854722"/>
                </a:lnTo>
                <a:lnTo>
                  <a:pt x="710472" y="844278"/>
                </a:lnTo>
                <a:lnTo>
                  <a:pt x="757791" y="836046"/>
                </a:lnTo>
                <a:lnTo>
                  <a:pt x="805947" y="830088"/>
                </a:lnTo>
                <a:lnTo>
                  <a:pt x="854871" y="826466"/>
                </a:lnTo>
                <a:lnTo>
                  <a:pt x="904494" y="825246"/>
                </a:lnTo>
                <a:lnTo>
                  <a:pt x="3778123" y="825246"/>
                </a:lnTo>
                <a:lnTo>
                  <a:pt x="3827745" y="824025"/>
                </a:lnTo>
                <a:lnTo>
                  <a:pt x="3876669" y="820403"/>
                </a:lnTo>
                <a:lnTo>
                  <a:pt x="3924825" y="814445"/>
                </a:lnTo>
                <a:lnTo>
                  <a:pt x="3972144" y="806213"/>
                </a:lnTo>
                <a:lnTo>
                  <a:pt x="4018556" y="795769"/>
                </a:lnTo>
                <a:lnTo>
                  <a:pt x="4063994" y="783177"/>
                </a:lnTo>
                <a:lnTo>
                  <a:pt x="4108388" y="768499"/>
                </a:lnTo>
                <a:lnTo>
                  <a:pt x="4151670" y="751799"/>
                </a:lnTo>
                <a:lnTo>
                  <a:pt x="4193769" y="733139"/>
                </a:lnTo>
                <a:lnTo>
                  <a:pt x="4234617" y="712582"/>
                </a:lnTo>
                <a:lnTo>
                  <a:pt x="4274145" y="690192"/>
                </a:lnTo>
                <a:lnTo>
                  <a:pt x="4312285" y="666030"/>
                </a:lnTo>
                <a:lnTo>
                  <a:pt x="4348966" y="640161"/>
                </a:lnTo>
                <a:lnTo>
                  <a:pt x="4384120" y="612646"/>
                </a:lnTo>
                <a:lnTo>
                  <a:pt x="4417679" y="583549"/>
                </a:lnTo>
                <a:lnTo>
                  <a:pt x="4449572" y="552932"/>
                </a:lnTo>
                <a:lnTo>
                  <a:pt x="4479732" y="520859"/>
                </a:lnTo>
                <a:lnTo>
                  <a:pt x="4508088" y="487393"/>
                </a:lnTo>
                <a:lnTo>
                  <a:pt x="4534573" y="452596"/>
                </a:lnTo>
                <a:lnTo>
                  <a:pt x="4559116" y="416531"/>
                </a:lnTo>
                <a:lnTo>
                  <a:pt x="4581650" y="379262"/>
                </a:lnTo>
                <a:lnTo>
                  <a:pt x="4602104" y="340850"/>
                </a:lnTo>
                <a:lnTo>
                  <a:pt x="4620411" y="301360"/>
                </a:lnTo>
                <a:lnTo>
                  <a:pt x="4636500" y="260853"/>
                </a:lnTo>
                <a:lnTo>
                  <a:pt x="4650304" y="219394"/>
                </a:lnTo>
                <a:lnTo>
                  <a:pt x="4661752" y="177044"/>
                </a:lnTo>
                <a:lnTo>
                  <a:pt x="4670777" y="133867"/>
                </a:lnTo>
                <a:lnTo>
                  <a:pt x="4677308" y="89925"/>
                </a:lnTo>
                <a:lnTo>
                  <a:pt x="4681278" y="45281"/>
                </a:lnTo>
                <a:lnTo>
                  <a:pt x="4682617" y="0"/>
                </a:lnTo>
                <a:lnTo>
                  <a:pt x="4683955" y="45281"/>
                </a:lnTo>
                <a:lnTo>
                  <a:pt x="4687925" y="89925"/>
                </a:lnTo>
                <a:lnTo>
                  <a:pt x="4694456" y="133867"/>
                </a:lnTo>
                <a:lnTo>
                  <a:pt x="4703481" y="177044"/>
                </a:lnTo>
                <a:lnTo>
                  <a:pt x="4714929" y="219394"/>
                </a:lnTo>
                <a:lnTo>
                  <a:pt x="4728733" y="260853"/>
                </a:lnTo>
                <a:lnTo>
                  <a:pt x="4744822" y="301360"/>
                </a:lnTo>
                <a:lnTo>
                  <a:pt x="4763129" y="340850"/>
                </a:lnTo>
                <a:lnTo>
                  <a:pt x="4783583" y="379262"/>
                </a:lnTo>
                <a:lnTo>
                  <a:pt x="4806117" y="416531"/>
                </a:lnTo>
                <a:lnTo>
                  <a:pt x="4830660" y="452596"/>
                </a:lnTo>
                <a:lnTo>
                  <a:pt x="4857145" y="487393"/>
                </a:lnTo>
                <a:lnTo>
                  <a:pt x="4885501" y="520859"/>
                </a:lnTo>
                <a:lnTo>
                  <a:pt x="4915661" y="552932"/>
                </a:lnTo>
                <a:lnTo>
                  <a:pt x="4947554" y="583549"/>
                </a:lnTo>
                <a:lnTo>
                  <a:pt x="4981113" y="612646"/>
                </a:lnTo>
                <a:lnTo>
                  <a:pt x="5016267" y="640161"/>
                </a:lnTo>
                <a:lnTo>
                  <a:pt x="5052948" y="666030"/>
                </a:lnTo>
                <a:lnTo>
                  <a:pt x="5091088" y="690192"/>
                </a:lnTo>
                <a:lnTo>
                  <a:pt x="5130616" y="712582"/>
                </a:lnTo>
                <a:lnTo>
                  <a:pt x="5171464" y="733139"/>
                </a:lnTo>
                <a:lnTo>
                  <a:pt x="5213563" y="751799"/>
                </a:lnTo>
                <a:lnTo>
                  <a:pt x="5256845" y="768499"/>
                </a:lnTo>
                <a:lnTo>
                  <a:pt x="5301239" y="783177"/>
                </a:lnTo>
                <a:lnTo>
                  <a:pt x="5346677" y="795769"/>
                </a:lnTo>
                <a:lnTo>
                  <a:pt x="5393089" y="806213"/>
                </a:lnTo>
                <a:lnTo>
                  <a:pt x="5440408" y="814445"/>
                </a:lnTo>
                <a:lnTo>
                  <a:pt x="5488564" y="820403"/>
                </a:lnTo>
                <a:lnTo>
                  <a:pt x="5537488" y="824025"/>
                </a:lnTo>
                <a:lnTo>
                  <a:pt x="5587111" y="825246"/>
                </a:lnTo>
                <a:lnTo>
                  <a:pt x="8337042" y="825246"/>
                </a:lnTo>
                <a:lnTo>
                  <a:pt x="8386664" y="826466"/>
                </a:lnTo>
                <a:lnTo>
                  <a:pt x="8435588" y="830088"/>
                </a:lnTo>
                <a:lnTo>
                  <a:pt x="8483744" y="836046"/>
                </a:lnTo>
                <a:lnTo>
                  <a:pt x="8531063" y="844278"/>
                </a:lnTo>
                <a:lnTo>
                  <a:pt x="8577475" y="854722"/>
                </a:lnTo>
                <a:lnTo>
                  <a:pt x="8622913" y="867314"/>
                </a:lnTo>
                <a:lnTo>
                  <a:pt x="8667307" y="881992"/>
                </a:lnTo>
                <a:lnTo>
                  <a:pt x="8710589" y="898692"/>
                </a:lnTo>
                <a:lnTo>
                  <a:pt x="8752688" y="917352"/>
                </a:lnTo>
                <a:lnTo>
                  <a:pt x="8793536" y="937909"/>
                </a:lnTo>
                <a:lnTo>
                  <a:pt x="8833064" y="960299"/>
                </a:lnTo>
                <a:lnTo>
                  <a:pt x="8871204" y="984461"/>
                </a:lnTo>
                <a:lnTo>
                  <a:pt x="8907885" y="1010330"/>
                </a:lnTo>
                <a:lnTo>
                  <a:pt x="8943039" y="1037845"/>
                </a:lnTo>
                <a:lnTo>
                  <a:pt x="8976598" y="1066942"/>
                </a:lnTo>
                <a:lnTo>
                  <a:pt x="9008491" y="1097559"/>
                </a:lnTo>
                <a:lnTo>
                  <a:pt x="9038651" y="1129632"/>
                </a:lnTo>
                <a:lnTo>
                  <a:pt x="9067007" y="1163098"/>
                </a:lnTo>
                <a:lnTo>
                  <a:pt x="9093492" y="1197895"/>
                </a:lnTo>
                <a:lnTo>
                  <a:pt x="9118035" y="1233960"/>
                </a:lnTo>
                <a:lnTo>
                  <a:pt x="9140569" y="1271229"/>
                </a:lnTo>
                <a:lnTo>
                  <a:pt x="9161023" y="1309641"/>
                </a:lnTo>
                <a:lnTo>
                  <a:pt x="9179330" y="1349131"/>
                </a:lnTo>
                <a:lnTo>
                  <a:pt x="9195419" y="1389638"/>
                </a:lnTo>
                <a:lnTo>
                  <a:pt x="9209223" y="1431097"/>
                </a:lnTo>
                <a:lnTo>
                  <a:pt x="9220671" y="1473447"/>
                </a:lnTo>
                <a:lnTo>
                  <a:pt x="9229696" y="1516624"/>
                </a:lnTo>
                <a:lnTo>
                  <a:pt x="9236227" y="1560566"/>
                </a:lnTo>
                <a:lnTo>
                  <a:pt x="9240197" y="1605210"/>
                </a:lnTo>
                <a:lnTo>
                  <a:pt x="9241536" y="1650491"/>
                </a:lnTo>
              </a:path>
            </a:pathLst>
          </a:custGeom>
          <a:ln w="28956">
            <a:solidFill>
              <a:srgbClr val="5F5F5F"/>
            </a:solidFill>
          </a:ln>
        </p:spPr>
        <p:txBody>
          <a:bodyPr wrap="square" lIns="0" tIns="0" rIns="0" bIns="0" rtlCol="0"/>
          <a:lstStyle/>
          <a:p>
            <a:endParaRPr>
              <a:solidFill>
                <a:prstClr val="black"/>
              </a:solidFill>
            </a:endParaRPr>
          </a:p>
        </p:txBody>
      </p:sp>
      <p:sp>
        <p:nvSpPr>
          <p:cNvPr id="11" name="object 11"/>
          <p:cNvSpPr txBox="1"/>
          <p:nvPr/>
        </p:nvSpPr>
        <p:spPr>
          <a:xfrm>
            <a:off x="937666" y="1646961"/>
            <a:ext cx="12902565" cy="2187575"/>
          </a:xfrm>
          <a:prstGeom prst="rect">
            <a:avLst/>
          </a:prstGeom>
        </p:spPr>
        <p:txBody>
          <a:bodyPr vert="horz" wrap="square" lIns="0" tIns="256540" rIns="0" bIns="0" rtlCol="0">
            <a:spAutoFit/>
          </a:bodyPr>
          <a:lstStyle/>
          <a:p>
            <a:pPr marL="12700">
              <a:spcBef>
                <a:spcPts val="2020"/>
              </a:spcBef>
            </a:pPr>
            <a:r>
              <a:rPr sz="2800" b="1" spc="-10" dirty="0">
                <a:solidFill>
                  <a:srgbClr val="5F5F5F"/>
                </a:solidFill>
                <a:cs typeface="Calibri"/>
              </a:rPr>
              <a:t>What </a:t>
            </a:r>
            <a:r>
              <a:rPr sz="2800" b="1" spc="-5" dirty="0">
                <a:solidFill>
                  <a:srgbClr val="5F5F5F"/>
                </a:solidFill>
                <a:cs typeface="Calibri"/>
              </a:rPr>
              <a:t>if somebody tries to alter the transaction in the</a:t>
            </a:r>
            <a:r>
              <a:rPr sz="2800" b="1" spc="155" dirty="0">
                <a:solidFill>
                  <a:srgbClr val="5F5F5F"/>
                </a:solidFill>
                <a:cs typeface="Calibri"/>
              </a:rPr>
              <a:t> </a:t>
            </a:r>
            <a:r>
              <a:rPr sz="2800" b="1" spc="-5" dirty="0">
                <a:solidFill>
                  <a:srgbClr val="5F5F5F"/>
                </a:solidFill>
                <a:cs typeface="Calibri"/>
              </a:rPr>
              <a:t>block?</a:t>
            </a:r>
            <a:endParaRPr sz="2800">
              <a:solidFill>
                <a:prstClr val="black"/>
              </a:solidFill>
              <a:cs typeface="Calibri"/>
            </a:endParaRPr>
          </a:p>
          <a:p>
            <a:pPr marL="12700">
              <a:spcBef>
                <a:spcPts val="1920"/>
              </a:spcBef>
            </a:pPr>
            <a:r>
              <a:rPr sz="2800" spc="-10" dirty="0">
                <a:solidFill>
                  <a:srgbClr val="5F5F5F"/>
                </a:solidFill>
                <a:cs typeface="Calibri"/>
              </a:rPr>
              <a:t>Once </a:t>
            </a:r>
            <a:r>
              <a:rPr sz="2800" spc="-5" dirty="0">
                <a:solidFill>
                  <a:srgbClr val="5F5F5F"/>
                </a:solidFill>
                <a:cs typeface="Calibri"/>
              </a:rPr>
              <a:t>a </a:t>
            </a:r>
            <a:r>
              <a:rPr sz="2800" spc="-10" dirty="0">
                <a:solidFill>
                  <a:srgbClr val="5F5F5F"/>
                </a:solidFill>
                <a:cs typeface="Calibri"/>
              </a:rPr>
              <a:t>block </a:t>
            </a:r>
            <a:r>
              <a:rPr sz="2800" spc="-5" dirty="0">
                <a:solidFill>
                  <a:srgbClr val="5F5F5F"/>
                </a:solidFill>
                <a:cs typeface="Calibri"/>
              </a:rPr>
              <a:t>is solved the cryptographic </a:t>
            </a:r>
            <a:r>
              <a:rPr sz="2800" spc="-10" dirty="0">
                <a:solidFill>
                  <a:srgbClr val="5F5F5F"/>
                </a:solidFill>
                <a:cs typeface="Calibri"/>
              </a:rPr>
              <a:t>hash output becomes </a:t>
            </a:r>
            <a:r>
              <a:rPr sz="2800" spc="-5" dirty="0">
                <a:solidFill>
                  <a:srgbClr val="5F5F5F"/>
                </a:solidFill>
                <a:cs typeface="Calibri"/>
              </a:rPr>
              <a:t>the identifier of that</a:t>
            </a:r>
            <a:r>
              <a:rPr sz="2800" spc="310" dirty="0">
                <a:solidFill>
                  <a:srgbClr val="5F5F5F"/>
                </a:solidFill>
                <a:cs typeface="Calibri"/>
              </a:rPr>
              <a:t> </a:t>
            </a:r>
            <a:r>
              <a:rPr sz="2800" spc="-10" dirty="0">
                <a:solidFill>
                  <a:srgbClr val="5F5F5F"/>
                </a:solidFill>
                <a:cs typeface="Calibri"/>
              </a:rPr>
              <a:t>block</a:t>
            </a:r>
            <a:endParaRPr sz="2800">
              <a:solidFill>
                <a:prstClr val="black"/>
              </a:solidFill>
              <a:cs typeface="Calibri"/>
            </a:endParaRPr>
          </a:p>
          <a:p>
            <a:endParaRPr sz="2700">
              <a:solidFill>
                <a:prstClr val="black"/>
              </a:solidFill>
              <a:latin typeface="Times New Roman"/>
              <a:cs typeface="Times New Roman"/>
            </a:endParaRPr>
          </a:p>
          <a:p>
            <a:pPr marL="7451725"/>
            <a:r>
              <a:rPr sz="2800" b="1" spc="-5" dirty="0">
                <a:solidFill>
                  <a:srgbClr val="5F5F5F"/>
                </a:solidFill>
                <a:cs typeface="Calibri"/>
              </a:rPr>
              <a:t>Block</a:t>
            </a:r>
            <a:r>
              <a:rPr sz="2800" b="1" spc="10" dirty="0">
                <a:solidFill>
                  <a:srgbClr val="5F5F5F"/>
                </a:solidFill>
                <a:cs typeface="Calibri"/>
              </a:rPr>
              <a:t> </a:t>
            </a:r>
            <a:r>
              <a:rPr sz="2800" b="1" spc="-20" dirty="0">
                <a:solidFill>
                  <a:srgbClr val="5F5F5F"/>
                </a:solidFill>
                <a:cs typeface="Calibri"/>
              </a:rPr>
              <a:t>Contents</a:t>
            </a:r>
            <a:endParaRPr sz="2800">
              <a:solidFill>
                <a:prstClr val="black"/>
              </a:solidFill>
              <a:cs typeface="Calibri"/>
            </a:endParaRPr>
          </a:p>
        </p:txBody>
      </p:sp>
      <p:sp>
        <p:nvSpPr>
          <p:cNvPr id="12" name="object 12"/>
          <p:cNvSpPr/>
          <p:nvPr/>
        </p:nvSpPr>
        <p:spPr>
          <a:xfrm>
            <a:off x="4679441" y="6066282"/>
            <a:ext cx="9241790" cy="0"/>
          </a:xfrm>
          <a:custGeom>
            <a:avLst/>
            <a:gdLst/>
            <a:ahLst/>
            <a:cxnLst/>
            <a:rect l="l" t="t" r="r" b="b"/>
            <a:pathLst>
              <a:path w="9241790">
                <a:moveTo>
                  <a:pt x="0" y="0"/>
                </a:moveTo>
                <a:lnTo>
                  <a:pt x="9241281" y="0"/>
                </a:lnTo>
              </a:path>
            </a:pathLst>
          </a:custGeom>
          <a:ln w="28956">
            <a:solidFill>
              <a:srgbClr val="5F5F5F"/>
            </a:solidFill>
          </a:ln>
        </p:spPr>
        <p:txBody>
          <a:bodyPr wrap="square" lIns="0" tIns="0" rIns="0" bIns="0" rtlCol="0"/>
          <a:lstStyle/>
          <a:p>
            <a:endParaRPr>
              <a:solidFill>
                <a:prstClr val="black"/>
              </a:solidFill>
            </a:endParaRPr>
          </a:p>
        </p:txBody>
      </p:sp>
      <p:sp>
        <p:nvSpPr>
          <p:cNvPr id="13" name="object 13"/>
          <p:cNvSpPr/>
          <p:nvPr/>
        </p:nvSpPr>
        <p:spPr>
          <a:xfrm>
            <a:off x="8966454" y="6072378"/>
            <a:ext cx="765175" cy="1217930"/>
          </a:xfrm>
          <a:custGeom>
            <a:avLst/>
            <a:gdLst/>
            <a:ahLst/>
            <a:cxnLst/>
            <a:rect l="l" t="t" r="r" b="b"/>
            <a:pathLst>
              <a:path w="765175" h="1217929">
                <a:moveTo>
                  <a:pt x="0" y="835151"/>
                </a:moveTo>
                <a:lnTo>
                  <a:pt x="191262" y="835151"/>
                </a:lnTo>
                <a:lnTo>
                  <a:pt x="191262" y="0"/>
                </a:lnTo>
                <a:lnTo>
                  <a:pt x="573786" y="0"/>
                </a:lnTo>
                <a:lnTo>
                  <a:pt x="573786" y="835151"/>
                </a:lnTo>
                <a:lnTo>
                  <a:pt x="765048" y="835151"/>
                </a:lnTo>
                <a:lnTo>
                  <a:pt x="382524" y="1217676"/>
                </a:lnTo>
                <a:lnTo>
                  <a:pt x="0" y="835151"/>
                </a:lnTo>
                <a:close/>
              </a:path>
            </a:pathLst>
          </a:custGeom>
          <a:ln w="28956">
            <a:solidFill>
              <a:srgbClr val="5F5F5F"/>
            </a:solidFill>
          </a:ln>
        </p:spPr>
        <p:txBody>
          <a:bodyPr wrap="square" lIns="0" tIns="0" rIns="0" bIns="0" rtlCol="0"/>
          <a:lstStyle/>
          <a:p>
            <a:endParaRPr>
              <a:solidFill>
                <a:prstClr val="black"/>
              </a:solidFill>
            </a:endParaRPr>
          </a:p>
        </p:txBody>
      </p:sp>
      <p:sp>
        <p:nvSpPr>
          <p:cNvPr id="14" name="object 14"/>
          <p:cNvSpPr txBox="1"/>
          <p:nvPr/>
        </p:nvSpPr>
        <p:spPr>
          <a:xfrm>
            <a:off x="2463800" y="7322946"/>
            <a:ext cx="13362305" cy="1361440"/>
          </a:xfrm>
          <a:prstGeom prst="rect">
            <a:avLst/>
          </a:prstGeom>
        </p:spPr>
        <p:txBody>
          <a:bodyPr vert="horz" wrap="square" lIns="0" tIns="12065" rIns="0" bIns="0" rtlCol="0">
            <a:spAutoFit/>
          </a:bodyPr>
          <a:lstStyle/>
          <a:p>
            <a:pPr marL="626110" algn="ctr">
              <a:spcBef>
                <a:spcPts val="95"/>
              </a:spcBef>
            </a:pPr>
            <a:r>
              <a:rPr sz="2800" b="1" spc="-5" dirty="0">
                <a:solidFill>
                  <a:srgbClr val="5F5F5F"/>
                </a:solidFill>
                <a:cs typeface="Calibri"/>
              </a:rPr>
              <a:t>Hash</a:t>
            </a:r>
            <a:r>
              <a:rPr sz="2800" b="1" spc="5" dirty="0">
                <a:solidFill>
                  <a:srgbClr val="5F5F5F"/>
                </a:solidFill>
                <a:cs typeface="Calibri"/>
              </a:rPr>
              <a:t> </a:t>
            </a:r>
            <a:r>
              <a:rPr sz="2800" b="1" spc="-10" dirty="0">
                <a:solidFill>
                  <a:srgbClr val="5F5F5F"/>
                </a:solidFill>
                <a:cs typeface="Calibri"/>
              </a:rPr>
              <a:t>Output</a:t>
            </a:r>
            <a:endParaRPr sz="2800">
              <a:solidFill>
                <a:prstClr val="black"/>
              </a:solidFill>
              <a:cs typeface="Calibri"/>
            </a:endParaRPr>
          </a:p>
          <a:p>
            <a:pPr>
              <a:spcBef>
                <a:spcPts val="5"/>
              </a:spcBef>
            </a:pPr>
            <a:endParaRPr sz="3300">
              <a:solidFill>
                <a:prstClr val="black"/>
              </a:solidFill>
              <a:latin typeface="Times New Roman"/>
              <a:cs typeface="Times New Roman"/>
            </a:endParaRPr>
          </a:p>
          <a:p>
            <a:pPr marL="12700"/>
            <a:r>
              <a:rPr sz="2800" b="1" spc="-5" dirty="0">
                <a:solidFill>
                  <a:srgbClr val="5F5F5F"/>
                </a:solidFill>
                <a:cs typeface="Calibri"/>
              </a:rPr>
              <a:t>If someone tries </a:t>
            </a:r>
            <a:r>
              <a:rPr sz="2800" b="1" spc="-15" dirty="0">
                <a:solidFill>
                  <a:srgbClr val="5F5F5F"/>
                </a:solidFill>
                <a:cs typeface="Calibri"/>
              </a:rPr>
              <a:t>to alter </a:t>
            </a:r>
            <a:r>
              <a:rPr sz="2800" b="1" spc="-20" dirty="0">
                <a:solidFill>
                  <a:srgbClr val="5F5F5F"/>
                </a:solidFill>
                <a:cs typeface="Calibri"/>
              </a:rPr>
              <a:t>any </a:t>
            </a:r>
            <a:r>
              <a:rPr sz="2800" b="1" spc="-10" dirty="0">
                <a:solidFill>
                  <a:srgbClr val="5F5F5F"/>
                </a:solidFill>
                <a:cs typeface="Calibri"/>
              </a:rPr>
              <a:t>transaction </a:t>
            </a:r>
            <a:r>
              <a:rPr sz="2800" b="1" spc="-5" dirty="0">
                <a:solidFill>
                  <a:srgbClr val="5F5F5F"/>
                </a:solidFill>
                <a:cs typeface="Calibri"/>
              </a:rPr>
              <a:t>in </a:t>
            </a:r>
            <a:r>
              <a:rPr sz="2800" b="1" spc="-20" dirty="0">
                <a:solidFill>
                  <a:srgbClr val="5F5F5F"/>
                </a:solidFill>
                <a:cs typeface="Calibri"/>
              </a:rPr>
              <a:t>any </a:t>
            </a:r>
            <a:r>
              <a:rPr sz="2800" b="1" spc="-5" dirty="0">
                <a:solidFill>
                  <a:srgbClr val="5F5F5F"/>
                </a:solidFill>
                <a:cs typeface="Calibri"/>
              </a:rPr>
              <a:t>of the block , the hash of the block</a:t>
            </a:r>
            <a:r>
              <a:rPr sz="2800" b="1" spc="400" dirty="0">
                <a:solidFill>
                  <a:srgbClr val="5F5F5F"/>
                </a:solidFill>
                <a:cs typeface="Calibri"/>
              </a:rPr>
              <a:t> </a:t>
            </a:r>
            <a:r>
              <a:rPr sz="2800" b="1" spc="-15" dirty="0">
                <a:solidFill>
                  <a:srgbClr val="5F5F5F"/>
                </a:solidFill>
                <a:cs typeface="Calibri"/>
              </a:rPr>
              <a:t>changes</a:t>
            </a:r>
            <a:endParaRPr sz="2800">
              <a:solidFill>
                <a:prstClr val="black"/>
              </a:solidFill>
              <a:cs typeface="Calibri"/>
            </a:endParaRPr>
          </a:p>
        </p:txBody>
      </p:sp>
    </p:spTree>
    <p:extLst>
      <p:ext uri="{BB962C8B-B14F-4D97-AF65-F5344CB8AC3E}">
        <p14:creationId xmlns:p14="http://schemas.microsoft.com/office/powerpoint/2010/main" val="11492979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latin typeface="Calibri"/>
                <a:ea typeface="+mj-ea"/>
                <a:cs typeface="Calibri"/>
              </a:rPr>
              <a:t>Public Key Infrastructure</a:t>
            </a:r>
            <a:endParaRPr sz="7200" b="1" spc="-5" dirty="0">
              <a:latin typeface="Calibri"/>
              <a:ea typeface="+mj-ea"/>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6914896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2055</TotalTime>
  <Words>5949</Words>
  <Application>Microsoft Office PowerPoint</Application>
  <PresentationFormat>Custom</PresentationFormat>
  <Paragraphs>878</Paragraphs>
  <Slides>120</Slides>
  <Notes>49</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120</vt:i4>
      </vt:variant>
    </vt:vector>
  </HeadingPairs>
  <TitlesOfParts>
    <vt:vector size="145" baseType="lpstr">
      <vt:lpstr>Arial</vt:lpstr>
      <vt:lpstr>Arial Rounded MT Bold</vt:lpstr>
      <vt:lpstr>Brush Script MT</vt:lpstr>
      <vt:lpstr>Calibri</vt:lpstr>
      <vt:lpstr>Calibri Light</vt:lpstr>
      <vt:lpstr>Comic Sans MS</vt:lpstr>
      <vt:lpstr>Courier New</vt:lpstr>
      <vt:lpstr>Microsoft Sans Serif</vt:lpstr>
      <vt:lpstr>Times New Roman</vt:lpstr>
      <vt:lpstr>Trebuchet MS</vt:lpstr>
      <vt:lpstr>Wingdings</vt:lpstr>
      <vt:lpstr>Office Theme</vt:lpstr>
      <vt:lpstr>1_Office Theme</vt:lpstr>
      <vt:lpstr>2_Office Theme</vt:lpstr>
      <vt:lpstr>3_Office Theme</vt:lpstr>
      <vt:lpstr>4_Office Theme</vt:lpstr>
      <vt:lpstr>5_Office Theme</vt:lpstr>
      <vt:lpstr>6_Office Theme</vt:lpstr>
      <vt:lpstr>7_Office Theme</vt:lpstr>
      <vt:lpstr>12_Office Theme</vt:lpstr>
      <vt:lpstr>13_Office Theme</vt:lpstr>
      <vt:lpstr>15_Office Theme</vt:lpstr>
      <vt:lpstr>18_Office Theme</vt:lpstr>
      <vt:lpstr>19_Office Theme</vt:lpstr>
      <vt:lpstr>Bitmap Image</vt:lpstr>
      <vt:lpstr>Delving in to Blockchain</vt:lpstr>
      <vt:lpstr>Course Objectives</vt:lpstr>
      <vt:lpstr>PowerPoint Presentation</vt:lpstr>
      <vt:lpstr>Types of Networks</vt:lpstr>
      <vt:lpstr>Centralized  &amp; Decentralized System</vt:lpstr>
      <vt:lpstr>Centralized Vs Decentralized System</vt:lpstr>
      <vt:lpstr>Distributed Ledger</vt:lpstr>
      <vt:lpstr>Distributed Ledger</vt:lpstr>
      <vt:lpstr>Centralized Vs Distributed</vt:lpstr>
      <vt:lpstr>PowerPoint Presentation</vt:lpstr>
      <vt:lpstr>How has Money Transformed?</vt:lpstr>
      <vt:lpstr>What is Cryptocurrency?</vt:lpstr>
      <vt:lpstr>How Cryptocurrency works?</vt:lpstr>
      <vt:lpstr>How Cryptocurrency works?</vt:lpstr>
      <vt:lpstr>How Cryptocurrency works?</vt:lpstr>
      <vt:lpstr>Digital Currency</vt:lpstr>
      <vt:lpstr>What is a Bitcoin?</vt:lpstr>
      <vt:lpstr>Defining Blockchain?</vt:lpstr>
      <vt:lpstr>Blockchain Tectonic Shift</vt:lpstr>
      <vt:lpstr>Blockchain Tipping Point &amp; Societal Impact</vt:lpstr>
      <vt:lpstr>How Current System Works?</vt:lpstr>
      <vt:lpstr>How Trading Happens Using Current System?</vt:lpstr>
      <vt:lpstr>Problems with the Current System</vt:lpstr>
      <vt:lpstr>Issues in Current Banking System Vs Blockchain Solun. </vt:lpstr>
      <vt:lpstr>Transaction Fees – Current Trend</vt:lpstr>
      <vt:lpstr>What can be the Possible Solution?</vt:lpstr>
      <vt:lpstr>Distributed System attempts to Solve the Problem</vt:lpstr>
      <vt:lpstr>Distributed System</vt:lpstr>
      <vt:lpstr>Distributed Ledger Technologies</vt:lpstr>
      <vt:lpstr>Most common Cryptocurrency</vt:lpstr>
      <vt:lpstr>Most common Cryptocurrency..</vt:lpstr>
      <vt:lpstr>Most common Cryptocurrency..</vt:lpstr>
      <vt:lpstr>PowerPoint Presentation</vt:lpstr>
      <vt:lpstr>PowerPoint Presentation</vt:lpstr>
      <vt:lpstr>Defining Blockchain</vt:lpstr>
      <vt:lpstr>Blockchain is Chain Of Blocks</vt:lpstr>
      <vt:lpstr>What do you think about Blockchain?</vt:lpstr>
      <vt:lpstr>What do you think about Blockchain?</vt:lpstr>
      <vt:lpstr>Origin and History of Blockchain</vt:lpstr>
      <vt:lpstr>History of Blockchain..</vt:lpstr>
      <vt:lpstr>Evolution of Blockchain</vt:lpstr>
      <vt:lpstr>Blockchain – Flow Diagram</vt:lpstr>
      <vt:lpstr>Properties Of Blockchain</vt:lpstr>
      <vt:lpstr>Characteristics of Blockchain</vt:lpstr>
      <vt:lpstr>Major Innovations in Blockchain</vt:lpstr>
      <vt:lpstr>Reasons Why Blockchain is a Disruptive Technology</vt:lpstr>
      <vt:lpstr>Compare Blockchain v/s Traditional Databases</vt:lpstr>
      <vt:lpstr>Compare Blockchain v/s Traditional Databases</vt:lpstr>
      <vt:lpstr>Advantages of Blockchain?</vt:lpstr>
      <vt:lpstr>Disadvantages of Blockchain?</vt:lpstr>
      <vt:lpstr>Companies using Blockchain</vt:lpstr>
      <vt:lpstr>PowerPoint Presentation</vt:lpstr>
      <vt:lpstr>Initiating A Transaction In A Network</vt:lpstr>
      <vt:lpstr>Public Key And Private Key</vt:lpstr>
      <vt:lpstr>Securing A Transaction</vt:lpstr>
      <vt:lpstr>PowerPoint Presentation</vt:lpstr>
      <vt:lpstr>PowerPoint Presentation</vt:lpstr>
      <vt:lpstr>Use Of Cryptocurrency Wallet</vt:lpstr>
      <vt:lpstr>Types Of Cryptocurrency Wallet</vt:lpstr>
      <vt:lpstr>Sending A Transaction</vt:lpstr>
      <vt:lpstr>After the transaction  is created, it  propagates in the  Blockchain Network</vt:lpstr>
      <vt:lpstr>Transaction Propagates In A Distributed Network</vt:lpstr>
      <vt:lpstr>PowerPoint Presentation</vt:lpstr>
      <vt:lpstr>Miners Group The Transactions In A Block</vt:lpstr>
      <vt:lpstr>Transaction - Flow Diagram</vt:lpstr>
      <vt:lpstr>Aggregating Transactions Into Blocks</vt:lpstr>
      <vt:lpstr>Aggregating Transactions Into Blocks</vt:lpstr>
      <vt:lpstr>PowerPoint Presentation</vt:lpstr>
      <vt:lpstr>PowerPoint Presentation</vt:lpstr>
      <vt:lpstr>Consensus</vt:lpstr>
      <vt:lpstr>Consensus Algorithm</vt:lpstr>
      <vt:lpstr>Consensus Algorithm</vt:lpstr>
      <vt:lpstr>Basic Parameters that Define a Consensus Mechanism</vt:lpstr>
      <vt:lpstr>Consensus Story</vt:lpstr>
      <vt:lpstr>Solution to Byzantine General Problem</vt:lpstr>
      <vt:lpstr>PBFT</vt:lpstr>
      <vt:lpstr>Why We Need Different Consensus Algorithms?</vt:lpstr>
      <vt:lpstr>Other Consensus Algorithms</vt:lpstr>
      <vt:lpstr>Do you know any  consensus  algorithm?</vt:lpstr>
      <vt:lpstr>PowerPoint Presentation</vt:lpstr>
      <vt:lpstr>Illustrating The Proof-of-Work</vt:lpstr>
      <vt:lpstr>Block Time</vt:lpstr>
      <vt:lpstr>Proof of Work – illustration</vt:lpstr>
      <vt:lpstr>Proof of Work – Discussion</vt:lpstr>
      <vt:lpstr>Proof of Work – Coins</vt:lpstr>
      <vt:lpstr>Proof of Work – Problems</vt:lpstr>
      <vt:lpstr>Proof of Work – 51% Attack</vt:lpstr>
      <vt:lpstr>Proof of Work – Cost of a 51 % Attack</vt:lpstr>
      <vt:lpstr>Why you can’t cheat at Bitcoin</vt:lpstr>
      <vt:lpstr>Proof-of-Stake</vt:lpstr>
      <vt:lpstr>Proof-of-Stake</vt:lpstr>
      <vt:lpstr>PoW Vs PoS</vt:lpstr>
      <vt:lpstr>Proof-of-Stake</vt:lpstr>
      <vt:lpstr>Proof-of-Work v/s Proof-of-Stake</vt:lpstr>
      <vt:lpstr>Delegated Proof-of-Stake</vt:lpstr>
      <vt:lpstr>Proof-of-Elapsed Time</vt:lpstr>
      <vt:lpstr>Proof of Elapsed Time - Advantages</vt:lpstr>
      <vt:lpstr>What If Someone Tries To Hack The System?</vt:lpstr>
      <vt:lpstr>PowerPoint Presentation</vt:lpstr>
      <vt:lpstr>Public Key Cryptography</vt:lpstr>
      <vt:lpstr>Cryptography Algorithms</vt:lpstr>
      <vt:lpstr>Discussing RSA</vt:lpstr>
      <vt:lpstr>RSA Algorithm</vt:lpstr>
      <vt:lpstr>Security of RSA</vt:lpstr>
      <vt:lpstr>PowerPoint Presentation</vt:lpstr>
      <vt:lpstr>Blockchain Ecosystem</vt:lpstr>
      <vt:lpstr>Four Main Components of a Blockchain Ecosystem</vt:lpstr>
      <vt:lpstr>Components of Blockchain Ecosystem Explained</vt:lpstr>
      <vt:lpstr>PowerPoint Presentation</vt:lpstr>
      <vt:lpstr>Platforms For Implementing Blockchain</vt:lpstr>
      <vt:lpstr>Platforms For Implementing Blockchain (Contd…)</vt:lpstr>
      <vt:lpstr>Compare Popular Blockchain Implementations</vt:lpstr>
      <vt:lpstr>PowerPoint Presentation</vt:lpstr>
      <vt:lpstr>Blockchain Applications</vt:lpstr>
      <vt:lpstr>Blockchain Applications..</vt:lpstr>
      <vt:lpstr>Blockchain Applications..</vt:lpstr>
      <vt:lpstr>PowerPoint Presentation</vt:lpstr>
      <vt:lpstr>Coinmarketcap.com</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the best use of Live Sessions</dc:title>
  <dc:creator>Online2PDF.com</dc:creator>
  <cp:lastModifiedBy>VIJAY</cp:lastModifiedBy>
  <cp:revision>428</cp:revision>
  <dcterms:created xsi:type="dcterms:W3CDTF">2018-09-25T13:39:25Z</dcterms:created>
  <dcterms:modified xsi:type="dcterms:W3CDTF">2018-12-28T15:25:38Z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2018-09-25T00:00:00Z</vt:filetime>
  </property>
  <property fmtid="{D5CDD505-2E9C-101B-9397-08002B2CF9AE}" pid="3" name="LastSaved">
    <vt:filetime>2018-09-25T00:00:00Z</vt:filetime>
  </property>
</Properties>
</file>